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95" r:id="rId3"/>
    <p:sldId id="413" r:id="rId4"/>
    <p:sldId id="427" r:id="rId5"/>
    <p:sldId id="415" r:id="rId6"/>
    <p:sldId id="416" r:id="rId7"/>
    <p:sldId id="417" r:id="rId8"/>
    <p:sldId id="418" r:id="rId9"/>
    <p:sldId id="419" r:id="rId10"/>
    <p:sldId id="428" r:id="rId11"/>
    <p:sldId id="432" r:id="rId12"/>
    <p:sldId id="429" r:id="rId13"/>
    <p:sldId id="430" r:id="rId14"/>
    <p:sldId id="270" r:id="rId15"/>
  </p:sldIdLst>
  <p:sldSz cx="9906000" cy="6858000" type="A4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2">
          <p15:clr>
            <a:srgbClr val="A4A3A4"/>
          </p15:clr>
        </p15:guide>
        <p15:guide id="2" pos="5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724"/>
    <a:srgbClr val="E62B25"/>
    <a:srgbClr val="F99B1C"/>
    <a:srgbClr val="F18420"/>
    <a:srgbClr val="E78E24"/>
    <a:srgbClr val="FFFF00"/>
    <a:srgbClr val="951A1D"/>
    <a:srgbClr val="921A1D"/>
    <a:srgbClr val="FE7D19"/>
    <a:srgbClr val="90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270" y="60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47200032178356E-2"/>
          <c:y val="9.4721318961981313E-2"/>
          <c:w val="0.49710532316350325"/>
          <c:h val="0.8803703343495893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Выпекание оладушек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2BD-412D-8D78-8B3287520A0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2BD-412D-8D78-8B3287520A0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2BD-412D-8D78-8B3287520A0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2BD-412D-8D78-8B3287520A0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2BD-412D-8D78-8B3287520A0E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2BD-412D-8D78-8B3287520A0E}"/>
              </c:ext>
            </c:extLst>
          </c:dPt>
          <c:dPt>
            <c:idx val="6"/>
            <c:bubble3D val="0"/>
            <c:explosion val="12"/>
            <c:spPr>
              <a:solidFill>
                <a:srgbClr val="FF0000"/>
              </a:soli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2BD-412D-8D78-8B3287520A0E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82BD-412D-8D78-8B3287520A0E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Поиск процедуры</c:v>
                </c:pt>
                <c:pt idx="1">
                  <c:v>Чтение процедуры</c:v>
                </c:pt>
                <c:pt idx="2">
                  <c:v>Поиск компонентов</c:v>
                </c:pt>
                <c:pt idx="3">
                  <c:v>Поездка за недостающими компонентами</c:v>
                </c:pt>
                <c:pt idx="4">
                  <c:v>Подготовка и проверка оборудования</c:v>
                </c:pt>
                <c:pt idx="5">
                  <c:v>Обдумать последовательность</c:v>
                </c:pt>
                <c:pt idx="6">
                  <c:v>Выпечка оладушек</c:v>
                </c:pt>
                <c:pt idx="7">
                  <c:v>Уборка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</c:v>
                </c:pt>
                <c:pt idx="1">
                  <c:v>15</c:v>
                </c:pt>
                <c:pt idx="2">
                  <c:v>15</c:v>
                </c:pt>
                <c:pt idx="3">
                  <c:v>30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2BD-412D-8D78-8B3287520A0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980753551466536"/>
          <c:y val="0.1344379654021963"/>
          <c:w val="0.28019246448533469"/>
          <c:h val="0.79574906232425202"/>
        </c:manualLayout>
      </c:layout>
      <c:overlay val="0"/>
      <c:spPr>
        <a:gradFill>
          <a:gsLst>
            <a:gs pos="100000">
              <a:schemeClr val="bg1">
                <a:alpha val="41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AD1885-E098-4B7A-990F-592BFF924F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1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45306-B2CB-4645-898C-C2FCC6886318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20C5-343F-447E-95CE-BEBA09498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6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6 раз подготовка занимает больше времени, чем действие. И это простейшая операция, не требующая глубокого анализа, Мы здесь не учитываем возможные отказы, не рассматриваем взаимоисключающие события и несогласованности при подготовке технологических систем.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70B7F-3432-4DBE-B821-B38A127FB2D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161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1858-E3CA-4C30-9D94-B3E7454F7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55F6-8B83-4D65-896D-3EEBFD7511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39E0-91F1-4BC9-BE67-AB32F1E71E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84729" y="6085526"/>
            <a:ext cx="4349354" cy="197273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90570" rtl="0" eaLnBrk="1" fontAlgn="auto" latinLnBrk="0" hangingPunct="1">
              <a:lnSpc>
                <a:spcPct val="90000"/>
              </a:lnSpc>
              <a:spcBef>
                <a:spcPts val="1083"/>
              </a:spcBef>
              <a:spcAft>
                <a:spcPts val="0"/>
              </a:spcAft>
              <a:buClrTx/>
              <a:buSzTx/>
              <a:buFontTx/>
              <a:buNone/>
              <a:tabLst/>
              <a:defRPr sz="758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90570" rtl="0" eaLnBrk="1" fontAlgn="auto" latinLnBrk="0" hangingPunct="1">
              <a:lnSpc>
                <a:spcPct val="90000"/>
              </a:lnSpc>
              <a:spcBef>
                <a:spcPts val="108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868966" y="6100237"/>
            <a:ext cx="608806" cy="182563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58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58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84729" y="575201"/>
            <a:ext cx="7107900" cy="439859"/>
          </a:xfrm>
          <a:prstGeom prst="rect">
            <a:avLst/>
          </a:prstGeom>
        </p:spPr>
        <p:txBody>
          <a:bodyPr lIns="0" tIns="0" rIns="0" bIns="0"/>
          <a:lstStyle>
            <a:lvl1pPr>
              <a:defRPr sz="2492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4729" y="1966680"/>
            <a:ext cx="4349354" cy="328483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3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3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5209250" y="1966679"/>
            <a:ext cx="4268523" cy="32729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8">
                <a:latin typeface="Arial" pitchFamily="34" charset="0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95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3E49-F42B-4B24-8ECA-067FDC6D3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D68EA-4154-45CC-BBE3-438B7F56B3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9AF0C-A13A-461F-987E-CD43E91FF7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306DE-A36F-4B98-B5B7-872FDA113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BCCF-00E1-43E0-A013-7B74FDB6F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F3A33-6A4A-4395-8324-C6DCD486F1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35FE-C004-4173-8268-FCF9B3B392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E57B-67AF-45F9-A9C5-5C088F397C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654A06-2576-4317-9918-DE566674560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Visio.vs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package" Target="../embeddings/_________Microsoft_Visio1.vsd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991394" y="2220029"/>
            <a:ext cx="6914603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ВЫПУСКНОЙ АТТЕСТАЦИОННОЙ РАБОТЕ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тему: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внедрение проекта «Цифровая система функционально-группового управления «Виртуальный оператор»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филиале АО «Концерн Росэнергоатом»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Нововоронежская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АЭС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работы: </a:t>
            </a:r>
          </a:p>
          <a:p>
            <a:pPr algn="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слушатель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Тихонов Александр Игоревич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</a:t>
            </a: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Аксенова Ольга Петровна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9059"/>
            <a:ext cx="3316928" cy="111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81086"/>
            <a:ext cx="326928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7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242300" y="6248400"/>
            <a:ext cx="920750" cy="4572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7</a:t>
            </a: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95350" y="1307914"/>
            <a:ext cx="8486155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096001" y="431426"/>
            <a:ext cx="3285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ВОРОНЕЖСКИЙ ФИЛИАЛ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Заголовок 2"/>
          <p:cNvSpPr txBox="1">
            <a:spLocks/>
          </p:cNvSpPr>
          <p:nvPr/>
        </p:nvSpPr>
        <p:spPr>
          <a:xfrm>
            <a:off x="1362710" y="807349"/>
            <a:ext cx="6561138" cy="330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sz="2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Конкуренты и преимущества</a:t>
            </a:r>
            <a:endParaRPr lang="ru-RU" sz="24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одержимое 47"/>
          <p:cNvSpPr txBox="1">
            <a:spLocks noChangeArrowheads="1"/>
          </p:cNvSpPr>
          <p:nvPr/>
        </p:nvSpPr>
        <p:spPr>
          <a:xfrm>
            <a:off x="895350" y="1437418"/>
            <a:ext cx="8653599" cy="33527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kumimoji="1" lang="ru-RU" altLang="ru-RU" sz="1600" b="1" dirty="0">
                <a:solidFill>
                  <a:srgbClr val="0032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Конкурентные преимущества системы позволяют: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и выполнять возможные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учетом имеющегося разрешения оператора)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параллельные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определять и представлять оператору их оптимальную последовательность.</a:t>
            </a:r>
          </a:p>
          <a:p>
            <a:pPr marL="34290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Автоматически выявлять несогласованности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ведении параллельных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процессов, до начала очередного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они являются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взаимоисключающими:</a:t>
            </a:r>
          </a:p>
          <a:p>
            <a:pPr marL="468000" indent="-2844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самостоятельно, посредством поиска иного варианта выполнения;</a:t>
            </a:r>
          </a:p>
          <a:p>
            <a:pPr marL="468000" indent="-2844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предлагать оператору БПУ оптимальные варианты последовательности выполнения процессов, вызывающих затруднение.</a:t>
            </a:r>
          </a:p>
          <a:p>
            <a:pPr marL="468000" indent="-2844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предоставлением информации оператору о выполненных действиях (проверка на сигнал).</a:t>
            </a:r>
          </a:p>
          <a:p>
            <a:pPr marL="34290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3"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Снижать нагрузку на персонал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БПУ при одновременном ускорении протекания переключений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перехода роли оператора от исполнителя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переключений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роли принимающего решение и контролирующего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одержимое 47"/>
          <p:cNvSpPr txBox="1">
            <a:spLocks noChangeArrowheads="1"/>
          </p:cNvSpPr>
          <p:nvPr/>
        </p:nvSpPr>
        <p:spPr bwMode="auto">
          <a:xfrm>
            <a:off x="1028451" y="5269889"/>
            <a:ext cx="8387395" cy="843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kumimoji="1"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363" indent="-17780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kumimoji="1"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62050" indent="-268288">
              <a:spcAft>
                <a:spcPct val="30000"/>
              </a:spcAft>
              <a:buBlip>
                <a:blip r:embed="rId4"/>
              </a:buBlip>
              <a:defRPr kumimoji="1"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65288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73275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304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876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448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020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ru-RU" altLang="ru-RU" b="1" dirty="0">
                <a:solidFill>
                  <a:srgbClr val="0032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с существующими разработками: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Применяемые средства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АСУ ТП обладают функциями контроля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изменением параметров и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автоматизированными функциями управления без аналитической составляющей.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54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7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242300" y="6248400"/>
            <a:ext cx="920750" cy="4572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7</a:t>
            </a: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95350" y="1307914"/>
            <a:ext cx="8486155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096001" y="431426"/>
            <a:ext cx="3285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ВОРОНЕЖСКИЙ ФИЛИАЛ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672431" y="800758"/>
            <a:ext cx="6561138" cy="330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sz="2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реализации</a:t>
            </a:r>
            <a:endParaRPr lang="ru-RU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531585"/>
              </p:ext>
            </p:extLst>
          </p:nvPr>
        </p:nvGraphicFramePr>
        <p:xfrm>
          <a:off x="437776" y="1606166"/>
          <a:ext cx="9074359" cy="4342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8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0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02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</a:t>
                      </a:r>
                      <a:r>
                        <a:rPr lang="en-US" sz="1400" dirty="0" smtClean="0"/>
                        <a:t>/</a:t>
                      </a:r>
                      <a:r>
                        <a:rPr lang="ru-RU" sz="1400" dirty="0" smtClean="0"/>
                        <a:t>п</a:t>
                      </a:r>
                      <a:endParaRPr lang="ru-RU" sz="1400" b="0" dirty="0">
                        <a:solidFill>
                          <a:srgbClr val="003274"/>
                        </a:solidFill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работ, основные этапы выполнения</a:t>
                      </a:r>
                      <a:endParaRPr lang="ru-RU" sz="1400" dirty="0">
                        <a:solidFill>
                          <a:srgbClr val="003274"/>
                        </a:solidFill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Сроки выполнения работ</a:t>
                      </a:r>
                      <a:endParaRPr lang="ru-RU" sz="1400" dirty="0">
                        <a:solidFill>
                          <a:srgbClr val="003274"/>
                        </a:solidFill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Ответственный</a:t>
                      </a:r>
                      <a:endParaRPr lang="ru-RU" sz="1400" dirty="0">
                        <a:solidFill>
                          <a:srgbClr val="003274"/>
                        </a:solidFill>
                      </a:endParaRPr>
                    </a:p>
                  </a:txBody>
                  <a:tcPr marL="91435" marR="91435" marT="45723" marB="4572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50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</a:t>
                      </a:r>
                      <a:endParaRPr lang="ru-RU" sz="1200" b="1" dirty="0">
                        <a:solidFill>
                          <a:srgbClr val="00327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lvl="0" algn="l" eaLnBrk="1" hangingPunct="1">
                        <a:defRPr/>
                      </a:pPr>
                      <a:r>
                        <a:rPr lang="ru-RU" sz="1200" kern="1200" dirty="0" err="1" smtClean="0">
                          <a:effectLst/>
                        </a:rPr>
                        <a:t>Валидация</a:t>
                      </a:r>
                      <a:r>
                        <a:rPr lang="ru-RU" sz="1200" kern="1200" dirty="0" smtClean="0">
                          <a:effectLst/>
                        </a:rPr>
                        <a:t> имеющихся ФГУ с использованием программной модели энергоблока и на ПМТ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effectLst/>
                        </a:rPr>
                        <a:t> 2-е полугодие  2022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altLang="ru-RU" sz="1200" dirty="0" smtClean="0"/>
                        <a:t>ООО «ИФ СНИИП АТОМ»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kern="1200" dirty="0" smtClean="0"/>
                        <a:t>АО «РАСУ»</a:t>
                      </a:r>
                      <a:r>
                        <a:rPr lang="ru-RU" sz="1200" kern="1200" baseline="0" dirty="0" smtClean="0"/>
                        <a:t> ,</a:t>
                      </a:r>
                      <a:r>
                        <a:rPr lang="ru-RU" sz="1200" kern="1200" dirty="0" smtClean="0"/>
                        <a:t>ЦАТЭ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4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  <a:endParaRPr lang="ru-RU" sz="1200" b="1" dirty="0">
                        <a:solidFill>
                          <a:srgbClr val="00327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lvl="0" algn="l" eaLnBrk="1" hangingPunct="1">
                        <a:defRPr/>
                      </a:pPr>
                      <a:r>
                        <a:rPr kumimoji="1" lang="ru-RU" sz="1200" kern="1200" dirty="0" smtClean="0">
                          <a:effectLst/>
                        </a:rPr>
                        <a:t>Разработка и </a:t>
                      </a:r>
                      <a:r>
                        <a:rPr kumimoji="1" lang="ru-RU" sz="1200" kern="1200" dirty="0" err="1" smtClean="0">
                          <a:effectLst/>
                        </a:rPr>
                        <a:t>валидация</a:t>
                      </a:r>
                      <a:r>
                        <a:rPr kumimoji="1" lang="ru-RU" sz="1200" kern="1200" dirty="0" smtClean="0">
                          <a:effectLst/>
                        </a:rPr>
                        <a:t> макета системы управления энергоблоком «Виртуальный оператор» в объеме, обеспечивающем автоматическое управление при работе на мощности в режимах НЭ</a:t>
                      </a:r>
                      <a:endParaRPr kumimoji="1"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effectLst/>
                        </a:rPr>
                        <a:t>2-е полугодие  2023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ru-RU" altLang="ru-RU" sz="1200" dirty="0" smtClean="0"/>
                        <a:t>ООО «ИФ СНИИП АТОМ»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kern="1200" dirty="0" smtClean="0"/>
                        <a:t>НВ АЭС,</a:t>
                      </a:r>
                      <a:r>
                        <a:rPr lang="ru-RU" sz="1200" kern="1200" baseline="0" dirty="0" smtClean="0"/>
                        <a:t> </a:t>
                      </a:r>
                      <a:r>
                        <a:rPr lang="ru-RU" sz="1200" kern="1200" dirty="0" smtClean="0"/>
                        <a:t>ЦАТЭ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904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b="1" dirty="0">
                        <a:solidFill>
                          <a:srgbClr val="00327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lvl="0" algn="l" eaLnBrk="1" hangingPunct="1">
                        <a:defRPr/>
                      </a:pPr>
                      <a:r>
                        <a:rPr lang="ru-RU" sz="1200" kern="1200" dirty="0" smtClean="0">
                          <a:effectLst/>
                        </a:rPr>
                        <a:t>Разработка и </a:t>
                      </a:r>
                      <a:r>
                        <a:rPr lang="ru-RU" sz="1200" kern="1200" dirty="0" err="1" smtClean="0">
                          <a:effectLst/>
                        </a:rPr>
                        <a:t>валидация</a:t>
                      </a:r>
                      <a:r>
                        <a:rPr lang="ru-RU" sz="1200" kern="1200" dirty="0" smtClean="0">
                          <a:effectLst/>
                        </a:rPr>
                        <a:t> макета системы управления энергоблоком «Виртуальный оператор» в объеме, обеспечивающем автоматический перевод технологических систем из одного допустимого состояния в другое при останове / пуске энергоблока.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effectLst/>
                        </a:rPr>
                        <a:t>2-е полугодие  2023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ru-RU" altLang="ru-RU" sz="1200" dirty="0" smtClean="0"/>
                        <a:t>ООО «ИФ СНИИП АТОМ»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kern="1200" dirty="0" smtClean="0"/>
                        <a:t>НВ АЭС, ЦАТЭ</a:t>
                      </a:r>
                      <a:endParaRPr lang="ru-RU" sz="1200" kern="1200" dirty="0" smtClean="0">
                        <a:solidFill>
                          <a:srgbClr val="00327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3" marB="4572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50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b="1" dirty="0">
                        <a:solidFill>
                          <a:srgbClr val="00327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kern="1200" dirty="0" smtClean="0">
                          <a:effectLst/>
                        </a:rPr>
                        <a:t>Комплексная проверка макета системы управления энергоблоком «Виртуальный оператор».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effectLst/>
                        </a:rPr>
                        <a:t>1-е полугодие  2024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ru-RU" altLang="ru-RU" sz="1200" dirty="0" smtClean="0"/>
                        <a:t>ООО «ИФ СНИИП АТОМ»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kern="1200" dirty="0" smtClean="0"/>
                        <a:t>НВ АЭС, ЦАТЭ</a:t>
                      </a:r>
                      <a:endParaRPr lang="ru-RU" sz="1200" kern="1200" dirty="0" smtClean="0">
                        <a:solidFill>
                          <a:srgbClr val="00327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3" marB="4572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26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b="0" dirty="0">
                        <a:solidFill>
                          <a:srgbClr val="00327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kern="1200" dirty="0" smtClean="0">
                          <a:effectLst/>
                        </a:rPr>
                        <a:t>Разработка документов на реализацию результатов НИР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effectLst/>
                        </a:rPr>
                        <a:t>1-е полугодие  2025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altLang="ru-RU" sz="1200" dirty="0" smtClean="0"/>
                        <a:t>ООО «ИФ СНИИП АТОМ»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kern="1200" dirty="0" smtClean="0"/>
                        <a:t>АО «РАСУ»</a:t>
                      </a:r>
                      <a:endParaRPr lang="ru-RU" sz="1200" kern="1200" dirty="0" smtClean="0">
                        <a:solidFill>
                          <a:srgbClr val="00327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3" marB="4572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46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7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242300" y="6248400"/>
            <a:ext cx="920750" cy="4572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7</a:t>
            </a: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95350" y="1307914"/>
            <a:ext cx="8486155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096001" y="431426"/>
            <a:ext cx="3285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ВОРОНЕЖСКИЙ ФИЛИАЛ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Заголовок 2"/>
          <p:cNvSpPr txBox="1">
            <a:spLocks/>
          </p:cNvSpPr>
          <p:nvPr/>
        </p:nvSpPr>
        <p:spPr>
          <a:xfrm>
            <a:off x="2093289" y="915398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00" b="1" kern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финансирования, риски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55381" y="1419920"/>
            <a:ext cx="8505434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kumimoji="1" lang="ru-RU" altLang="ru-RU" sz="1800" b="1" dirty="0">
                <a:solidFill>
                  <a:srgbClr val="0032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финансирования, бюджет:</a:t>
            </a:r>
          </a:p>
          <a:p>
            <a:pPr algn="just">
              <a:spcBef>
                <a:spcPct val="0"/>
              </a:spcBef>
              <a:spcAft>
                <a:spcPts val="300"/>
              </a:spcAft>
            </a:pPr>
            <a:r>
              <a:rPr kumimoji="1"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</a:t>
            </a:r>
            <a:r>
              <a:rPr kumimoji="1"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планируется в рамках программы НИОКР ГК «</a:t>
            </a:r>
            <a:r>
              <a:rPr kumimoji="1"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kumimoji="1"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»*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43099"/>
              </p:ext>
            </p:extLst>
          </p:nvPr>
        </p:nvGraphicFramePr>
        <p:xfrm>
          <a:off x="929683" y="2138717"/>
          <a:ext cx="8417488" cy="87567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5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8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8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8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8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8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492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 smtClean="0"/>
                        <a:t>№</a:t>
                      </a:r>
                      <a:endParaRPr lang="ru-RU" sz="1200" b="1" kern="1200" dirty="0">
                        <a:solidFill>
                          <a:srgbClr val="00327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6" marB="36006" anchor="ctr"/>
                </a:tc>
                <a:tc rowSpan="2">
                  <a:txBody>
                    <a:bodyPr/>
                    <a:lstStyle/>
                    <a:p>
                      <a:pPr marL="0" indent="0" algn="ctr" fontAlgn="b">
                        <a:buFont typeface="Arial" pitchFamily="34" charset="0"/>
                        <a:buNone/>
                      </a:pPr>
                      <a:r>
                        <a:rPr lang="ru-RU" sz="1200" kern="1200" dirty="0" smtClean="0"/>
                        <a:t>Статья затрат</a:t>
                      </a:r>
                      <a:endParaRPr lang="ru-RU" sz="1200" b="1" kern="1200" dirty="0">
                        <a:solidFill>
                          <a:srgbClr val="00327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6" marB="36006" anchor="ctr"/>
                </a:tc>
                <a:tc gridSpan="5">
                  <a:txBody>
                    <a:bodyPr/>
                    <a:lstStyle/>
                    <a:p>
                      <a:pPr marL="0" indent="0" algn="ctr" fontAlgn="b">
                        <a:buFont typeface="Arial" pitchFamily="34" charset="0"/>
                        <a:buNone/>
                      </a:pPr>
                      <a:r>
                        <a:rPr lang="ru-RU" sz="1200" kern="1200" dirty="0" smtClean="0"/>
                        <a:t>Стоимость, тыс. руб. без НДС</a:t>
                      </a:r>
                      <a:endParaRPr lang="ru-RU" sz="1200" b="1" kern="1200" dirty="0">
                        <a:solidFill>
                          <a:srgbClr val="00327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6" marB="36006" anchor="ctr"/>
                </a:tc>
                <a:tc hMerge="1">
                  <a:txBody>
                    <a:bodyPr/>
                    <a:lstStyle/>
                    <a:p>
                      <a:pPr marL="0" indent="0" algn="ctr" fontAlgn="b">
                        <a:buFont typeface="Arial" pitchFamily="34" charset="0"/>
                        <a:buNone/>
                      </a:pP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32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2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2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2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 fontAlgn="b">
                        <a:buFont typeface="Arial" pitchFamily="34" charset="0"/>
                        <a:buNone/>
                      </a:pP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32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2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2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2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924">
                <a:tc v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/>
                        <a:t>2022 г.</a:t>
                      </a:r>
                      <a:endParaRPr lang="ru-RU" sz="1200" b="1" kern="1200" dirty="0" smtClean="0">
                        <a:solidFill>
                          <a:srgbClr val="00327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6" marB="3600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/>
                        <a:t>2023 г.</a:t>
                      </a:r>
                      <a:endParaRPr lang="ru-RU" sz="1200" b="1" kern="1200" dirty="0" smtClean="0">
                        <a:solidFill>
                          <a:srgbClr val="00327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6" marB="3600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/>
                        <a:t>2024 г.</a:t>
                      </a:r>
                      <a:endParaRPr lang="ru-RU" sz="1200" b="1" kern="1200" dirty="0" smtClean="0">
                        <a:solidFill>
                          <a:srgbClr val="00327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6" marB="3600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/>
                        <a:t>2025 г.</a:t>
                      </a:r>
                      <a:endParaRPr lang="ru-RU" sz="1200" b="1" kern="1200" dirty="0" smtClean="0">
                        <a:solidFill>
                          <a:srgbClr val="00327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6" marB="3600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/>
                        <a:t>ИТОГО</a:t>
                      </a:r>
                      <a:endParaRPr lang="ru-RU" sz="1200" b="1" kern="1200" dirty="0" smtClean="0">
                        <a:solidFill>
                          <a:srgbClr val="00327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6" marB="3600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23">
                <a:tc>
                  <a:txBody>
                    <a:bodyPr/>
                    <a:lstStyle/>
                    <a:p>
                      <a:pPr marL="0" lvl="2" indent="0" algn="ctr"/>
                      <a:r>
                        <a:rPr lang="ru-RU" sz="1200" kern="1200" dirty="0" smtClean="0"/>
                        <a:t>1</a:t>
                      </a:r>
                      <a:endParaRPr lang="ru-RU" sz="1200" b="1" kern="1200" dirty="0" smtClean="0">
                        <a:solidFill>
                          <a:srgbClr val="00327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6" marB="36006" anchor="ctr"/>
                </a:tc>
                <a:tc>
                  <a:txBody>
                    <a:bodyPr/>
                    <a:lstStyle/>
                    <a:p>
                      <a:pPr marL="360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effectLst/>
                        </a:rPr>
                        <a:t>Валидация</a:t>
                      </a:r>
                      <a:r>
                        <a:rPr lang="ru-RU" sz="1200" kern="1200" dirty="0" smtClean="0">
                          <a:effectLst/>
                        </a:rPr>
                        <a:t> алгоритмов ФГУ и создание макета системы «Виртуальный оператор»</a:t>
                      </a:r>
                      <a:endParaRPr lang="ru-RU" sz="1200" b="0" i="0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effectLst/>
                        </a:rPr>
                        <a:t>90 000</a:t>
                      </a:r>
                      <a:endParaRPr lang="ru-RU" sz="1200" b="0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effectLst/>
                        </a:rPr>
                        <a:t>150 000</a:t>
                      </a:r>
                      <a:endParaRPr lang="ru-RU" sz="1200" b="0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effectLst/>
                        </a:rPr>
                        <a:t>97 000</a:t>
                      </a:r>
                      <a:endParaRPr lang="ru-RU" sz="1200" b="0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effectLst/>
                        </a:rPr>
                        <a:t>54 000</a:t>
                      </a:r>
                      <a:endParaRPr lang="ru-RU" sz="1200" b="0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effectLst/>
                        </a:rPr>
                        <a:t>391 000</a:t>
                      </a:r>
                      <a:endParaRPr lang="ru-RU" sz="1200" b="1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Прямоугольник 3"/>
          <p:cNvSpPr>
            <a:spLocks noChangeArrowheads="1"/>
          </p:cNvSpPr>
          <p:nvPr/>
        </p:nvSpPr>
        <p:spPr bwMode="auto">
          <a:xfrm>
            <a:off x="855381" y="3089347"/>
            <a:ext cx="22116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spcAft>
                <a:spcPts val="600"/>
              </a:spcAft>
            </a:pPr>
            <a:r>
              <a:rPr kumimoji="1" lang="ru-RU" altLang="ru-RU" sz="1800" b="1" dirty="0">
                <a:solidFill>
                  <a:srgbClr val="0032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риски: </a:t>
            </a: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513079"/>
              </p:ext>
            </p:extLst>
          </p:nvPr>
        </p:nvGraphicFramePr>
        <p:xfrm>
          <a:off x="879672" y="3557967"/>
          <a:ext cx="8456851" cy="232473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490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1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9667"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200" kern="1200" dirty="0" smtClean="0"/>
                        <a:t>Описание риска</a:t>
                      </a:r>
                      <a:endParaRPr lang="ru-RU" alt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200" kern="1200" dirty="0" smtClean="0"/>
                        <a:t>Величина риска</a:t>
                      </a:r>
                      <a:endParaRPr lang="ru-RU" alt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200" kern="1200" dirty="0" smtClean="0"/>
                        <a:t>Стратегия</a:t>
                      </a:r>
                      <a:endParaRPr lang="ru-RU" alt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200" kern="1200" dirty="0" smtClean="0"/>
                        <a:t>План по предотвращению риска</a:t>
                      </a:r>
                      <a:endParaRPr kumimoji="1" lang="ru-RU" alt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200" kern="1200" dirty="0" smtClean="0"/>
                        <a:t>Ответственный</a:t>
                      </a:r>
                      <a:endParaRPr kumimoji="1" lang="ru-RU" alt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665">
                <a:tc>
                  <a:txBody>
                    <a:bodyPr/>
                    <a:lstStyle>
                      <a:lvl1pPr marL="71438" defTabSz="457200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defTabSz="45720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defTabSz="4572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714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200" kern="1200" dirty="0" smtClean="0">
                          <a:effectLst/>
                        </a:rPr>
                        <a:t>Отсутствие интереса у АЭС к применению «ВО»</a:t>
                      </a:r>
                      <a:endParaRPr lang="ru-RU" alt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marL="71438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200" kern="1200" dirty="0" smtClean="0">
                          <a:effectLst/>
                        </a:rPr>
                        <a:t>Высокий</a:t>
                      </a:r>
                      <a:endParaRPr kumimoji="1" lang="ru-RU" alt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marL="71438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200" kern="1200" dirty="0" smtClean="0">
                          <a:effectLst/>
                        </a:rPr>
                        <a:t>Снижение</a:t>
                      </a:r>
                      <a:endParaRPr kumimoji="1" lang="ru-RU" alt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marL="71438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200" kern="1200" dirty="0" smtClean="0">
                          <a:effectLst/>
                        </a:rPr>
                        <a:t>Предоставить обосновывающие документы.</a:t>
                      </a:r>
                    </a:p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200" kern="1200" dirty="0" smtClean="0">
                          <a:effectLst/>
                        </a:rPr>
                        <a:t>Административный ресурс.</a:t>
                      </a:r>
                      <a:endParaRPr kumimoji="1" lang="ru-RU" alt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marL="71438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200" kern="1200" dirty="0" smtClean="0">
                          <a:effectLst/>
                        </a:rPr>
                        <a:t>АО «КРЭА»</a:t>
                      </a:r>
                    </a:p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200" kern="1200" dirty="0" smtClean="0">
                          <a:effectLst/>
                        </a:rPr>
                        <a:t>АО «РАСУ»</a:t>
                      </a:r>
                      <a:endParaRPr kumimoji="1" lang="ru-RU" alt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258">
                <a:tc>
                  <a:txBody>
                    <a:bodyPr/>
                    <a:lstStyle>
                      <a:lvl1pPr marL="71438" defTabSz="457200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defTabSz="45720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defTabSz="4572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714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200" kern="1200" dirty="0" smtClean="0">
                          <a:effectLst/>
                        </a:rPr>
                        <a:t>Отказ от дальнейшего финансирования</a:t>
                      </a:r>
                      <a:endParaRPr lang="ru-RU" alt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marL="71438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200" kern="1200" dirty="0" smtClean="0">
                          <a:effectLst/>
                        </a:rPr>
                        <a:t>Средний</a:t>
                      </a:r>
                      <a:endParaRPr kumimoji="1" lang="ru-RU" alt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marL="71438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200" kern="1200" dirty="0" smtClean="0">
                          <a:effectLst/>
                        </a:rPr>
                        <a:t>Замещение</a:t>
                      </a:r>
                      <a:endParaRPr kumimoji="1" lang="ru-RU" alt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marL="71438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200" kern="1200" dirty="0" smtClean="0">
                          <a:effectLst/>
                        </a:rPr>
                        <a:t>Привлечение средств бизнес-акселератора.</a:t>
                      </a:r>
                    </a:p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200" kern="1200" dirty="0" smtClean="0">
                          <a:effectLst/>
                        </a:rPr>
                        <a:t>Привлечение средств ключевых партнеров в счет будущей прибыли.</a:t>
                      </a:r>
                      <a:endParaRPr kumimoji="1" lang="ru-RU" alt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marL="71438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200" kern="1200" dirty="0" smtClean="0">
                          <a:effectLst/>
                        </a:rPr>
                        <a:t>НВАЭС</a:t>
                      </a:r>
                    </a:p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200" kern="1200" dirty="0" smtClean="0">
                          <a:effectLst/>
                        </a:rPr>
                        <a:t>АО «КРЭА»</a:t>
                      </a:r>
                    </a:p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200" kern="1200" dirty="0" smtClean="0">
                          <a:effectLst/>
                        </a:rPr>
                        <a:t>АО «РАСУ»</a:t>
                      </a:r>
                      <a:endParaRPr kumimoji="1" lang="ru-RU" alt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148">
                <a:tc>
                  <a:txBody>
                    <a:bodyPr/>
                    <a:lstStyle>
                      <a:lvl1pPr marL="71438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200" kern="1200" dirty="0" smtClean="0">
                          <a:effectLst/>
                        </a:rPr>
                        <a:t>Срыв сроков по разработке системы</a:t>
                      </a:r>
                      <a:endParaRPr lang="ru-RU" alt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marL="71438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200" kern="1200" dirty="0" smtClean="0">
                          <a:effectLst/>
                        </a:rPr>
                        <a:t>Высокий</a:t>
                      </a:r>
                      <a:endParaRPr kumimoji="1" lang="ru-RU" alt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marL="71438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200" kern="1200" dirty="0" smtClean="0">
                          <a:effectLst/>
                        </a:rPr>
                        <a:t>Снижение</a:t>
                      </a:r>
                      <a:endParaRPr kumimoji="1" lang="ru-RU" alt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marL="71438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200" kern="1200" dirty="0" smtClean="0">
                          <a:effectLst/>
                        </a:rPr>
                        <a:t>Заложить двукратный резерв по времени.</a:t>
                      </a:r>
                      <a:br>
                        <a:rPr kumimoji="1" lang="ru-RU" altLang="ru-RU" sz="1200" kern="1200" dirty="0" smtClean="0">
                          <a:effectLst/>
                        </a:rPr>
                      </a:br>
                      <a:r>
                        <a:rPr kumimoji="1" lang="ru-RU" altLang="ru-RU" sz="1200" kern="1200" dirty="0" smtClean="0">
                          <a:effectLst/>
                        </a:rPr>
                        <a:t>Параллельное выполнение независимых этапов, подготовительных работ.</a:t>
                      </a:r>
                      <a:endParaRPr kumimoji="1" lang="ru-RU" alt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lnSpc>
                          <a:spcPct val="110000"/>
                        </a:lnSpc>
                        <a:spcAft>
                          <a:spcPct val="20000"/>
                        </a:spcAft>
                        <a:defRPr kumimoji="1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Aft>
                          <a:spcPct val="30000"/>
                        </a:spcAft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200" kern="1200" dirty="0" smtClean="0">
                          <a:effectLst/>
                        </a:rPr>
                        <a:t>НВ АЭС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ru-RU" altLang="ru-RU" sz="1200" kern="1200" dirty="0" smtClean="0">
                          <a:effectLst/>
                        </a:rPr>
                        <a:t>ООО «ИФ СНИИП АТОМ»</a:t>
                      </a:r>
                      <a:endParaRPr kumimoji="1" lang="ru-RU" alt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45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7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242300" y="6248400"/>
            <a:ext cx="920750" cy="4572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7</a:t>
            </a: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95350" y="1307914"/>
            <a:ext cx="8486155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096001" y="431426"/>
            <a:ext cx="3285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ВОРОНЕЖСКИЙ ФИЛИАЛ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511204" y="846537"/>
            <a:ext cx="6561138" cy="330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sz="2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информация</a:t>
            </a:r>
            <a:endParaRPr lang="ru-RU" sz="24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1891" y="1640470"/>
            <a:ext cx="8488996" cy="4562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kumimoji="1" lang="ru-RU" altLang="ru-RU" sz="2000" b="1" dirty="0">
                <a:solidFill>
                  <a:srgbClr val="0032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вклад в реализацию проекта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Проработка общей концепции выполнения работ, разработка и согласование технического задания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цифровой системы «Виртуальный оператор». 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оценка объемов работ и осуществлен запрос предложений по участию в реализации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проекта. 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в программу НИОКР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ПРГ-ОНИОКР-19-52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endParaRPr kumimoji="1" lang="ru-RU" altLang="ru-RU" sz="2000" b="1" dirty="0" smtClean="0">
              <a:solidFill>
                <a:srgbClr val="00327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kumimoji="1" lang="ru-RU" altLang="ru-RU" sz="2000" b="1" dirty="0" smtClean="0">
                <a:solidFill>
                  <a:srgbClr val="0032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</a:t>
            </a:r>
            <a:r>
              <a:rPr kumimoji="1" lang="ru-RU" altLang="ru-RU" sz="2000" b="1" dirty="0">
                <a:solidFill>
                  <a:srgbClr val="0032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 в изданиях, рекомендованных ВАК РФ: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Тихонов А.И., Тучков М.Ю., Поваров П.В., Литвак М.М. Разработка требований для перехода от автоматизированного функционально-группового управления к автоматической цифровой системе «Виртуальный оператор», «Труды НГТУ им. Р.Е. Алексеева», 2022. №1 (136). С.77-85.</a:t>
            </a:r>
          </a:p>
          <a:p>
            <a:pPr algn="just"/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 в изданиях, индексируемых в международной базе </a:t>
            </a:r>
            <a:r>
              <a:rPr lang="ru-RU" sz="1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Sciene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Yu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Tuchkov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P V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Povarov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I Tikhonov, S P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 V Popov  Engineering the functions and performance requirements for the “Virtual Operator” Functional Group Control Digital System III International Scientific Conference «MIP: Engineering- III -2021» 4023 2021.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53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678878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sp>
        <p:nvSpPr>
          <p:cNvPr id="35844" name="Text Box 2052"/>
          <p:cNvSpPr txBox="1">
            <a:spLocks noChangeArrowheads="1"/>
          </p:cNvSpPr>
          <p:nvPr/>
        </p:nvSpPr>
        <p:spPr bwMode="auto">
          <a:xfrm>
            <a:off x="4678878" y="3165800"/>
            <a:ext cx="5227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242300" y="6248400"/>
            <a:ext cx="920750" cy="4572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1</a:t>
            </a: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95350" y="1307914"/>
            <a:ext cx="8486155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837293" y="1289818"/>
            <a:ext cx="848615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технологических процессов на энергоблоке АС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система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функционально-группового управления энергоблока АС.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выпускной работы: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внедрение проекта «Цифровая система функционально-группового управления «Виртуальный оператор»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примере АО «Концерн Росэнергоатом»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Нововоронежская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АЭС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поставленной цели необходимо решить ряд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и изучить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 и сущность оперативного управления энергоблока АС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особенности используемые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управления энергоблоками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оценку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состояния оперативного управления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предложения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разработке и внедрению проекта «Цифровая система функционально-группового управления «Виртуальный оператор» в филиале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«Концерн Росэнергоатом»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Нововоронежская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АЭС»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3692" y="278533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1" y="246822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239692" y="246822"/>
            <a:ext cx="3285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ВОРОНЕЖСКИЙ ФИЛИАЛ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242300" y="6248400"/>
            <a:ext cx="920750" cy="4572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2</a:t>
            </a: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95350" y="1307914"/>
            <a:ext cx="8486155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74052" y="795562"/>
            <a:ext cx="8124825" cy="41275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sz="28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Идеальный работник?</a:t>
            </a:r>
            <a:endParaRPr lang="ru-RU" altLang="ru-RU" sz="2800" kern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851" y="1400475"/>
            <a:ext cx="7425229" cy="5076526"/>
          </a:xfrm>
          <a:prstGeom prst="rect">
            <a:avLst/>
          </a:prstGeom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78823" y="21675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942" y="185047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474823" y="185047"/>
            <a:ext cx="3285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ВОРОНЕЖСКИЙ ФИЛИАЛ</a:t>
            </a:r>
          </a:p>
        </p:txBody>
      </p:sp>
    </p:spTree>
    <p:extLst>
      <p:ext uri="{BB962C8B-B14F-4D97-AF65-F5344CB8AC3E}">
        <p14:creationId xmlns:p14="http://schemas.microsoft.com/office/powerpoint/2010/main" val="352297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3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868" y="522431"/>
            <a:ext cx="10447735" cy="58822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852941" y="390290"/>
            <a:ext cx="200119" cy="5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060" tIns="49530" rIns="99060" bIns="4953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600"/>
          </a:p>
        </p:txBody>
      </p:sp>
      <p:graphicFrame>
        <p:nvGraphicFramePr>
          <p:cNvPr id="34" name="Диаграмма 33"/>
          <p:cNvGraphicFramePr/>
          <p:nvPr>
            <p:extLst/>
          </p:nvPr>
        </p:nvGraphicFramePr>
        <p:xfrm>
          <a:off x="368140" y="1093715"/>
          <a:ext cx="9372760" cy="51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52052" y="758286"/>
            <a:ext cx="8801894" cy="447146"/>
          </a:xfrm>
        </p:spPr>
        <p:txBody>
          <a:bodyPr/>
          <a:lstStyle/>
          <a:p>
            <a:pPr algn="ctr"/>
            <a:r>
              <a:rPr lang="ru-RU" altLang="ru-RU" sz="2600" dirty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Сколько времени требуется на выпечку оладушек?</a:t>
            </a:r>
            <a:endParaRPr lang="ru-RU" altLang="ru-RU" sz="2600" b="0" dirty="0">
              <a:solidFill>
                <a:srgbClr val="0032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41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242300" y="6248400"/>
            <a:ext cx="920750" cy="4572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3</a:t>
            </a: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95350" y="1307914"/>
            <a:ext cx="8486155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895350" y="781564"/>
            <a:ext cx="8486155" cy="330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sz="2400" b="1" kern="0" dirty="0" smtClean="0"/>
              <a:t>Решаемая проблема</a:t>
            </a:r>
            <a:r>
              <a:rPr lang="ru-RU" altLang="ru-RU" sz="2400" kern="0" dirty="0" smtClean="0"/>
              <a:t>, актуальность и новизна темы</a:t>
            </a:r>
            <a:endParaRPr lang="ru-RU" kern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89833" y="1591098"/>
            <a:ext cx="7691672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нарушений, вызывающих остановку энергоблока АЭС из-за ошибочных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 или неверной оценки протекающих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 в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.*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5963" y="1690996"/>
            <a:ext cx="13464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ru-RU" sz="3200" b="1" kern="0" dirty="0" smtClean="0">
                <a:solidFill>
                  <a:srgbClr val="003274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23%</a:t>
            </a:r>
            <a:r>
              <a:rPr kumimoji="1" lang="ru-RU" altLang="ru-RU" sz="3200" b="1" dirty="0" smtClean="0">
                <a:solidFill>
                  <a:srgbClr val="0032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ru-RU" altLang="ru-RU" sz="3200" b="1" dirty="0">
              <a:solidFill>
                <a:srgbClr val="00327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833298"/>
              </p:ext>
            </p:extLst>
          </p:nvPr>
        </p:nvGraphicFramePr>
        <p:xfrm>
          <a:off x="595963" y="2704989"/>
          <a:ext cx="8828442" cy="2997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3" imgW="8753648" imgH="2924348" progId="Visio.Drawing.15">
                  <p:embed/>
                </p:oleObj>
              </mc:Choice>
              <mc:Fallback>
                <p:oleObj r:id="rId3" imgW="8753648" imgH="2924348" progId="Visio.Drawing.15">
                  <p:embed/>
                  <p:pic>
                    <p:nvPicPr>
                      <p:cNvPr id="8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963" y="2704989"/>
                        <a:ext cx="8828442" cy="2997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78629" y="318731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48" y="287020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6274629" y="287020"/>
            <a:ext cx="3285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ВОРОНЕЖСКИЙ ФИЛИАЛ</a:t>
            </a:r>
          </a:p>
        </p:txBody>
      </p:sp>
    </p:spTree>
    <p:extLst>
      <p:ext uri="{BB962C8B-B14F-4D97-AF65-F5344CB8AC3E}">
        <p14:creationId xmlns:p14="http://schemas.microsoft.com/office/powerpoint/2010/main" val="212929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242300" y="6248400"/>
            <a:ext cx="920750" cy="4572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4</a:t>
            </a: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95350" y="1307914"/>
            <a:ext cx="8486155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758205" y="666931"/>
            <a:ext cx="8623300" cy="330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sz="2400" kern="0" dirty="0" smtClean="0"/>
              <a:t>Решаемая проблема, </a:t>
            </a:r>
            <a:r>
              <a:rPr lang="ru-RU" altLang="ru-RU" sz="2400" b="1" kern="0" dirty="0" smtClean="0"/>
              <a:t>актуальность и новизна темы</a:t>
            </a:r>
            <a:endParaRPr lang="ru-RU" b="1" kern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0943" y="1562092"/>
            <a:ext cx="8574968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kumimoji="1" lang="ru-RU" altLang="ru-RU" sz="2000" b="1" dirty="0">
                <a:solidFill>
                  <a:srgbClr val="003274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Актуальность применения </a:t>
            </a:r>
            <a:r>
              <a:rPr kumimoji="1" lang="ru-RU" altLang="ru-RU" sz="2000" b="1" dirty="0" smtClean="0">
                <a:solidFill>
                  <a:srgbClr val="003274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определяется необходимостью:</a:t>
            </a:r>
            <a:endParaRPr kumimoji="1" lang="ru-RU" altLang="ru-RU" sz="2000" b="1" dirty="0">
              <a:solidFill>
                <a:srgbClr val="003274"/>
              </a:solidFill>
              <a:latin typeface="Times New Roman" panose="02020603050405020304" pitchFamily="18" charset="0"/>
              <a:ea typeface="Arial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предотвращения ошибок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снижения влияния «человеческого фактора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342900" indent="-342900" algn="just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количества операций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анализу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текущих процессов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случае возможности)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принятых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решений;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перехода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автоматизированного к автоматическому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исполнению процессов;</a:t>
            </a:r>
          </a:p>
          <a:p>
            <a:pPr marL="342900" indent="-342900" algn="just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созданием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конкурентных преимуществ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АСУ ТП российского дизайна по сравнению с зарубежными аналогами.</a:t>
            </a:r>
            <a:endParaRPr lang="en-US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ru-RU" alt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2000" b="1" dirty="0">
                <a:solidFill>
                  <a:srgbClr val="003274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Единого подхода для создания подобной системы в настоящее время не </a:t>
            </a:r>
            <a:r>
              <a:rPr kumimoji="1" lang="ru-RU" altLang="ru-RU" sz="2000" b="1" dirty="0" smtClean="0">
                <a:solidFill>
                  <a:srgbClr val="003274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существует.</a:t>
            </a:r>
            <a:endParaRPr kumimoji="1" lang="ru-RU" altLang="ru-RU" sz="2000" b="1" dirty="0">
              <a:solidFill>
                <a:srgbClr val="003274"/>
              </a:solidFill>
              <a:latin typeface="Times New Roman" panose="02020603050405020304" pitchFamily="18" charset="0"/>
              <a:ea typeface="Arial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6755" y="256606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74" y="22489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252755" y="224895"/>
            <a:ext cx="3285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ВОРОНЕЖСКИЙ ФИЛИАЛ</a:t>
            </a:r>
          </a:p>
        </p:txBody>
      </p:sp>
    </p:spTree>
    <p:extLst>
      <p:ext uri="{BB962C8B-B14F-4D97-AF65-F5344CB8AC3E}">
        <p14:creationId xmlns:p14="http://schemas.microsoft.com/office/powerpoint/2010/main" val="110171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7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242300" y="6248400"/>
            <a:ext cx="920750" cy="4572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5</a:t>
            </a: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95350" y="1307914"/>
            <a:ext cx="8486155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096001" y="431426"/>
            <a:ext cx="3285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ВОРОНЕЖСКИЙ ФИЛИАЛ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1891" y="2573639"/>
            <a:ext cx="2684713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ct val="100000"/>
              </a:lnSpc>
              <a:spcAft>
                <a:spcPts val="600"/>
              </a:spcAft>
              <a:buClr>
                <a:srgbClr val="002960"/>
              </a:buClr>
              <a:buFont typeface="+mj-lt"/>
              <a:buAutoNum type="arabicPeriod" startAt="2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ошибочного решения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оператора БПУ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параллельных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1" indent="-342900" algn="just">
              <a:lnSpc>
                <a:spcPct val="100000"/>
              </a:lnSpc>
              <a:spcAft>
                <a:spcPts val="600"/>
              </a:spcAft>
              <a:buClr>
                <a:srgbClr val="002960"/>
              </a:buClr>
              <a:buFont typeface="+mj-lt"/>
              <a:buAutoNum type="arabicPeriod" startAt="2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роли оператора БПУ от исполнителя переключений к роли принимающего решение и контролирующего лица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246611"/>
              </p:ext>
            </p:extLst>
          </p:nvPr>
        </p:nvGraphicFramePr>
        <p:xfrm>
          <a:off x="3266604" y="2573639"/>
          <a:ext cx="6434565" cy="361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isio" r:id="rId4" imgW="4540124" imgH="2636820" progId="Visio.Drawing.11">
                  <p:embed/>
                </p:oleObj>
              </mc:Choice>
              <mc:Fallback>
                <p:oleObj name="Visio" r:id="rId4" imgW="4540124" imgH="2636820" progId="Visio.Drawing.11">
                  <p:embed/>
                  <p:pic>
                    <p:nvPicPr>
                      <p:cNvPr id="7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6604" y="2573639"/>
                        <a:ext cx="6434565" cy="3616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81891" y="1336926"/>
            <a:ext cx="845858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1200"/>
              </a:spcBef>
              <a:spcAft>
                <a:spcPts val="600"/>
              </a:spcAft>
              <a:buClr>
                <a:srgbClr val="002960"/>
              </a:buClr>
            </a:pPr>
            <a:r>
              <a:rPr kumimoji="1" lang="ru-RU" altLang="ru-RU" sz="1800" b="1" dirty="0">
                <a:solidFill>
                  <a:srgbClr val="0032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проекта: </a:t>
            </a:r>
          </a:p>
          <a:p>
            <a:pPr marL="342900" lvl="1" indent="-342900" algn="just">
              <a:lnSpc>
                <a:spcPct val="100000"/>
              </a:lnSpc>
              <a:spcAft>
                <a:spcPts val="600"/>
              </a:spcAft>
              <a:buClr>
                <a:srgbClr val="002960"/>
              </a:buClr>
              <a:buFont typeface="+mj-lt"/>
              <a:buAutoNum type="arabicPeriod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безопасности и эффективности эксплуатации энергоблока путем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уровня автоматизации управления энергоблоком, а так же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ускорения выполнения сложных технологических процессов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4" name="Заголовок 2"/>
          <p:cNvSpPr txBox="1">
            <a:spLocks/>
          </p:cNvSpPr>
          <p:nvPr/>
        </p:nvSpPr>
        <p:spPr>
          <a:xfrm>
            <a:off x="1530615" y="867686"/>
            <a:ext cx="6561138" cy="330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sz="2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предложений</a:t>
            </a:r>
            <a:endParaRPr lang="ru-RU" b="1" kern="0" dirty="0"/>
          </a:p>
        </p:txBody>
      </p:sp>
    </p:spTree>
    <p:extLst>
      <p:ext uri="{BB962C8B-B14F-4D97-AF65-F5344CB8AC3E}">
        <p14:creationId xmlns:p14="http://schemas.microsoft.com/office/powerpoint/2010/main" val="125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7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242300" y="6248400"/>
            <a:ext cx="920750" cy="4572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6</a:t>
            </a: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95350" y="1307914"/>
            <a:ext cx="8486155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096001" y="431426"/>
            <a:ext cx="3285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ВОРОНЕЖСКИЙ ФИЛИАЛ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672431" y="834084"/>
            <a:ext cx="6561138" cy="330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sz="2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предложений</a:t>
            </a:r>
            <a:endParaRPr lang="ru-RU" sz="2400" b="1" kern="0" dirty="0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847614"/>
              </p:ext>
            </p:extLst>
          </p:nvPr>
        </p:nvGraphicFramePr>
        <p:xfrm>
          <a:off x="3098888" y="1831417"/>
          <a:ext cx="6524231" cy="3929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4" imgW="5953298" imgH="3819698" progId="Visio.Drawing.15">
                  <p:embed/>
                </p:oleObj>
              </mc:Choice>
              <mc:Fallback>
                <p:oleObj r:id="rId4" imgW="5953298" imgH="3819698" progId="Visio.Drawing.15">
                  <p:embed/>
                  <p:pic>
                    <p:nvPicPr>
                      <p:cNvPr id="2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88" y="1831417"/>
                        <a:ext cx="6524231" cy="39299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715302" y="1714681"/>
            <a:ext cx="21846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800" dirty="0" smtClean="0"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Разработка системы, способной </a:t>
            </a:r>
            <a:r>
              <a:rPr lang="ru-RU" sz="1800" b="1" dirty="0" smtClean="0"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автоматически анализировать и выполнять</a:t>
            </a:r>
            <a:r>
              <a:rPr lang="ru-RU" sz="1800" dirty="0" smtClean="0"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допустимые</a:t>
            </a:r>
            <a:r>
              <a:rPr lang="ru-RU" sz="1800" dirty="0" smtClean="0"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параллельные технологические процессы с выявлением</a:t>
            </a:r>
            <a:r>
              <a:rPr lang="ru-RU" sz="1800" dirty="0" smtClean="0"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, путем опроса текущего состояния, </a:t>
            </a:r>
            <a:r>
              <a:rPr lang="ru-RU" sz="1800" b="1" dirty="0" smtClean="0"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несогласованностей</a:t>
            </a:r>
            <a:r>
              <a:rPr lang="ru-RU" sz="1800" dirty="0" smtClean="0"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, препятствующих проведению операций.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10268" y="1376127"/>
            <a:ext cx="23886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2960"/>
              </a:buClr>
              <a:buFontTx/>
              <a:buNone/>
            </a:pPr>
            <a:r>
              <a:rPr kumimoji="1" lang="ru-RU" altLang="ru-RU" sz="1800" b="1" dirty="0" smtClean="0">
                <a:solidFill>
                  <a:srgbClr val="0032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kumimoji="1" lang="ru-RU" altLang="ru-RU" sz="1800" b="1" dirty="0">
                <a:solidFill>
                  <a:srgbClr val="0032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 </a:t>
            </a:r>
          </a:p>
        </p:txBody>
      </p:sp>
    </p:spTree>
    <p:extLst>
      <p:ext uri="{BB962C8B-B14F-4D97-AF65-F5344CB8AC3E}">
        <p14:creationId xmlns:p14="http://schemas.microsoft.com/office/powerpoint/2010/main" val="157249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7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242300" y="6248400"/>
            <a:ext cx="920750" cy="4572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7</a:t>
            </a: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95350" y="1307914"/>
            <a:ext cx="8486155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096001" y="431426"/>
            <a:ext cx="3285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ВОРОНЕЖСКИЙ ФИЛИАЛ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Заголовок 2"/>
          <p:cNvSpPr txBox="1">
            <a:spLocks/>
          </p:cNvSpPr>
          <p:nvPr/>
        </p:nvSpPr>
        <p:spPr>
          <a:xfrm>
            <a:off x="1672431" y="827235"/>
            <a:ext cx="6561138" cy="330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Потенциальный эффект от проекта</a:t>
            </a:r>
            <a:endParaRPr lang="ru-RU" sz="24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3331" y="1362313"/>
            <a:ext cx="8023860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ru-RU" altLang="ru-RU" sz="2000" b="1" dirty="0" smtClean="0">
                <a:solidFill>
                  <a:srgbClr val="0032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Конечный продукт проекта:</a:t>
            </a:r>
          </a:p>
          <a:p>
            <a:pPr algn="just">
              <a:spcBef>
                <a:spcPct val="0"/>
              </a:spcBef>
              <a:spcAft>
                <a:spcPts val="300"/>
              </a:spcAft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система «Виртуальный оператор»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3331" y="2101847"/>
            <a:ext cx="8023860" cy="4516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ru-RU" altLang="ru-RU" sz="2000" b="1" dirty="0">
                <a:solidFill>
                  <a:srgbClr val="0032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эффекты от проекта:</a:t>
            </a:r>
          </a:p>
          <a:p>
            <a:pPr marL="180000" indent="-180000" algn="just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безопасности АЭС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снижения вероятности ошибочных действий персонала.</a:t>
            </a:r>
          </a:p>
          <a:p>
            <a:pPr marL="180000" indent="-180000" algn="just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Экономический:</a:t>
            </a:r>
          </a:p>
          <a:p>
            <a:pPr marL="468000" lvl="2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недополученной прибыли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неплановой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остановки энергоблока;</a:t>
            </a:r>
          </a:p>
          <a:p>
            <a:pPr marL="468000" lvl="2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производительности за счет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увеличения скорости протекания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технологических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0" lvl="2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на внешний рынок предприятий непрерывного цикла, применяющих АСУ ТП при управлении технологическим процессом.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Репутационный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вероятности возникновения событий, отрицательно влияющих на образ атомной энергетики.</a:t>
            </a:r>
          </a:p>
        </p:txBody>
      </p:sp>
    </p:spTree>
    <p:extLst>
      <p:ext uri="{BB962C8B-B14F-4D97-AF65-F5344CB8AC3E}">
        <p14:creationId xmlns:p14="http://schemas.microsoft.com/office/powerpoint/2010/main" val="138108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5420</TotalTime>
  <Words>1163</Words>
  <Application>Microsoft Office PowerPoint</Application>
  <PresentationFormat>Лист A4 (210x297 мм)</PresentationFormat>
  <Paragraphs>178</Paragraphs>
  <Slides>14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Оформление по умолчанию</vt:lpstr>
      <vt:lpstr>Документ Microsoft Visio</vt:lpstr>
      <vt:lpstr>Visio</vt:lpstr>
      <vt:lpstr>Презентация PowerPoint</vt:lpstr>
      <vt:lpstr>Презентация PowerPoint</vt:lpstr>
      <vt:lpstr>Презентация PowerPoint</vt:lpstr>
      <vt:lpstr>Сколько времени требуется на выпечку оладушек?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Тихонов Александр Игоревич</dc:creator>
  <cp:lastModifiedBy>Тихонов Александр Игоревич</cp:lastModifiedBy>
  <cp:revision>269</cp:revision>
  <dcterms:created xsi:type="dcterms:W3CDTF">2003-02-28T13:27:04Z</dcterms:created>
  <dcterms:modified xsi:type="dcterms:W3CDTF">2022-07-07T13:10:04Z</dcterms:modified>
</cp:coreProperties>
</file>