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944" r:id="rId2"/>
    <p:sldId id="992" r:id="rId3"/>
    <p:sldId id="993" r:id="rId4"/>
    <p:sldId id="1007" r:id="rId5"/>
    <p:sldId id="994" r:id="rId6"/>
    <p:sldId id="998" r:id="rId7"/>
    <p:sldId id="1041" r:id="rId8"/>
    <p:sldId id="1022" r:id="rId9"/>
    <p:sldId id="1023" r:id="rId10"/>
    <p:sldId id="1038" r:id="rId11"/>
    <p:sldId id="1004" r:id="rId12"/>
    <p:sldId id="1042" r:id="rId13"/>
    <p:sldId id="1039" r:id="rId14"/>
    <p:sldId id="1027" r:id="rId15"/>
    <p:sldId id="1043" r:id="rId16"/>
    <p:sldId id="1030" r:id="rId17"/>
    <p:sldId id="1044" r:id="rId18"/>
  </p:sldIdLst>
  <p:sldSz cx="12801600" cy="9601200" type="A3"/>
  <p:notesSz cx="6797675" cy="9926638"/>
  <p:custDataLst>
    <p:tags r:id="rId21"/>
  </p:custDataLst>
  <p:defaultTextStyle>
    <a:defPPr>
      <a:defRPr lang="ru-RU"/>
    </a:defPPr>
    <a:lvl1pPr marL="0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9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40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711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82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51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421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91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62" algn="l" defTabSz="107514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643" userDrawn="1">
          <p15:clr>
            <a:srgbClr val="F26B43"/>
          </p15:clr>
        </p15:guide>
        <p15:guide id="26" orient="horz" pos="5818" userDrawn="1">
          <p15:clr>
            <a:srgbClr val="A4A3A4"/>
          </p15:clr>
        </p15:guide>
        <p15:guide id="27" pos="7628" userDrawn="1">
          <p15:clr>
            <a:srgbClr val="A4A3A4"/>
          </p15:clr>
        </p15:guide>
        <p15:guide id="28" pos="2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оселова Алла Владимировна" initials="НАВ" lastIdx="2" clrIdx="0">
    <p:extLst>
      <p:ext uri="{19B8F6BF-5375-455C-9EA6-DF929625EA0E}">
        <p15:presenceInfo xmlns:p15="http://schemas.microsoft.com/office/powerpoint/2012/main" userId="Новоселова Алла Владими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5C4"/>
    <a:srgbClr val="EAEFF7"/>
    <a:srgbClr val="229C1C"/>
    <a:srgbClr val="D2DEEF"/>
    <a:srgbClr val="D8DFE1"/>
    <a:srgbClr val="C9199B"/>
    <a:srgbClr val="40C4F4"/>
    <a:srgbClr val="E7D3E3"/>
    <a:srgbClr val="FBDDF5"/>
    <a:srgbClr val="B77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17" autoAdjust="0"/>
  </p:normalViewPr>
  <p:slideViewPr>
    <p:cSldViewPr snapToGrid="0">
      <p:cViewPr varScale="1">
        <p:scale>
          <a:sx n="76" d="100"/>
          <a:sy n="76" d="100"/>
        </p:scale>
        <p:origin x="1788" y="114"/>
      </p:cViewPr>
      <p:guideLst>
        <p:guide orient="horz" pos="643"/>
        <p:guide orient="horz" pos="5818"/>
        <p:guide pos="7628"/>
        <p:guide pos="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7" d="100"/>
          <a:sy n="107" d="100"/>
        </p:scale>
        <p:origin x="15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5659" cy="498055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3" y="1"/>
            <a:ext cx="2945659" cy="498055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7B6CF343-C018-46EB-8678-D6A3C6D42DA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584"/>
            <a:ext cx="2945659" cy="498055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CF1641F5-CA08-4D33-A951-88430E972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44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46400" cy="49688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8"/>
            <a:ext cx="2946400" cy="49688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409748D7-FB17-4E8D-A149-8340B589F35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76802"/>
            <a:ext cx="5438775" cy="3908425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7"/>
            <a:ext cx="2946400" cy="496889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7"/>
            <a:ext cx="2946400" cy="496889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430C3ABF-8280-4EA7-A6FD-9884B798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2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9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40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71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82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5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42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9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62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7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28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8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2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76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2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0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3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8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5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9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1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3ABF-8280-4EA7-A6FD-9884B79846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694-EC05-431F-A421-95C2F79354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8CAD-9649-41EA-AB30-4A75755C59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D686-A894-4E69-8621-6055519ACC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8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98269"/>
              </p:ext>
            </p:extLst>
          </p:nvPr>
        </p:nvGraphicFramePr>
        <p:xfrm>
          <a:off x="2055" y="2229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" y="2229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80"/>
            <a:ext cx="12801600" cy="1097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55200" y="2304015"/>
            <a:ext cx="11491200" cy="6300000"/>
          </a:xfrm>
        </p:spPr>
        <p:txBody>
          <a:bodyPr>
            <a:normAutofit/>
          </a:bodyPr>
          <a:lstStyle>
            <a:lvl1pPr>
              <a:buClr>
                <a:srgbClr val="A22E94"/>
              </a:buClr>
              <a:defRPr sz="286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A22E94"/>
              </a:buClr>
              <a:defRPr sz="238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A22E94"/>
              </a:buClr>
              <a:defRPr sz="214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A22E94"/>
              </a:buClr>
              <a:defRPr sz="190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A22E94"/>
              </a:buClr>
              <a:defRPr sz="190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63123" y="302266"/>
            <a:ext cx="12036376" cy="1355725"/>
          </a:xfrm>
        </p:spPr>
        <p:txBody>
          <a:bodyPr anchor="b">
            <a:noAutofit/>
          </a:bodyPr>
          <a:lstStyle>
            <a:lvl1pPr marL="0" indent="0">
              <a:buNone/>
              <a:defRPr lang="ru-RU" sz="2864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5249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ru-RU" sz="5249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ru-RU" sz="5249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ru-RU" sz="5249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39ED8-159E-4E1F-BA65-40F83343A4C2}" type="datetime1">
              <a:rPr lang="ru-RU" smtClean="0"/>
              <a:t>28.11.2022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АО "Электропривод"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55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  <p15:guide id="2" orient="horz" pos="2008">
          <p15:clr>
            <a:srgbClr val="F26B43"/>
          </p15:clr>
        </p15:guide>
        <p15:guide id="3" orient="horz" pos="2072">
          <p15:clr>
            <a:srgbClr val="FBAE40"/>
          </p15:clr>
        </p15:guide>
        <p15:guide id="4" pos="7694">
          <p15:clr>
            <a:srgbClr val="FBAE40"/>
          </p15:clr>
        </p15:guide>
        <p15:guide id="5" pos="3739">
          <p15:clr>
            <a:srgbClr val="FBAE40"/>
          </p15:clr>
        </p15:guide>
        <p15:guide id="6" pos="4325">
          <p15:clr>
            <a:srgbClr val="FBAE40"/>
          </p15:clr>
        </p15:guide>
        <p15:guide id="7" pos="4032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226" y="2228"/>
          <a:ext cx="222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" y="2228"/>
                        <a:ext cx="222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8"/>
            <a:ext cx="12801600" cy="6247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4" y="5822975"/>
            <a:ext cx="11268075" cy="208483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7410" y="8728474"/>
            <a:ext cx="3413761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latin typeface="Arial" panose="020B0604020202020204" pitchFamily="34" charset="0"/>
                <a:cs typeface="Arial" panose="020B0604020202020204" pitchFamily="34" charset="0"/>
              </a:rPr>
              <a:t>Задавая новые стандарты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6121870"/>
            <a:ext cx="10452419" cy="1411200"/>
          </a:xfrm>
          <a:prstGeom prst="rect">
            <a:avLst/>
          </a:prstGeom>
        </p:spPr>
        <p:txBody>
          <a:bodyPr/>
          <a:lstStyle>
            <a:lvl1pPr marL="295417" indent="-295417">
              <a:buNone/>
              <a:defRPr lang="ru-RU" sz="3102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5pPr marL="2363344" indent="0" algn="l">
              <a:buNone/>
              <a:defRPr/>
            </a:lvl5pPr>
          </a:lstStyle>
          <a:p>
            <a:pPr marL="0" lvl="0" indent="0" algn="l" defTabSz="1181673" rtl="0" eaLnBrk="1" latinLnBrk="0" hangingPunct="1">
              <a:lnSpc>
                <a:spcPct val="90000"/>
              </a:lnSpc>
              <a:spcBef>
                <a:spcPts val="1292"/>
              </a:spcBef>
            </a:pPr>
            <a:r>
              <a:rPr lang="en-US" dirty="0" smtClean="0"/>
              <a:t>&lt;</a:t>
            </a:r>
            <a:r>
              <a:rPr lang="ru-RU" dirty="0" smtClean="0"/>
              <a:t>Название презентации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 hasCustomPrompt="1"/>
          </p:nvPr>
        </p:nvSpPr>
        <p:spPr>
          <a:xfrm>
            <a:off x="722312" y="8353738"/>
            <a:ext cx="6998655" cy="374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9">
                <a:solidFill>
                  <a:srgbClr val="C7C8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C7C8CA"/>
                </a:solidFill>
              </a:defRPr>
            </a:lvl2pPr>
            <a:lvl3pPr>
              <a:defRPr>
                <a:solidFill>
                  <a:srgbClr val="C7C8CA"/>
                </a:solidFill>
              </a:defRPr>
            </a:lvl3pPr>
            <a:lvl4pPr>
              <a:defRPr>
                <a:solidFill>
                  <a:srgbClr val="C7C8CA"/>
                </a:solidFill>
              </a:defRPr>
            </a:lvl4pPr>
            <a:lvl5pPr>
              <a:defRPr>
                <a:solidFill>
                  <a:srgbClr val="C7C8CA"/>
                </a:solidFill>
              </a:defRPr>
            </a:lvl5pPr>
          </a:lstStyle>
          <a:p>
            <a:pPr lvl="0"/>
            <a:r>
              <a:rPr lang="en-US" dirty="0" smtClean="0"/>
              <a:t>&lt;</a:t>
            </a:r>
            <a:r>
              <a:rPr lang="ru-RU" dirty="0" smtClean="0"/>
              <a:t>Место, дата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2" y="7930334"/>
            <a:ext cx="6998655" cy="374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9">
                <a:solidFill>
                  <a:srgbClr val="C7C8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C7C8CA"/>
                </a:solidFill>
              </a:defRPr>
            </a:lvl2pPr>
            <a:lvl3pPr>
              <a:defRPr>
                <a:solidFill>
                  <a:srgbClr val="C7C8CA"/>
                </a:solidFill>
              </a:defRPr>
            </a:lvl3pPr>
            <a:lvl4pPr>
              <a:defRPr>
                <a:solidFill>
                  <a:srgbClr val="C7C8CA"/>
                </a:solidFill>
              </a:defRPr>
            </a:lvl4pPr>
            <a:lvl5pPr>
              <a:defRPr>
                <a:solidFill>
                  <a:srgbClr val="C7C8CA"/>
                </a:solidFill>
              </a:defRPr>
            </a:lvl5pPr>
          </a:lstStyle>
          <a:p>
            <a:pPr lvl="0"/>
            <a:r>
              <a:rPr lang="en-US" dirty="0" smtClean="0"/>
              <a:t>&lt;</a:t>
            </a:r>
            <a:r>
              <a:rPr lang="ru-RU" dirty="0" smtClean="0"/>
              <a:t>Дополнительные сведения</a:t>
            </a:r>
            <a:r>
              <a:rPr lang="en-US" dirty="0" smtClean="0"/>
              <a:t>&gt;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029" y="8305065"/>
            <a:ext cx="3765543" cy="1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6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A84-A382-4C68-B8E1-ACECD7FC4C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BE80-106A-4EF6-81D7-1F9A0568C9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2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0BA-9BA2-4F88-AE51-1D80B77044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9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C929-2BED-4142-A6F4-946114231B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5517-76D9-4F18-BFE1-39C3B70082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8C52-278A-442A-A86F-71887BFE09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34AB-B892-4A5B-AD79-A877E3FABD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DEF2-8FC3-49D1-9844-F6E4A572D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9A2F-0F02-426E-A970-8469AE2347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АО "Электропривод"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D977-39BF-449E-9971-4E2C82A49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91109060"/>
              </p:ext>
            </p:extLst>
          </p:nvPr>
        </p:nvGraphicFramePr>
        <p:xfrm>
          <a:off x="2055" y="2229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5" y="2229"/>
                        <a:ext cx="2051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7"/>
            </p:custDataLst>
          </p:nvPr>
        </p:nvSpPr>
        <p:spPr>
          <a:xfrm>
            <a:off x="1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265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9" name="Rectangle 5"/>
          <p:cNvSpPr/>
          <p:nvPr/>
        </p:nvSpPr>
        <p:spPr>
          <a:xfrm>
            <a:off x="0" y="7200900"/>
            <a:ext cx="12801600" cy="2400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179237" y="9119008"/>
            <a:ext cx="1092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 smtClean="0">
                <a:solidFill>
                  <a:schemeClr val="bg1"/>
                </a:solidFill>
                <a:latin typeface="PF Centro Sans Pro" panose="02000500000000020004" pitchFamily="2" charset="0"/>
              </a:rPr>
              <a:t>epv.ru</a:t>
            </a:r>
            <a:endParaRPr lang="en-US" sz="1350" baseline="30000" dirty="0">
              <a:solidFill>
                <a:schemeClr val="bg1"/>
              </a:solidFill>
              <a:latin typeface="PF Centro Sans Pro" panose="02000500000000020004" pitchFamily="2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81" y="8744178"/>
            <a:ext cx="2445329" cy="50680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03952" y="7327556"/>
            <a:ext cx="12399940" cy="1923427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</a:tabLst>
            </a:pPr>
            <a:r>
              <a:rPr lang="ru-RU" sz="2800" b="1" dirty="0" smtClean="0">
                <a:latin typeface="PF Centro Sans Pro" panose="02000500000000020004" pitchFamily="50" charset="0"/>
              </a:rPr>
              <a:t>АО </a:t>
            </a:r>
            <a:r>
              <a:rPr lang="en-US" sz="2800" b="1" dirty="0" smtClean="0">
                <a:latin typeface="PF Centro Sans Pro" panose="02000500000000020004" pitchFamily="50" charset="0"/>
              </a:rPr>
              <a:t>“</a:t>
            </a:r>
            <a:r>
              <a:rPr lang="ru-RU" sz="2800" b="1" dirty="0" smtClean="0">
                <a:latin typeface="PF Centro Sans Pro" panose="02000500000000020004" pitchFamily="50" charset="0"/>
              </a:rPr>
              <a:t>Электропривод</a:t>
            </a:r>
            <a:r>
              <a:rPr lang="en-US" sz="2800" b="1" dirty="0" smtClean="0">
                <a:latin typeface="PF Centro Sans Pro" panose="02000500000000020004" pitchFamily="50" charset="0"/>
              </a:rPr>
              <a:t>”</a:t>
            </a:r>
            <a:endParaRPr lang="ru-RU" sz="2800" b="1" dirty="0" smtClean="0">
              <a:latin typeface="PF Centro Sans Pro" panose="02000500000000020004" pitchFamily="50" charset="0"/>
            </a:endParaRPr>
          </a:p>
          <a:p>
            <a:pPr marL="0" indent="0">
              <a:tabLst>
                <a:tab pos="0" algn="l"/>
              </a:tabLst>
            </a:pPr>
            <a:r>
              <a:rPr lang="ru-RU" sz="2800" b="1" dirty="0"/>
              <a:t>Развитие производственных мощностей как инструмент увеличения производственного потенциала предприятия </a:t>
            </a:r>
            <a:endParaRPr lang="ru-RU" sz="2800" dirty="0">
              <a:latin typeface="PF Centro Sans Pro" panose="02000500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3545" y="9209510"/>
            <a:ext cx="1092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aseline="30000" dirty="0" smtClean="0">
                <a:solidFill>
                  <a:schemeClr val="bg1"/>
                </a:solidFill>
                <a:latin typeface="PF Centro Sans Pro" panose="02000500000000020004" pitchFamily="2" charset="0"/>
              </a:rPr>
              <a:t>Электропривод</a:t>
            </a:r>
            <a:endParaRPr lang="en-US" sz="1350" baseline="30000" dirty="0">
              <a:solidFill>
                <a:schemeClr val="bg1"/>
              </a:solidFill>
              <a:latin typeface="PF Centro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9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293390" y="457600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>
                <a:latin typeface="PF Centro Sans Pro" panose="02000500000000020004" pitchFamily="50" charset="0"/>
              </a:rPr>
              <a:t>Предложения по увеличению </a:t>
            </a:r>
            <a:r>
              <a:rPr lang="ru-RU" sz="2000" b="1" dirty="0">
                <a:latin typeface="PF Centro Sans Pro" panose="02000500000000020004" pitchFamily="50" charset="0"/>
              </a:rPr>
              <a:t>производственных</a:t>
            </a:r>
          </a:p>
          <a:p>
            <a:pPr marL="0" indent="0">
              <a:buNone/>
            </a:pPr>
            <a:r>
              <a:rPr lang="ru-RU" sz="2000" b="1" dirty="0">
                <a:latin typeface="PF Centro Sans Pro" panose="02000500000000020004" pitchFamily="50" charset="0"/>
              </a:rPr>
              <a:t>мощностей предприятия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523240" y="9048500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2" name="TextBox 1"/>
          <p:cNvSpPr txBox="1"/>
          <p:nvPr/>
        </p:nvSpPr>
        <p:spPr>
          <a:xfrm>
            <a:off x="263457" y="1977687"/>
            <a:ext cx="1225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PF Centro Sans Pro" panose="02000500000000020004" pitchFamily="50" charset="0"/>
                <a:cs typeface="Times New Roman" panose="02020603050405020304" pitchFamily="18" charset="0"/>
              </a:rPr>
              <a:t>Проработаны предложения по увеличения </a:t>
            </a:r>
            <a:r>
              <a:rPr lang="ru-RU" sz="1800" dirty="0" smtClean="0">
                <a:latin typeface="PF Centro Sans Pro" panose="02000500000000020004" pitchFamily="50" charset="0"/>
                <a:cs typeface="Times New Roman" panose="02020603050405020304" pitchFamily="18" charset="0"/>
              </a:rPr>
              <a:t>производственных мощностей, </a:t>
            </a:r>
            <a:r>
              <a:rPr lang="ru-RU" sz="1800" dirty="0">
                <a:latin typeface="PF Centro Sans Pro" panose="02000500000000020004" pitchFamily="50" charset="0"/>
                <a:cs typeface="Times New Roman" panose="02020603050405020304" pitchFamily="18" charset="0"/>
              </a:rPr>
              <a:t>обеспечивающие поставку комплектующих в соответствии с объемами, соответствующими  Комплексной программе развития авиатранспортной отрасли Российской Федерации до 2030 </a:t>
            </a:r>
            <a:r>
              <a:rPr lang="ru-RU" sz="1800" dirty="0" smtClean="0">
                <a:latin typeface="PF Centro Sans Pro" panose="02000500000000020004" pitchFamily="50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latin typeface="PF Centro Sans Pro" panose="02000500000000020004" pitchFamily="50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PF Centro Sans Pro" panose="02000500000000020004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20588"/>
              </p:ext>
            </p:extLst>
          </p:nvPr>
        </p:nvGraphicFramePr>
        <p:xfrm>
          <a:off x="293390" y="3611745"/>
          <a:ext cx="8587374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915"/>
                <a:gridCol w="3583459"/>
              </a:tblGrid>
              <a:tr h="1921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Мероприятия 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Обеспечение объемов производства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Изготовление всей номенклатуры изделий для объектов </a:t>
                      </a:r>
                      <a:r>
                        <a:rPr lang="ru-RU" sz="1400" b="1" dirty="0" smtClean="0">
                          <a:latin typeface="PF Centro Sans Pro" panose="02000500000000020004" pitchFamily="50" charset="0"/>
                          <a:cs typeface="Times New Roman" panose="02020603050405020304" pitchFamily="18" charset="0"/>
                        </a:rPr>
                        <a:t>Комплексной программы в АО </a:t>
                      </a:r>
                      <a:r>
                        <a:rPr lang="en-US" sz="1400" b="1" dirty="0" smtClean="0">
                          <a:latin typeface="PF Centro Sans Pro" panose="02000500000000020004" pitchFamily="50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400" b="1" dirty="0" smtClean="0">
                          <a:latin typeface="PF Centro Sans Pro" panose="02000500000000020004" pitchFamily="50" charset="0"/>
                          <a:cs typeface="Times New Roman" panose="02020603050405020304" pitchFamily="18" charset="0"/>
                        </a:rPr>
                        <a:t>Электропривод</a:t>
                      </a:r>
                      <a:r>
                        <a:rPr lang="en-US" sz="1400" b="1" dirty="0" smtClean="0">
                          <a:latin typeface="PF Centro Sans Pro" panose="02000500000000020004" pitchFamily="50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1400" b="1" dirty="0" smtClean="0">
                          <a:latin typeface="PF Centro Sans Pro" panose="02000500000000020004" pitchFamily="50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Требуемые инвестиции (млн. руб.), в </a:t>
                      </a:r>
                      <a:r>
                        <a:rPr lang="ru-RU" sz="1400" b="1" dirty="0" err="1" smtClean="0">
                          <a:latin typeface="PF Centro Sans Pro" panose="02000500000000020004" pitchFamily="50" charset="0"/>
                        </a:rPr>
                        <a:t>т.ч</a:t>
                      </a:r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.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1 226, 425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- 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на приобретение технологического оборудования, млн. руб.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 712, 812  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- 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на приобретение испытательного оборудования, млн. руб.</a:t>
                      </a:r>
                      <a:endParaRPr lang="ru-RU" sz="1400" dirty="0" smtClean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207,96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- на приобретение метрологического оборудования,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 млн. руб.</a:t>
                      </a:r>
                      <a:endParaRPr lang="ru-RU" sz="1400" dirty="0" smtClean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59,037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- на приобретение испытательной оснастки и технологической,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 млн. руб.</a:t>
                      </a:r>
                      <a:endParaRPr lang="ru-RU" sz="1400" dirty="0" smtClean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57,8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- на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 приобретение режущего вспомогательного инструмента, млн. руб.</a:t>
                      </a:r>
                      <a:endParaRPr lang="ru-RU" sz="1400" dirty="0" smtClean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122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Реконструкция производственных площадей,</a:t>
                      </a:r>
                      <a:r>
                        <a:rPr lang="ru-RU" sz="1400" baseline="0" dirty="0" smtClean="0">
                          <a:latin typeface="PF Centro Sans Pro" panose="02000500000000020004" pitchFamily="50" charset="0"/>
                        </a:rPr>
                        <a:t> млн. руб.</a:t>
                      </a:r>
                      <a:endParaRPr lang="ru-RU" sz="1400" dirty="0" smtClean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68,615</a:t>
                      </a:r>
                      <a:endParaRPr lang="ru-RU" sz="140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Дополнительный персонал для обеспечения объемов производства, чел.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F Centro Sans Pro" panose="02000500000000020004" pitchFamily="50" charset="0"/>
                        </a:rPr>
                        <a:t>149</a:t>
                      </a:r>
                      <a:endParaRPr lang="ru-RU" sz="1400" b="1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377310" y="407505"/>
            <a:ext cx="11481671" cy="11689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PF Centro Sans Pro" panose="02000500000000020004" pitchFamily="50" charset="0"/>
              </a:rPr>
              <a:t>Дополнительный персонал для расширения производства.</a:t>
            </a: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523240" y="9048500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3" name="Прямоугольник 2"/>
          <p:cNvSpPr/>
          <p:nvPr/>
        </p:nvSpPr>
        <p:spPr>
          <a:xfrm>
            <a:off x="281429" y="1883973"/>
            <a:ext cx="12334820" cy="685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отделу главного метролога: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поверки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возросшего количества средств измерения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400" dirty="0" err="1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поверителя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-метролога.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отделу технического контроля: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2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мастера, 2 контролёра сборочно-монтажных работ и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контролёров </a:t>
            </a:r>
            <a:r>
              <a:rPr lang="ru-RU" sz="1400" dirty="0" err="1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станочно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-слесарных работ.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службе менеджмента качества и отделу сертификации: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 инженер по качеству и 1 инженер по сертификации.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механическому цеху: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на вновь приобретенном оборудовании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потребуется: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Операторы станков с ЧПУ – 20 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Фрезеровщиков – 2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установки 3-d печати – 2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специальности – 6 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Управленческий персонал – 4 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отделу главного </a:t>
            </a: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технолога: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Программист станков с ЧПУ  - 4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 – технолог </a:t>
            </a:r>
            <a:r>
              <a:rPr lang="ru-RU" sz="1400" dirty="0" err="1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мехобработки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4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 – технолог сборка  – 2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 – конструктор – 2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экспериментально-исследовательскому </a:t>
            </a: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отделу:</a:t>
            </a:r>
            <a:endParaRPr lang="ru-RU" sz="1200" b="1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Инженер-испытатель (проведение испытаний изделий) –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Инженер-испытатель (гр. входного контроля) – 5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Инженер-испытатель (гр. сопровождения испытаний) – 6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Инженер-испытатель (гр. эксплуатации) – 4</a:t>
            </a:r>
            <a:endParaRPr lang="ru-RU" sz="12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конструкторскому отделу: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Инженер-конструктор (сопровождение производства) – </a:t>
            </a:r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</a:p>
          <a:p>
            <a:pPr>
              <a:lnSpc>
                <a:spcPct val="107000"/>
              </a:lnSpc>
            </a:pPr>
            <a:r>
              <a:rPr lang="ru-RU" sz="1400" b="1" u="sng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других </a:t>
            </a:r>
            <a:r>
              <a:rPr lang="ru-RU" sz="1400" b="1" u="sng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подразделений:</a:t>
            </a:r>
            <a:endParaRPr lang="ru-RU" sz="1400" b="1" u="sng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Бухгалтерия, ПЭО, ИТ-отдел,  отдел ДОУ и др. - 16</a:t>
            </a:r>
          </a:p>
          <a:p>
            <a:endParaRPr lang="ru-RU" sz="1400" dirty="0" smtClean="0">
              <a:latin typeface="PF Centro Sans Pro" panose="02000500000000020004" pitchFamily="50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Общее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</a:rPr>
              <a:t>потребное количество дополнительного персонала: </a:t>
            </a:r>
            <a:r>
              <a:rPr lang="ru-RU" sz="1400" b="1" dirty="0">
                <a:latin typeface="PF Centro Sans Pro" panose="02000500000000020004" pitchFamily="50" charset="0"/>
                <a:ea typeface="Calibri" panose="020F0502020204030204" pitchFamily="34" charset="0"/>
              </a:rPr>
              <a:t>149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</a:rPr>
              <a:t> человек.</a:t>
            </a:r>
            <a:endParaRPr lang="ru-RU" sz="1400" dirty="0">
              <a:latin typeface="PF Centro Sans Pro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39ED8-159E-4E1F-BA65-40F83343A4C2}" type="datetime1">
              <a:rPr lang="ru-RU" smtClean="0"/>
              <a:t>28.11.2022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АО "Электропривод"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35002"/>
              </p:ext>
            </p:extLst>
          </p:nvPr>
        </p:nvGraphicFramePr>
        <p:xfrm>
          <a:off x="382270" y="2651919"/>
          <a:ext cx="6311900" cy="6579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1700"/>
                <a:gridCol w="571500"/>
                <a:gridCol w="1028700"/>
              </a:tblGrid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Нименование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Стоимость,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Зубофрезерный</a:t>
                      </a:r>
                      <a:r>
                        <a:rPr lang="ru-RU" sz="1400" u="none" strike="noStrike" dirty="0">
                          <a:effectLst/>
                        </a:rPr>
                        <a:t> станок BCH-332  или аналог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16,45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Листогиб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Круглошлифовального</a:t>
                      </a:r>
                      <a:r>
                        <a:rPr lang="ru-RU" sz="1400" u="none" strike="noStrike" dirty="0">
                          <a:effectLst/>
                        </a:rPr>
                        <a:t> станок (КШ-1000 или аналог)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48,53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Резьбошлифовального станок (ВРШ-1250 или аналог)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106,31</a:t>
                      </a:r>
                    </a:p>
                  </a:txBody>
                  <a:tcPr marL="9525" marR="9525" marT="9525" marB="0" anchor="b"/>
                </a:tc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Токарный с ЧПУ с длиной обработки 1500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19,50</a:t>
                      </a: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Фрезерный горизонтальный обрабатывающий центр  двухпалетный MillStar JMH500  или Timeway HMC500 или  Tajmac-ZPS H-500  или 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82,48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Многофункциональный токарный </a:t>
                      </a:r>
                      <a:r>
                        <a:rPr lang="ru-RU" sz="1400" u="none" strike="noStrike" dirty="0" err="1">
                          <a:effectLst/>
                        </a:rPr>
                        <a:t>обрабатывающтий</a:t>
                      </a:r>
                      <a:r>
                        <a:rPr lang="ru-RU" sz="1400" u="none" strike="noStrike" dirty="0">
                          <a:effectLst/>
                        </a:rPr>
                        <a:t> центр «HEADMAN» модели «Hi-5000» с задней бабкой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44,92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Токарный обрабатывающий центр «HEADMAN» модели «Т65М-750»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50,59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Центр обрабатывающий вертикально-фрезерный PRIMINER  модели VF1500 с ЧПУ Siemens 828D.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52,22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Пресс правильный СК-800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6,99</a:t>
                      </a:r>
                    </a:p>
                  </a:txBody>
                  <a:tcPr marL="9525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Электроэррозионный</a:t>
                      </a:r>
                      <a:r>
                        <a:rPr lang="ru-RU" sz="1400" u="none" strike="noStrike" dirty="0">
                          <a:effectLst/>
                        </a:rPr>
                        <a:t> станок </a:t>
                      </a:r>
                      <a:r>
                        <a:rPr lang="en-US" sz="1400" u="none" strike="noStrike" dirty="0" err="1">
                          <a:effectLst/>
                        </a:rPr>
                        <a:t>Fanuk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Robocut</a:t>
                      </a:r>
                      <a:r>
                        <a:rPr lang="en-US" sz="1400" u="none" strike="noStrike" dirty="0">
                          <a:effectLst/>
                        </a:rPr>
                        <a:t> a-C600IB (</a:t>
                      </a:r>
                      <a:r>
                        <a:rPr lang="ru-RU" sz="1400" u="none" strike="noStrike" dirty="0">
                          <a:effectLst/>
                        </a:rPr>
                        <a:t>либо аналогичный  </a:t>
                      </a:r>
                      <a:r>
                        <a:rPr lang="en-US" sz="1400" u="none" strike="noStrike" dirty="0" err="1">
                          <a:effectLst/>
                        </a:rPr>
                        <a:t>sodik</a:t>
                      </a:r>
                      <a:r>
                        <a:rPr lang="en-US" sz="1400" u="none" strike="noStrike" dirty="0">
                          <a:effectLst/>
                        </a:rPr>
                        <a:t>),  </a:t>
                      </a:r>
                      <a:r>
                        <a:rPr lang="ru-RU" sz="1400" u="none" strike="noStrike" dirty="0">
                          <a:effectLst/>
                        </a:rPr>
                        <a:t>или </a:t>
                      </a:r>
                      <a:r>
                        <a:rPr lang="en-US" sz="1400" u="none" strike="noStrike" dirty="0">
                          <a:effectLst/>
                        </a:rPr>
                        <a:t>ARTA </a:t>
                      </a:r>
                      <a:r>
                        <a:rPr lang="en-US" sz="1400" u="none" strike="noStrike" dirty="0" err="1">
                          <a:effectLst/>
                        </a:rPr>
                        <a:t>eCut</a:t>
                      </a:r>
                      <a:r>
                        <a:rPr lang="en-US" sz="1400" u="none" strike="noStrike" dirty="0">
                          <a:effectLst/>
                        </a:rPr>
                        <a:t> 600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bkb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24,87</a:t>
                      </a:r>
                    </a:p>
                  </a:txBody>
                  <a:tcPr marL="9525" marR="9525" marT="9525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Пружинонавивочный </a:t>
                      </a:r>
                      <a:r>
                        <a:rPr lang="ru-RU" sz="1400" u="none" strike="noStrike" dirty="0" smtClean="0">
                          <a:effectLst/>
                        </a:rPr>
                        <a:t>станок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4,30</a:t>
                      </a: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Пружинонавивочный станок 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мультиформер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3,07</a:t>
                      </a: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Плоскошлифовальный станок ЛШ630 или 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5,35</a:t>
                      </a: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Координатно-расточной станок 2В440АФ10,.   или 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26,99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Установка ТВЧ ТВЧ (закалочный станок) СЗВ-1002 или 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6,47</a:t>
                      </a: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Вертикально-фрезерный универсальный </a:t>
                      </a:r>
                      <a:r>
                        <a:rPr lang="ru-RU" sz="1400" u="none" strike="noStrike" dirty="0" smtClean="0">
                          <a:effectLst/>
                        </a:rPr>
                        <a:t>станок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80314"/>
              </p:ext>
            </p:extLst>
          </p:nvPr>
        </p:nvGraphicFramePr>
        <p:xfrm>
          <a:off x="6916420" y="2651919"/>
          <a:ext cx="5707380" cy="691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2841"/>
                <a:gridCol w="825332"/>
                <a:gridCol w="979207"/>
              </a:tblGrid>
              <a:tr h="421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Нименование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Стоимость,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Зачистная</a:t>
                      </a:r>
                      <a:r>
                        <a:rPr lang="ru-RU" sz="1400" u="none" strike="noStrike" dirty="0">
                          <a:effectLst/>
                        </a:rPr>
                        <a:t> машина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Установка капельной пропитки УКП-10-1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1,20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Полуавтомат установки компонентов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15,98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Аппарат точечной сварки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Верстаки слесарные Viking или аналоги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 anchor="b"/>
                </a:tc>
              </a:tr>
              <a:tr h="417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Верстаки электромонтажные</a:t>
                      </a:r>
                      <a:r>
                        <a:rPr lang="en-US" sz="1400" u="none" strike="noStrike">
                          <a:effectLst/>
                        </a:rPr>
                        <a:t>Viking </a:t>
                      </a:r>
                      <a:r>
                        <a:rPr lang="ru-RU" sz="1400" u="none" strike="noStrike">
                          <a:effectLst/>
                        </a:rPr>
                        <a:t>или аналоги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</a:tr>
              <a:tr h="519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Пресс однокривошипный типа КД2118А или 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0,81</a:t>
                      </a:r>
                    </a:p>
                  </a:txBody>
                  <a:tcPr marL="9525" marR="9525" marT="9525" marB="0" anchor="b"/>
                </a:tc>
              </a:tr>
              <a:tr h="218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Резьбонарезной манипулятор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Термостат SNOL 3.5.3.53.5\3 или аналог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Термостат КСК-ЭТ200-1Ф,  или аналог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</a:t>
                      </a:r>
                    </a:p>
                  </a:txBody>
                  <a:tcPr marL="9525" marR="9525" marT="9525" marB="0" anchor="b"/>
                </a:tc>
              </a:tr>
              <a:tr h="45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морозильник промышленный - -80град. 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0,60</a:t>
                      </a:r>
                    </a:p>
                  </a:txBody>
                  <a:tcPr marL="9525" marR="9525" marT="9525" marB="0" anchor="b"/>
                </a:tc>
              </a:tr>
              <a:tr h="455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Гильотинные гидравлические ножницы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9525" marR="9525" marT="9525" marB="0" anchor="b"/>
                </a:tc>
              </a:tr>
              <a:tr h="417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Зубонарезной станок для конических колёс 5С23ПФ3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9525" marR="9525" marT="9525" marB="0" anchor="b"/>
                </a:tc>
              </a:tr>
              <a:tr h="417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Токарно-винторезный станок Trens SN 50-  или аналоги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40,69</a:t>
                      </a:r>
                    </a:p>
                  </a:txBody>
                  <a:tcPr marL="9525" marR="9525" marT="9525" marB="0" anchor="b"/>
                </a:tc>
              </a:tr>
              <a:tr h="246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Литьевая машина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9525" marR="9525" marT="9525" marB="0" anchor="b"/>
                </a:tc>
              </a:tr>
              <a:tr h="417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Двухдисковый притирочно-полировальный станок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9,10</a:t>
                      </a:r>
                    </a:p>
                  </a:txBody>
                  <a:tcPr marL="9525" marR="9525" marT="9525" marB="0" anchor="b"/>
                </a:tc>
              </a:tr>
              <a:tr h="29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Пятиосевой фрезерный ОЦ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52,69</a:t>
                      </a:r>
                    </a:p>
                  </a:txBody>
                  <a:tcPr marL="9525" marR="9525" marT="9525" marB="0" anchor="b"/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 СПРУТ САМ – 4 </a:t>
                      </a:r>
                      <a:r>
                        <a:rPr lang="ru-RU" sz="1400" u="none" strike="noStrike" dirty="0" err="1">
                          <a:effectLst/>
                        </a:rPr>
                        <a:t>р.м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6,52</a:t>
                      </a:r>
                    </a:p>
                  </a:txBody>
                  <a:tcPr marL="9525" marR="9525" marT="9525" marB="0" anchor="b"/>
                </a:tc>
              </a:tr>
              <a:tr h="22794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712,812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ctr"/>
            <a:r>
              <a:rPr lang="ru-RU" sz="2000" b="1" dirty="0">
                <a:latin typeface="PF Centro Sans Pro" panose="02000500000000020004" pitchFamily="50" charset="0"/>
              </a:rPr>
              <a:t>Перечень </a:t>
            </a:r>
            <a:r>
              <a:rPr lang="ru-RU" sz="2000" b="1" dirty="0" smtClean="0">
                <a:latin typeface="PF Centro Sans Pro" panose="02000500000000020004" pitchFamily="50" charset="0"/>
              </a:rPr>
              <a:t>технологического оборудования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9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1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4923" y="760059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ctr">
              <a:buNone/>
            </a:pPr>
            <a:r>
              <a:rPr lang="ru-RU" sz="2000" b="1" dirty="0" smtClean="0">
                <a:latin typeface="PF Centro Sans Pro" panose="02000500000000020004" pitchFamily="50" charset="0"/>
              </a:rPr>
              <a:t>Компетенции по производству </a:t>
            </a:r>
            <a:r>
              <a:rPr lang="ru-RU" sz="2000" b="1" dirty="0" err="1" smtClean="0">
                <a:latin typeface="PF Centro Sans Pro" panose="02000500000000020004" pitchFamily="50" charset="0"/>
              </a:rPr>
              <a:t>ролико</a:t>
            </a:r>
            <a:r>
              <a:rPr lang="ru-RU" sz="2000" b="1" dirty="0" smtClean="0">
                <a:latin typeface="PF Centro Sans Pro" panose="02000500000000020004" pitchFamily="50" charset="0"/>
              </a:rPr>
              <a:t>-винтовых пар </a:t>
            </a:r>
            <a:endParaRPr lang="ru-RU" sz="2000" b="1" dirty="0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2" name="TextBox 1"/>
          <p:cNvSpPr txBox="1"/>
          <p:nvPr/>
        </p:nvSpPr>
        <p:spPr>
          <a:xfrm>
            <a:off x="455032" y="2193821"/>
            <a:ext cx="120005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PF Centro Sans Pro" panose="02000500000000020004" pitchFamily="50" charset="0"/>
              </a:rPr>
              <a:t>На сегодняшний день предприятие выполняет ОКР по разработке электропривода реверсивного устройства ЭРУ-ПД14</a:t>
            </a:r>
            <a:r>
              <a:rPr lang="en-US" sz="1800" dirty="0" smtClean="0">
                <a:latin typeface="PF Centro Sans Pro" panose="02000500000000020004" pitchFamily="50" charset="0"/>
              </a:rPr>
              <a:t> </a:t>
            </a:r>
            <a:r>
              <a:rPr lang="ru-RU" sz="1800" dirty="0">
                <a:latin typeface="PF Centro Sans Pro" panose="02000500000000020004" pitchFamily="50" charset="0"/>
              </a:rPr>
              <a:t>для авиадвигателя </a:t>
            </a:r>
            <a:r>
              <a:rPr lang="ru-RU" sz="1800" dirty="0" smtClean="0">
                <a:latin typeface="PF Centro Sans Pro" panose="02000500000000020004" pitchFamily="50" charset="0"/>
              </a:rPr>
              <a:t>ПД-14.</a:t>
            </a:r>
            <a:r>
              <a:rPr lang="en-US" sz="1800" dirty="0" smtClean="0">
                <a:latin typeface="PF Centro Sans Pro" panose="02000500000000020004" pitchFamily="50" charset="0"/>
              </a:rPr>
              <a:t> </a:t>
            </a:r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 smtClean="0">
                <a:latin typeface="PF Centro Sans Pro" panose="02000500000000020004" pitchFamily="50" charset="0"/>
              </a:rPr>
              <a:t>В состав </a:t>
            </a:r>
            <a:r>
              <a:rPr lang="ru-RU" sz="1800" dirty="0" err="1">
                <a:latin typeface="PF Centro Sans Pro" panose="02000500000000020004" pitchFamily="50" charset="0"/>
              </a:rPr>
              <a:t>электромеханизма</a:t>
            </a:r>
            <a:r>
              <a:rPr lang="ru-RU" sz="1800" dirty="0">
                <a:latin typeface="PF Centro Sans Pro" panose="02000500000000020004" pitchFamily="50" charset="0"/>
              </a:rPr>
              <a:t> МПРУ-ПД14 входит </a:t>
            </a:r>
            <a:r>
              <a:rPr lang="ru-RU" sz="1800" dirty="0" err="1">
                <a:latin typeface="PF Centro Sans Pro" panose="02000500000000020004" pitchFamily="50" charset="0"/>
              </a:rPr>
              <a:t>ролико</a:t>
            </a:r>
            <a:r>
              <a:rPr lang="ru-RU" sz="1800" dirty="0">
                <a:latin typeface="PF Centro Sans Pro" panose="02000500000000020004" pitchFamily="50" charset="0"/>
              </a:rPr>
              <a:t>-винтовая пара (РВП). 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В настоящее время АО «Электропривод» не обладает компетенциями </a:t>
            </a:r>
            <a:r>
              <a:rPr lang="ru-RU" sz="1800" dirty="0" smtClean="0">
                <a:latin typeface="PF Centro Sans Pro" panose="02000500000000020004" pitchFamily="50" charset="0"/>
              </a:rPr>
              <a:t>по производству </a:t>
            </a:r>
            <a:r>
              <a:rPr lang="ru-RU" sz="1800" dirty="0">
                <a:latin typeface="PF Centro Sans Pro" panose="02000500000000020004" pitchFamily="50" charset="0"/>
              </a:rPr>
              <a:t>РВП.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Опытные образцы РВП  были изготовлены по отдельному договору Владимирским государственным университетом им. А.Г. и Н.Г. Столетовых (далее </a:t>
            </a:r>
            <a:r>
              <a:rPr lang="ru-RU" sz="1800" dirty="0" err="1">
                <a:latin typeface="PF Centro Sans Pro" panose="02000500000000020004" pitchFamily="50" charset="0"/>
              </a:rPr>
              <a:t>ВлГУ</a:t>
            </a:r>
            <a:r>
              <a:rPr lang="ru-RU" sz="1800" dirty="0">
                <a:latin typeface="PF Centro Sans Pro" panose="02000500000000020004" pitchFamily="50" charset="0"/>
              </a:rPr>
              <a:t>). </a:t>
            </a:r>
            <a:r>
              <a:rPr lang="ru-RU" sz="1800" dirty="0" err="1">
                <a:latin typeface="PF Centro Sans Pro" panose="02000500000000020004" pitchFamily="50" charset="0"/>
              </a:rPr>
              <a:t>ВлГУ</a:t>
            </a:r>
            <a:r>
              <a:rPr lang="ru-RU" sz="1800" dirty="0">
                <a:latin typeface="PF Centro Sans Pro" panose="02000500000000020004" pitchFamily="50" charset="0"/>
              </a:rPr>
              <a:t> не обеспечил требуемые сроки окончания разработки РКД и изготовления опытных образцов РВП.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Аудит поставщика показал, что </a:t>
            </a:r>
            <a:r>
              <a:rPr lang="ru-RU" sz="1800" dirty="0" err="1">
                <a:latin typeface="PF Centro Sans Pro" panose="02000500000000020004" pitchFamily="50" charset="0"/>
              </a:rPr>
              <a:t>ВлГУ</a:t>
            </a:r>
            <a:r>
              <a:rPr lang="ru-RU" sz="1800" dirty="0">
                <a:latin typeface="PF Centro Sans Pro" panose="02000500000000020004" pitchFamily="50" charset="0"/>
              </a:rPr>
              <a:t> не имеет достаточной производственной базы для обеспечения серийного производства РВП. </a:t>
            </a: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Альтернативными серийными поставщиками РВП могут рассматриваться: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PF Centro Sans Pro" panose="02000500000000020004" pitchFamily="50" charset="0"/>
              </a:rPr>
              <a:t>ООО «</a:t>
            </a:r>
            <a:r>
              <a:rPr lang="ru-RU" sz="1800" dirty="0" err="1">
                <a:latin typeface="PF Centro Sans Pro" panose="02000500000000020004" pitchFamily="50" charset="0"/>
              </a:rPr>
              <a:t>Диаконт</a:t>
            </a:r>
            <a:r>
              <a:rPr lang="ru-RU" sz="1800" dirty="0">
                <a:latin typeface="PF Centro Sans Pro" panose="02000500000000020004" pitchFamily="50" charset="0"/>
              </a:rPr>
              <a:t>» (г. Санкт Петербург) - прямой конкурент АО «Электропривод» по разработке системы ЭРУ-ПД14;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Отрицательные 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2. АО «</a:t>
            </a:r>
            <a:r>
              <a:rPr lang="ru-RU" sz="1800" dirty="0" err="1">
                <a:latin typeface="PF Centro Sans Pro" panose="02000500000000020004" pitchFamily="50" charset="0"/>
              </a:rPr>
              <a:t>Лепсе</a:t>
            </a:r>
            <a:r>
              <a:rPr lang="ru-RU" sz="1800" dirty="0" smtClean="0">
                <a:latin typeface="PF Centro Sans Pro" panose="02000500000000020004" pitchFamily="50" charset="0"/>
              </a:rPr>
              <a:t>» (г. Киров) - не может </a:t>
            </a:r>
            <a:r>
              <a:rPr lang="ru-RU" sz="1800" dirty="0">
                <a:latin typeface="PF Centro Sans Pro" panose="02000500000000020004" pitchFamily="50" charset="0"/>
              </a:rPr>
              <a:t>изготавливать </a:t>
            </a:r>
            <a:r>
              <a:rPr lang="ru-RU" sz="1800" dirty="0" smtClean="0">
                <a:latin typeface="PF Centro Sans Pro" panose="02000500000000020004" pitchFamily="50" charset="0"/>
              </a:rPr>
              <a:t>РВП </a:t>
            </a:r>
            <a:r>
              <a:rPr lang="ru-RU" sz="1800" dirty="0">
                <a:latin typeface="PF Centro Sans Pro" panose="02000500000000020004" pitchFamily="50" charset="0"/>
              </a:rPr>
              <a:t>в заданных количествах, в связи с собственной загрузкой.</a:t>
            </a: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3. ООО </a:t>
            </a:r>
            <a:r>
              <a:rPr lang="en-US" sz="1800" dirty="0">
                <a:latin typeface="PF Centro Sans Pro" panose="02000500000000020004" pitchFamily="50" charset="0"/>
              </a:rPr>
              <a:t>“</a:t>
            </a:r>
            <a:r>
              <a:rPr lang="ru-RU" sz="1800" dirty="0">
                <a:latin typeface="PF Centro Sans Pro" panose="02000500000000020004" pitchFamily="50" charset="0"/>
              </a:rPr>
              <a:t>АПКБ</a:t>
            </a:r>
            <a:r>
              <a:rPr lang="en-US" sz="1800" dirty="0" smtClean="0">
                <a:latin typeface="PF Centro Sans Pro" panose="02000500000000020004" pitchFamily="50" charset="0"/>
              </a:rPr>
              <a:t>”</a:t>
            </a:r>
            <a:r>
              <a:rPr lang="ru-RU" sz="1800" dirty="0" smtClean="0">
                <a:latin typeface="PF Centro Sans Pro" panose="02000500000000020004" pitchFamily="50" charset="0"/>
              </a:rPr>
              <a:t> (г. Арзамас) - </a:t>
            </a:r>
            <a:r>
              <a:rPr lang="ru-RU" sz="1800" dirty="0">
                <a:latin typeface="PF Centro Sans Pro" panose="02000500000000020004" pitchFamily="50" charset="0"/>
              </a:rPr>
              <a:t>не </a:t>
            </a:r>
            <a:r>
              <a:rPr lang="ru-RU" sz="1800" dirty="0" smtClean="0">
                <a:latin typeface="PF Centro Sans Pro" panose="02000500000000020004" pitchFamily="50" charset="0"/>
              </a:rPr>
              <a:t>может </a:t>
            </a:r>
            <a:r>
              <a:rPr lang="ru-RU" sz="1800" dirty="0">
                <a:latin typeface="PF Centro Sans Pro" panose="02000500000000020004" pitchFamily="50" charset="0"/>
              </a:rPr>
              <a:t>изготавливать данные РВП в заданных количествах, в связи с собственной загрузкой.</a:t>
            </a: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Для серийного изготовления электропривода ЭРУ-ПД14 в требуемых объемах АО </a:t>
            </a:r>
            <a:r>
              <a:rPr lang="en-US" sz="1800" dirty="0">
                <a:latin typeface="PF Centro Sans Pro" panose="02000500000000020004" pitchFamily="50" charset="0"/>
              </a:rPr>
              <a:t>“</a:t>
            </a:r>
            <a:r>
              <a:rPr lang="ru-RU" sz="1800" dirty="0">
                <a:latin typeface="PF Centro Sans Pro" panose="02000500000000020004" pitchFamily="50" charset="0"/>
              </a:rPr>
              <a:t>Электропривод</a:t>
            </a:r>
            <a:r>
              <a:rPr lang="en-US" sz="1800" dirty="0">
                <a:latin typeface="PF Centro Sans Pro" panose="02000500000000020004" pitchFamily="50" charset="0"/>
              </a:rPr>
              <a:t>”</a:t>
            </a:r>
            <a:r>
              <a:rPr lang="ru-RU" sz="1800" dirty="0">
                <a:latin typeface="PF Centro Sans Pro" panose="02000500000000020004" pitchFamily="50" charset="0"/>
              </a:rPr>
              <a:t> потребуется приобретение дополнительного оборудования</a:t>
            </a:r>
            <a:r>
              <a:rPr lang="ru-RU" sz="1800" dirty="0" smtClean="0">
                <a:latin typeface="PF Centro Sans Pro" panose="02000500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454122" y="564987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ctr">
              <a:buNone/>
            </a:pPr>
            <a:r>
              <a:rPr lang="ru-RU" sz="2000" b="1" dirty="0">
                <a:latin typeface="PF Centro Sans Pro" panose="02000500000000020004" pitchFamily="50" charset="0"/>
              </a:rPr>
              <a:t>Перечень </a:t>
            </a:r>
            <a:r>
              <a:rPr lang="ru-RU" sz="2000" b="1" dirty="0" smtClean="0">
                <a:latin typeface="PF Centro Sans Pro" panose="02000500000000020004" pitchFamily="50" charset="0"/>
              </a:rPr>
              <a:t>испытательного оборудования </a:t>
            </a:r>
            <a:r>
              <a:rPr lang="ru-RU" sz="2000" b="1" dirty="0">
                <a:latin typeface="PF Centro Sans Pro" panose="02000500000000020004" pitchFamily="50" charset="0"/>
              </a:rPr>
              <a:t>для замены </a:t>
            </a:r>
            <a:endParaRPr lang="ru-RU" sz="2000" b="1" dirty="0" smtClean="0">
              <a:latin typeface="PF Centro Sans Pro" panose="02000500000000020004" pitchFamily="50" charset="0"/>
            </a:endParaRPr>
          </a:p>
          <a:p>
            <a:pPr marL="0" indent="0" fontAlgn="ctr">
              <a:buNone/>
            </a:pPr>
            <a:r>
              <a:rPr lang="ru-RU" sz="2000" b="1" dirty="0" smtClean="0">
                <a:latin typeface="PF Centro Sans Pro" panose="02000500000000020004" pitchFamily="50" charset="0"/>
              </a:rPr>
              <a:t>устаревшей испытательной базы</a:t>
            </a:r>
            <a:endParaRPr lang="ru-RU" sz="2000" b="1" dirty="0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2" name="TextBox 1"/>
          <p:cNvSpPr txBox="1"/>
          <p:nvPr/>
        </p:nvSpPr>
        <p:spPr>
          <a:xfrm>
            <a:off x="325140" y="1834461"/>
            <a:ext cx="11893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PF Centro Sans Pro" panose="02000500000000020004" pitchFamily="50" charset="0"/>
              </a:rPr>
              <a:t>Принимая во внимание значительный износ и возраст </a:t>
            </a:r>
            <a:r>
              <a:rPr lang="ru-RU" sz="1600" dirty="0" smtClean="0">
                <a:latin typeface="PF Centro Sans Pro" panose="02000500000000020004" pitchFamily="50" charset="0"/>
              </a:rPr>
              <a:t>испытательного оборудования</a:t>
            </a:r>
            <a:r>
              <a:rPr lang="ru-RU" sz="1600" dirty="0">
                <a:latin typeface="PF Centro Sans Pro" panose="02000500000000020004" pitchFamily="50" charset="0"/>
              </a:rPr>
              <a:t>, для </a:t>
            </a:r>
            <a:r>
              <a:rPr lang="ru-RU" sz="1600" dirty="0" smtClean="0">
                <a:latin typeface="PF Centro Sans Pro" panose="02000500000000020004" pitchFamily="50" charset="0"/>
              </a:rPr>
              <a:t>стабильной сдачи продукции при проведения </a:t>
            </a:r>
            <a:r>
              <a:rPr lang="ru-RU" sz="1600" dirty="0">
                <a:latin typeface="PF Centro Sans Pro" panose="02000500000000020004" pitchFamily="50" charset="0"/>
              </a:rPr>
              <a:t>приемочных, приемо-сдаточных и </a:t>
            </a:r>
            <a:r>
              <a:rPr lang="ru-RU" sz="1600" dirty="0" err="1">
                <a:latin typeface="PF Centro Sans Pro" panose="02000500000000020004" pitchFamily="50" charset="0"/>
              </a:rPr>
              <a:t>переодических</a:t>
            </a:r>
            <a:r>
              <a:rPr lang="ru-RU" sz="1600" dirty="0">
                <a:latin typeface="PF Centro Sans Pro" panose="02000500000000020004" pitchFamily="50" charset="0"/>
              </a:rPr>
              <a:t> контрольных испытаний на предприятии требуется замена устаревшего </a:t>
            </a:r>
            <a:r>
              <a:rPr lang="ru-RU" sz="1600" dirty="0" smtClean="0">
                <a:latin typeface="PF Centro Sans Pro" panose="02000500000000020004" pitchFamily="50" charset="0"/>
              </a:rPr>
              <a:t>испытательного оборудования, а также необходимо </a:t>
            </a:r>
            <a:r>
              <a:rPr lang="ru-RU" sz="1600" dirty="0">
                <a:latin typeface="PF Centro Sans Pro" panose="02000500000000020004" pitchFamily="50" charset="0"/>
              </a:rPr>
              <a:t>дооснащение </a:t>
            </a:r>
            <a:r>
              <a:rPr lang="ru-RU" sz="1600" dirty="0" smtClean="0">
                <a:latin typeface="PF Centro Sans Pro" panose="02000500000000020004" pitchFamily="50" charset="0"/>
              </a:rPr>
              <a:t>новым испытательным оборудованием </a:t>
            </a:r>
            <a:r>
              <a:rPr lang="ru-RU" sz="1600" dirty="0">
                <a:latin typeface="PF Centro Sans Pro" panose="02000500000000020004" pitchFamily="50" charset="0"/>
              </a:rPr>
              <a:t>и </a:t>
            </a:r>
            <a:r>
              <a:rPr lang="ru-RU" sz="1600" dirty="0" smtClean="0">
                <a:latin typeface="PF Centro Sans Pro" panose="02000500000000020004" pitchFamily="50" charset="0"/>
              </a:rPr>
              <a:t>дополнительной лабораторной оснасткой.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06768"/>
              </p:ext>
            </p:extLst>
          </p:nvPr>
        </p:nvGraphicFramePr>
        <p:xfrm>
          <a:off x="325140" y="2927104"/>
          <a:ext cx="12076631" cy="629504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599660"/>
                <a:gridCol w="2399994"/>
                <a:gridCol w="2076977"/>
              </a:tblGrid>
              <a:tr h="595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Наименование оборудования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9525" marR="9525" marT="9525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Потребное кол. (шт.)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9525" marR="9525" marT="9525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Стоимость закупки за единицу оборудования (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9525" marR="9525" marT="9525" marB="0" anchor="b">
                    <a:solidFill>
                      <a:srgbClr val="5E85C4"/>
                    </a:solidFill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Тестер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Formula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TT (аналоговые элементы)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9, 67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Тестер Formula 2K  (цифровые микросхемы)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Опция ТТ Формула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 для испытаний на ЭМС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58, 75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 переменного тока 200 В 400Гц статический VFP‐T 33030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3, 846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 переменного тока статический 200В 400Гц Jinan ACME 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2, 394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Камера влажности и тепла и пониженного давления REOCAM TCH-1500,  1,5 м3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Камера дождя 1м3 КД-1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Камера быстрого изменения температуры  REOCAM TC-1000-P4W, 1м3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12, 4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на взрывобезопасность (собственного изготовления)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Модернизация 3-х камер:  КРК-630 №216,КРК-630 №115, КТБВ-8000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12 </a:t>
                      </a:r>
                    </a:p>
                  </a:txBody>
                  <a:tcPr marL="9525" marR="9525" marT="9525" marB="0" anchor="ctr"/>
                </a:tc>
              </a:tr>
              <a:tr h="312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Винтовой компрессор ABAC GENESIS I.22 13  6-13 бар/500л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Шумопоглощающие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экраны мобильные (для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машзала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Воздуходувка HRD 7 FU 105/20 + частотный преобразователь (для вибростенда Тира)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Аквадистиллятор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Чиллер для охл камер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Стеллажи закрытые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Кран консольный на 300кг (в бокс вибростендов)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Комлект нагрузочных устройств для стендов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 линейных приводов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SewEuroDrive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207, 960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Планировка размещения оборудования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39ED8-159E-4E1F-BA65-40F83343A4C2}" type="datetime1">
              <a:rPr lang="ru-RU" smtClean="0"/>
              <a:t>28.11.2022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АО "Электропривод"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167"/>
            <a:ext cx="12801600" cy="8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374095" y="496066"/>
            <a:ext cx="11481671" cy="9767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Реорганизация </a:t>
            </a:r>
            <a:r>
              <a:rPr lang="ru-RU" sz="2000" b="1" dirty="0" smtClean="0">
                <a:latin typeface="PF Centro Sans Pro" panose="02000500000000020004" pitchFamily="50" charset="0"/>
              </a:rPr>
              <a:t>производственных мощностей.</a:t>
            </a: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3" name="Прямоугольник 2"/>
          <p:cNvSpPr/>
          <p:nvPr/>
        </p:nvSpPr>
        <p:spPr>
          <a:xfrm>
            <a:off x="281429" y="2199610"/>
            <a:ext cx="12023246" cy="725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00"/>
              </a:spcAft>
            </a:pPr>
            <a:r>
              <a:rPr lang="ru-RU" sz="1800" dirty="0">
                <a:latin typeface="PF Centro Sans Pro" panose="02000500000000020004" pitchFamily="50" charset="0"/>
              </a:rPr>
              <a:t>Для размещения </a:t>
            </a:r>
            <a:r>
              <a:rPr lang="ru-RU" sz="1800" dirty="0" smtClean="0">
                <a:latin typeface="PF Centro Sans Pro" panose="02000500000000020004" pitchFamily="50" charset="0"/>
              </a:rPr>
              <a:t>технологического </a:t>
            </a:r>
            <a:r>
              <a:rPr lang="ru-RU" sz="1800" dirty="0">
                <a:latin typeface="PF Centro Sans Pro" panose="02000500000000020004" pitchFamily="50" charset="0"/>
              </a:rPr>
              <a:t>и испытательного оборудования, а также офисных помещений для размещения дополнительного персонала </a:t>
            </a:r>
            <a:r>
              <a:rPr lang="ru-RU" sz="1800" dirty="0" smtClean="0">
                <a:latin typeface="PF Centro Sans Pro" panose="02000500000000020004" pitchFamily="50" charset="0"/>
              </a:rPr>
              <a:t>необходимо выполнить перепланировку </a:t>
            </a:r>
            <a:r>
              <a:rPr lang="ru-RU" sz="1800" dirty="0">
                <a:latin typeface="PF Centro Sans Pro" panose="02000500000000020004" pitchFamily="50" charset="0"/>
              </a:rPr>
              <a:t>«машинного зала» и зала по испытаниям по ВВФ на предприятии, а также </a:t>
            </a:r>
            <a:r>
              <a:rPr lang="ru-RU" sz="1800" dirty="0" smtClean="0">
                <a:latin typeface="PF Centro Sans Pro" panose="02000500000000020004" pitchFamily="50" charset="0"/>
              </a:rPr>
              <a:t>дополнительной оптимизации размещения сотрудников в административном корпусе предприятия.</a:t>
            </a:r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>
                <a:latin typeface="PF Centro Sans Pro" panose="02000500000000020004" pitchFamily="50" charset="0"/>
              </a:rPr>
              <a:t>По предварительной оценке для </a:t>
            </a:r>
            <a:r>
              <a:rPr lang="ru-RU" sz="1800" dirty="0" smtClean="0">
                <a:latin typeface="PF Centro Sans Pro" panose="02000500000000020004" pitchFamily="50" charset="0"/>
              </a:rPr>
              <a:t>работ </a:t>
            </a:r>
            <a:r>
              <a:rPr lang="ru-RU" sz="1800" dirty="0">
                <a:latin typeface="PF Centro Sans Pro" panose="02000500000000020004" pitchFamily="50" charset="0"/>
              </a:rPr>
              <a:t>по перепланировке «машинного зала» и зала по испытаниям на </a:t>
            </a:r>
            <a:r>
              <a:rPr lang="ru-RU" sz="1800" dirty="0" smtClean="0">
                <a:latin typeface="PF Centro Sans Pro" panose="02000500000000020004" pitchFamily="50" charset="0"/>
              </a:rPr>
              <a:t>ВВФ, потребуется 68</a:t>
            </a:r>
            <a:r>
              <a:rPr lang="ru-RU" sz="1800" b="1" dirty="0" smtClean="0">
                <a:latin typeface="PF Centro Sans Pro" panose="02000500000000020004" pitchFamily="50" charset="0"/>
              </a:rPr>
              <a:t>,615</a:t>
            </a:r>
            <a:r>
              <a:rPr lang="ru-RU" sz="1800" dirty="0" smtClean="0">
                <a:latin typeface="PF Centro Sans Pro" panose="02000500000000020004" pitchFamily="50" charset="0"/>
              </a:rPr>
              <a:t> </a:t>
            </a:r>
            <a:r>
              <a:rPr lang="ru-RU" sz="1800" dirty="0">
                <a:latin typeface="PF Centro Sans Pro" panose="02000500000000020004" pitchFamily="50" charset="0"/>
              </a:rPr>
              <a:t>млн. руб</a:t>
            </a:r>
            <a:r>
              <a:rPr lang="ru-RU" sz="1800" dirty="0" smtClean="0">
                <a:latin typeface="PF Centro Sans Pro" panose="02000500000000020004" pitchFamily="50" charset="0"/>
              </a:rPr>
              <a:t>.</a:t>
            </a: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 smtClean="0">
                <a:latin typeface="PF Centro Sans Pro" panose="02000500000000020004" pitchFamily="50" charset="0"/>
              </a:rPr>
              <a:t>Реализация перечисленных мероприятий позволит АО «Электропривод» выдержать сроки поставки комплектующих механизмов для гражданских воздушных судов в соответствии </a:t>
            </a:r>
            <a:r>
              <a:rPr lang="ru-RU" sz="1800" dirty="0">
                <a:latin typeface="PF Centro Sans Pro" panose="02000500000000020004" pitchFamily="50" charset="0"/>
              </a:rPr>
              <a:t>с комплексной программой развития авиатранспортной отрасли Российской Федерации до 2030 года, утверждённой распоряжением Правительства Российской Федерации от 25 июня 2022 года №</a:t>
            </a:r>
            <a:r>
              <a:rPr lang="ru-RU" sz="1800" dirty="0" smtClean="0">
                <a:latin typeface="PF Centro Sans Pro" panose="02000500000000020004" pitchFamily="50" charset="0"/>
              </a:rPr>
              <a:t>1693-р.</a:t>
            </a:r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r>
              <a:rPr lang="ru-RU" sz="1800" dirty="0" smtClean="0">
                <a:latin typeface="PF Centro Sans Pro" panose="02000500000000020004" pitchFamily="50" charset="0"/>
              </a:rPr>
              <a:t>Всё оборудование размещается на существующих площадях. </a:t>
            </a:r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 smtClean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  <a:p>
            <a:pPr algn="just"/>
            <a:endParaRPr lang="ru-RU" sz="1800" dirty="0">
              <a:latin typeface="PF Centro Sans Pro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Прогноз финансовых результатов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39ED8-159E-4E1F-BA65-40F83343A4C2}" type="datetime1">
              <a:rPr lang="ru-RU" smtClean="0"/>
              <a:t>01.12.2022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АО "Электропривод"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7" y="648466"/>
            <a:ext cx="3432048" cy="74980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54682"/>
              </p:ext>
            </p:extLst>
          </p:nvPr>
        </p:nvGraphicFramePr>
        <p:xfrm>
          <a:off x="704326" y="2190820"/>
          <a:ext cx="11514168" cy="463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129"/>
                <a:gridCol w="1426729"/>
                <a:gridCol w="1426729"/>
                <a:gridCol w="1426729"/>
                <a:gridCol w="1426729"/>
                <a:gridCol w="1426729"/>
                <a:gridCol w="1426729"/>
                <a:gridCol w="977665"/>
              </a:tblGrid>
              <a:tr h="2848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2022г. план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 г. от 2022 г., +/-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 г. 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2022г.,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Выручка, тыс. руб.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1306658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1519643,25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1635136,14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1936514,58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2246895,91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727 253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Себестоимость продаж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927956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1079212,83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1161233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1355560,21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1572827,14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493 614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Коммерческие расходы, тыс. руб.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37855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44025,365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47371,2927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50308,3129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53175,8867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9 151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Управленческие расходы, тыс. руб.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171128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199021,864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214147,526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227424,672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240387,879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41 366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Прибыль от продаж, тыс. 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169719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197383,197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212384,32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303221,389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380505,009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183 122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Чистая прибыль, тыс. </a:t>
                      </a:r>
                      <a:r>
                        <a:rPr lang="ru-RU" sz="14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157906,558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169907,456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242577,112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304404,007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146 497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Рентабельность продаж,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12,98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12,98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15,65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16,93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3,94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Рентабельность деятельности, %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10,39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10,39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12,52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13,54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1953" y="6983677"/>
            <a:ext cx="11386541" cy="204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Предложенная стратегия позволит АО «Электропривод» выполнить заказы в рамках программы развития гражданской авиации, существенно увеличить свой производственный потенциал и конкурентные преимущества на рынке авиационного оборудования. </a:t>
            </a:r>
          </a:p>
          <a:p>
            <a:r>
              <a:rPr lang="ru-RU" dirty="0"/>
              <a:t>	Своевременный ввод в эксплуатацию предложенного оборудования позволит существенно увеличить выручку и чистую прибыль предприятия, при условии соблюдения прогнозируемого к заказу количества гражданских воздушных судов. </a:t>
            </a:r>
          </a:p>
        </p:txBody>
      </p:sp>
    </p:spTree>
    <p:extLst>
      <p:ext uri="{BB962C8B-B14F-4D97-AF65-F5344CB8AC3E}">
        <p14:creationId xmlns:p14="http://schemas.microsoft.com/office/powerpoint/2010/main" val="24782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7375" y="708273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PF Centro Sans Pro" panose="02000500000000020004" pitchFamily="50" charset="0"/>
              </a:rPr>
              <a:t>Программа выпуска гражданских воздушных судов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2" name="Прямоугольник 1"/>
          <p:cNvSpPr/>
          <p:nvPr/>
        </p:nvSpPr>
        <p:spPr>
          <a:xfrm>
            <a:off x="376561" y="1827560"/>
            <a:ext cx="12023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</a:t>
            </a:r>
            <a:r>
              <a:rPr lang="ru-RU" sz="1800" dirty="0">
                <a:latin typeface="PF Centro Sans Pro" panose="02000500000000020004" pitchFamily="50" charset="0"/>
              </a:rPr>
              <a:t>редложения сформированы исходя из перечисленного в таблице </a:t>
            </a:r>
            <a:r>
              <a:rPr lang="ru-RU" sz="1800" dirty="0" smtClean="0">
                <a:latin typeface="PF Centro Sans Pro" panose="02000500000000020004" pitchFamily="50" charset="0"/>
              </a:rPr>
              <a:t>1 и 2 </a:t>
            </a:r>
            <a:r>
              <a:rPr lang="ru-RU" sz="1800" dirty="0">
                <a:latin typeface="PF Centro Sans Pro" panose="02000500000000020004" pitchFamily="50" charset="0"/>
              </a:rPr>
              <a:t>объема выпуска гражданских воздушных судов.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80942"/>
              </p:ext>
            </p:extLst>
          </p:nvPr>
        </p:nvGraphicFramePr>
        <p:xfrm>
          <a:off x="415801" y="2786931"/>
          <a:ext cx="11763461" cy="279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090"/>
                <a:gridCol w="949703"/>
                <a:gridCol w="949703"/>
                <a:gridCol w="949703"/>
                <a:gridCol w="948364"/>
                <a:gridCol w="949703"/>
                <a:gridCol w="949703"/>
                <a:gridCol w="949703"/>
                <a:gridCol w="948364"/>
                <a:gridCol w="763513"/>
                <a:gridCol w="1139912"/>
              </a:tblGrid>
              <a:tr h="560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Наименование объекта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2022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2023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2029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2030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ИТОГО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SSJ-NEW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PF Centro Sans Pro" panose="02000500000000020004" pitchFamily="50" charset="0"/>
                        </a:rPr>
                        <a:t>0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142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MC-21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Ил-96-300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Ил-114-300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Ил-76/78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F Centro Sans Pro" panose="02000500000000020004" pitchFamily="50" charset="0"/>
                        </a:rPr>
                        <a:t>133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"Байкал" (ЛМС-901)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6561" y="2438987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Таблица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1 - Самолеты</a:t>
            </a:r>
            <a:endParaRPr lang="ru-RU" sz="1800" dirty="0">
              <a:latin typeface="PF Centro Sans Pro" panose="02000500000000020004" pitchFamily="50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67248"/>
              </p:ext>
            </p:extLst>
          </p:nvPr>
        </p:nvGraphicFramePr>
        <p:xfrm>
          <a:off x="455034" y="6062005"/>
          <a:ext cx="11763461" cy="284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090"/>
                <a:gridCol w="949703"/>
                <a:gridCol w="949703"/>
                <a:gridCol w="949703"/>
                <a:gridCol w="948364"/>
                <a:gridCol w="949703"/>
                <a:gridCol w="949703"/>
                <a:gridCol w="949703"/>
                <a:gridCol w="948364"/>
                <a:gridCol w="763513"/>
                <a:gridCol w="1139912"/>
              </a:tblGrid>
              <a:tr h="363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Наименование объекта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2022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2023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</a:t>
                      </a:r>
                      <a:r>
                        <a:rPr lang="en-US" sz="1600" dirty="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2029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2030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ИТОГО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Ансат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Ми-171А2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Ка-32А11М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Ка-62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Ми-38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Ми-171А3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912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Ми-8МТВ-1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113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Ми-8АМТ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113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Ка-226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15794" y="5701704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Таблица 2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 - Вертолеты</a:t>
            </a:r>
            <a:endParaRPr lang="ru-RU" sz="1800" dirty="0">
              <a:latin typeface="PF Centro Sans Pro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6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7375" y="708273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PF Centro Sans Pro" panose="02000500000000020004" pitchFamily="50" charset="0"/>
              </a:rPr>
              <a:t>Применяемость изделий разработки и изготовления </a:t>
            </a:r>
            <a:endParaRPr lang="ru-RU" sz="2000" b="1" dirty="0" smtClean="0">
              <a:latin typeface="PF Centro Sans Pro" panose="02000500000000020004" pitchFamily="50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PF Centro Sans Pro" panose="02000500000000020004" pitchFamily="50" charset="0"/>
              </a:rPr>
              <a:t>АО </a:t>
            </a:r>
            <a:r>
              <a:rPr lang="ru-RU" sz="2000" b="1" dirty="0">
                <a:latin typeface="PF Centro Sans Pro" panose="02000500000000020004" pitchFamily="50" charset="0"/>
              </a:rPr>
              <a:t>"</a:t>
            </a:r>
            <a:r>
              <a:rPr lang="ru-RU" sz="2000" b="1" dirty="0" smtClean="0">
                <a:latin typeface="PF Centro Sans Pro" panose="02000500000000020004" pitchFamily="50" charset="0"/>
              </a:rPr>
              <a:t>Электропривод" на самолетах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75893"/>
              </p:ext>
            </p:extLst>
          </p:nvPr>
        </p:nvGraphicFramePr>
        <p:xfrm>
          <a:off x="232002" y="1971134"/>
          <a:ext cx="6045231" cy="671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197"/>
                <a:gridCol w="1248032"/>
                <a:gridCol w="1198606"/>
                <a:gridCol w="1087396"/>
              </a:tblGrid>
              <a:tr h="636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Объект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Изделие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Количество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Стадия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МЗС-14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ПСФ-14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ССП-ПД14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СЭПК-14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F Centro Sans Pro" panose="02000500000000020004" pitchFamily="50" charset="0"/>
                        </a:rPr>
                        <a:t>ЭМТ-14РУ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ЭРУ-ПД14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ЭМБ-МС-21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ЭПВС-ВСУ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СПМК-МС-21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УГДФ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СОЛС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F Centro Sans Pro" panose="02000500000000020004" pitchFamily="50" charset="0"/>
                        </a:rPr>
                        <a:t>SSJ-NEW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СУМК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F Centro Sans Pro" panose="02000500000000020004" pitchFamily="50" charset="0"/>
                        </a:rPr>
                        <a:t>SSJ</a:t>
                      </a: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PF Centro Sans Pro" panose="02000500000000020004" pitchFamily="50" charset="0"/>
                        </a:rPr>
                        <a:t>NEW</a:t>
                      </a: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 в составе ПД-8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СЭПК-8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F Centro Sans Pro" panose="02000500000000020004" pitchFamily="50" charset="0"/>
                        </a:rPr>
                        <a:t>SSJ</a:t>
                      </a: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PF Centro Sans Pro" panose="02000500000000020004" pitchFamily="50" charset="0"/>
                        </a:rPr>
                        <a:t>NEW</a:t>
                      </a: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 в составе ПД-8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МЗС-14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SSJ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NEW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 в составе ПД-8</a:t>
                      </a: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ПСФ-14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SSJ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NEW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 в составе ПД-8</a:t>
                      </a: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F Centro Sans Pro" panose="02000500000000020004" pitchFamily="50" charset="0"/>
                        </a:rPr>
                        <a:t>ЭМТ-14РУ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Ил-76МД-90А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БК-90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Ил-76МД-90А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СУПМ-76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44478"/>
              </p:ext>
            </p:extLst>
          </p:nvPr>
        </p:nvGraphicFramePr>
        <p:xfrm>
          <a:off x="6433047" y="1971139"/>
          <a:ext cx="6045231" cy="6913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198"/>
                <a:gridCol w="1237723"/>
                <a:gridCol w="1221272"/>
                <a:gridCol w="1075038"/>
              </a:tblGrid>
              <a:tr h="611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Объект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Изделие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Количество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Стадия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ДБ32-25-12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ДД37Т5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МП10С2,5А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МП40С3А43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БК-90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МП4С2,5А23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МП4С10А04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МП10С2,5А04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Ил-114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ДБ32-25-12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Ил-114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ЭПК-6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Ил-96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ДБ32-25-12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Ил-96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АПД-10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Ил-96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МП4С10А04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296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Ил-96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БК-90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0135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"Байкал" (ЛМС-901) </a:t>
                      </a: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МП4С2,5А25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PF Centro Sans Pro" panose="02000500000000020004" pitchFamily="50" charset="0"/>
                        </a:rPr>
                        <a:t>Серийное</a:t>
                      </a:r>
                      <a:endParaRPr lang="ru-RU" sz="1400" dirty="0" smtClean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0949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PF Centro Sans Pro" panose="02000500000000020004" pitchFamily="50" charset="0"/>
                        </a:rPr>
                        <a:t>ТВРС-ЭПИ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ОКР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</a:tr>
              <a:tr h="30949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ТВРС-ЭПСУЗ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</a:t>
                      </a:r>
                    </a:p>
                  </a:txBody>
                  <a:tcPr marL="62140" marR="62140" marT="0" marB="0" anchor="ctr"/>
                </a:tc>
              </a:tr>
              <a:tr h="30949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МП10С2,5А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Серийное</a:t>
                      </a:r>
                    </a:p>
                  </a:txBody>
                  <a:tcPr marL="62140" marR="62140" marT="0" marB="0" anchor="ctr"/>
                </a:tc>
              </a:tr>
              <a:tr h="30949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МП10С2,5А04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Серийное</a:t>
                      </a:r>
                    </a:p>
                  </a:txBody>
                  <a:tcPr marL="62140" marR="62140" marT="0" marB="0" anchor="ctr"/>
                </a:tc>
              </a:tr>
              <a:tr h="30949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МП4С2,5А25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Серийное</a:t>
                      </a:r>
                    </a:p>
                  </a:txBody>
                  <a:tcPr marL="62140" marR="62140" marT="0" marB="0" anchor="ctr"/>
                </a:tc>
              </a:tr>
              <a:tr h="30135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ЭПК-6-1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0" marR="621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Серийное</a:t>
                      </a:r>
                    </a:p>
                  </a:txBody>
                  <a:tcPr marL="62140" marR="621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7375" y="708273"/>
            <a:ext cx="11481671" cy="787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PF Centro Sans Pro" panose="02000500000000020004" pitchFamily="50" charset="0"/>
              </a:rPr>
              <a:t>Производственный </a:t>
            </a:r>
            <a:r>
              <a:rPr lang="ru-RU" sz="2000" b="1" dirty="0" smtClean="0">
                <a:latin typeface="PF Centro Sans Pro" panose="02000500000000020004" pitchFamily="50" charset="0"/>
              </a:rPr>
              <a:t>комплекс.</a:t>
            </a:r>
          </a:p>
          <a:p>
            <a:pPr marL="0" indent="0">
              <a:buNone/>
            </a:pPr>
            <a:r>
              <a:rPr lang="ru-RU" sz="2000" b="1" dirty="0" smtClean="0">
                <a:latin typeface="PF Centro Sans Pro" panose="02000500000000020004" pitchFamily="50" charset="0"/>
              </a:rPr>
              <a:t>Текущее состояние</a:t>
            </a:r>
            <a:endParaRPr lang="ru-RU" sz="2000" b="1" dirty="0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01699" y="2172375"/>
            <a:ext cx="5662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Распределения основного оборудования с ЧПУ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по возрасту в процентном отношении от общего его количества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9217" y="2299203"/>
            <a:ext cx="469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Распределения основного оборудования </a:t>
            </a:r>
            <a:r>
              <a:rPr lang="ru-RU" sz="1800" b="1" dirty="0" smtClean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по возрасту</a:t>
            </a:r>
            <a:endParaRPr lang="ru-RU" sz="1800" b="1" dirty="0">
              <a:solidFill>
                <a:srgbClr val="000000"/>
              </a:solidFill>
              <a:latin typeface="PF Centro Sans Pro" panose="02000500000000020004" pitchFamily="50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16009"/>
              </p:ext>
            </p:extLst>
          </p:nvPr>
        </p:nvGraphicFramePr>
        <p:xfrm>
          <a:off x="7168378" y="3481430"/>
          <a:ext cx="5309900" cy="165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928"/>
                <a:gridCol w="2485972"/>
              </a:tblGrid>
              <a:tr h="3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До 5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cs typeface="Arial" panose="020B0604020202020204" pitchFamily="34" charset="0"/>
                        </a:rPr>
                        <a:t>От 5 лет до 10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cs typeface="Arial" panose="020B0604020202020204" pitchFamily="34" charset="0"/>
                        </a:rPr>
                        <a:t>От 10 лет до 15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12 %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 15 до 20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7 %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Свыше 20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55 %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64284"/>
              </p:ext>
            </p:extLst>
          </p:nvPr>
        </p:nvGraphicFramePr>
        <p:xfrm>
          <a:off x="587375" y="2945534"/>
          <a:ext cx="6171771" cy="5936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9967"/>
                <a:gridCol w="1977081"/>
                <a:gridCol w="1964723"/>
              </a:tblGrid>
              <a:tr h="573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Наименование оборудования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Количество, ед.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Год выпуска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</a:tr>
              <a:tr h="29851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Токарные станки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1962-1980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1980-1990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7 (из них 6 с ЧПУ)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Фрезерные станки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1961-1980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1980-1990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 (из них 2 с ЧПУ)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 (с ЧПУ)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Сверлильные станки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1962-1990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Расточные станки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4 (из них 1 с ЧПУ)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1963-1990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 (из них 1 с ЧПУ)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Шлифовальные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1962-1990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4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1990-2002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Зуборезные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1961-1987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21920"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Электроэррозионные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 (с ЧПУ)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 (с ЧПУ)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Прочее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</a:tr>
              <a:tr h="29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ВСЕГО: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143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8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7375" y="708273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Текущие </a:t>
            </a:r>
            <a:r>
              <a:rPr lang="ru-RU" sz="2000" b="1" dirty="0" smtClean="0">
                <a:latin typeface="PF Centro Sans Pro" panose="02000500000000020004" pitchFamily="50" charset="0"/>
              </a:rPr>
              <a:t>производственные мощности предприятия.</a:t>
            </a:r>
          </a:p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Технологические операции, выполняемые по аутсорсингу 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2" name="Прямоугольник 1"/>
          <p:cNvSpPr/>
          <p:nvPr/>
        </p:nvSpPr>
        <p:spPr>
          <a:xfrm>
            <a:off x="455032" y="2119052"/>
            <a:ext cx="11926438" cy="652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 предприятия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 том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что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предприятие </a:t>
            </a:r>
            <a:r>
              <a:rPr lang="ru-RU" sz="1800" b="1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полного технологического цикла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и продукция выполняются по кооперации сторонними организациями: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Термообработка (закалка, отжиг, нормализация и .т.д.)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Азотирование, цементация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виды гальванических покрытий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Сварка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Литье (под давлением, в кокиль, в землю, по выплавляемым моделям)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err="1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Зубошлифовальная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Зубодолбежная с длиной зуба более 38 мм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Зубострогальная для конических колес с прямым зубом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Заливка роторов алюминием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Пайка медью в защитной среде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ДСЕ с </a:t>
            </a:r>
            <a:r>
              <a:rPr lang="ru-RU" sz="1800" dirty="0" err="1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бронзографитом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и ТФМ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Навивка пружин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магнитных свойств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Магнитопорошковый контроль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глубины азотированного и цементированного слоев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 контроль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Зачистка заусенцев на листах статора и ротора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габаритных деталей на фрезерных обрабатывающих центрах (всевозможные угольники для испытательного оборудования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PF Centro 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7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7375" y="708273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Испытательная </a:t>
            </a:r>
            <a:r>
              <a:rPr lang="ru-RU" sz="2000" b="1" dirty="0" smtClean="0">
                <a:latin typeface="PF Centro Sans Pro" panose="02000500000000020004" pitchFamily="50" charset="0"/>
              </a:rPr>
              <a:t>база.</a:t>
            </a:r>
          </a:p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Текущее состояние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14" name="Прямоугольник 13"/>
          <p:cNvSpPr/>
          <p:nvPr/>
        </p:nvSpPr>
        <p:spPr>
          <a:xfrm>
            <a:off x="6901699" y="2295253"/>
            <a:ext cx="5662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Распределения </a:t>
            </a:r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cs typeface="Arial" panose="020B0604020202020204" pitchFamily="34" charset="0"/>
              </a:rPr>
              <a:t>испытательного</a:t>
            </a:r>
            <a:r>
              <a:rPr lang="ru-RU" sz="1800" b="1" dirty="0" smtClean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 оборудования</a:t>
            </a:r>
            <a:endParaRPr lang="ru-RU" sz="1800" b="1" dirty="0">
              <a:solidFill>
                <a:srgbClr val="000000"/>
              </a:solidFill>
              <a:latin typeface="PF Centro Sans Pro" panose="02000500000000020004" pitchFamily="50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по возрасту в процентном отношении от общего его количества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9217" y="2299203"/>
            <a:ext cx="469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Распределения </a:t>
            </a:r>
            <a:r>
              <a:rPr lang="ru-RU" sz="1800" b="1" dirty="0" smtClean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испытательного </a:t>
            </a:r>
            <a:r>
              <a:rPr lang="ru-RU" sz="1800" b="1" dirty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оборудования </a:t>
            </a:r>
            <a:r>
              <a:rPr lang="ru-RU" sz="1800" b="1" dirty="0" smtClean="0">
                <a:solidFill>
                  <a:srgbClr val="000000"/>
                </a:solidFill>
                <a:latin typeface="PF Centro Sans Pro" panose="02000500000000020004" pitchFamily="50" charset="0"/>
                <a:ea typeface="+mj-ea"/>
                <a:cs typeface="Arial" panose="020B0604020202020204" pitchFamily="34" charset="0"/>
              </a:rPr>
              <a:t>по возрасту</a:t>
            </a:r>
            <a:endParaRPr lang="ru-RU" sz="1800" b="1" dirty="0">
              <a:solidFill>
                <a:srgbClr val="000000"/>
              </a:solidFill>
              <a:latin typeface="PF Centro Sans Pro" panose="02000500000000020004" pitchFamily="50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55079"/>
              </p:ext>
            </p:extLst>
          </p:nvPr>
        </p:nvGraphicFramePr>
        <p:xfrm>
          <a:off x="7168378" y="3557332"/>
          <a:ext cx="5309900" cy="12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928"/>
                <a:gridCol w="2485972"/>
              </a:tblGrid>
              <a:tr h="31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до 5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19 %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1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cs typeface="Arial" panose="020B0604020202020204" pitchFamily="34" charset="0"/>
                        </a:rPr>
                        <a:t>От 5 лет до 10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4,8 %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1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cs typeface="Arial" panose="020B0604020202020204" pitchFamily="34" charset="0"/>
                        </a:rPr>
                        <a:t>от 10 лет до 20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  <a:tr h="31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F Centro Sans Pro" panose="02000500000000020004" pitchFamily="50" charset="0"/>
                          <a:cs typeface="Arial" panose="020B0604020202020204" pitchFamily="34" charset="0"/>
                        </a:rPr>
                        <a:t>свыше 20 лет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Arial" panose="020B0604020202020204" pitchFamily="34" charset="0"/>
                        </a:rPr>
                        <a:t>76,2%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71128"/>
              </p:ext>
            </p:extLst>
          </p:nvPr>
        </p:nvGraphicFramePr>
        <p:xfrm>
          <a:off x="587374" y="3214043"/>
          <a:ext cx="6171771" cy="4345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9967"/>
                <a:gridCol w="1977081"/>
                <a:gridCol w="1964723"/>
              </a:tblGrid>
              <a:tr h="573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Наименование оборудования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Количество, ед.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Год выпуска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</a:tr>
              <a:tr h="298512">
                <a:tc rowSpan="4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Испытания на воздействия механических факторов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1965-1980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1980-1990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rowSpan="4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Испытания на воздействия климатических факторов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1965-1980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1980-1990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86572">
                <a:tc rowSpan="3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Испытания на воздействия электрического напряжения, тока или поля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1965-1990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7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1990-2011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89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2011-2021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29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ВСЕГО: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4923" y="760059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Текущие </a:t>
            </a:r>
            <a:r>
              <a:rPr lang="ru-RU" sz="2000" b="1" dirty="0" smtClean="0">
                <a:latin typeface="PF Centro Sans Pro" panose="02000500000000020004" pitchFamily="50" charset="0"/>
              </a:rPr>
              <a:t>производственные возможности предприятия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sp>
        <p:nvSpPr>
          <p:cNvPr id="3" name="Прямоугольник 2"/>
          <p:cNvSpPr/>
          <p:nvPr/>
        </p:nvSpPr>
        <p:spPr>
          <a:xfrm>
            <a:off x="389177" y="1997564"/>
            <a:ext cx="1202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По состоянию на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первое полугодие 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2022 года АО "Электропривод" на имеющихся производственных мощностях, без учета дополнительных инвестиций, может изготавливать количество </a:t>
            </a:r>
            <a:r>
              <a:rPr lang="ru-RU" sz="1800" b="1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комплектов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,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представленное </a:t>
            </a:r>
            <a:r>
              <a:rPr lang="ru-RU" sz="1800" dirty="0">
                <a:latin typeface="PF Centro Sans Pro" panose="02000500000000020004" pitchFamily="50" charset="0"/>
                <a:ea typeface="Calibri" panose="020F0502020204030204" pitchFamily="34" charset="0"/>
              </a:rPr>
              <a:t>в </a:t>
            </a:r>
            <a:r>
              <a:rPr lang="ru-RU" sz="1800" dirty="0" smtClean="0">
                <a:latin typeface="PF Centro Sans Pro" panose="02000500000000020004" pitchFamily="50" charset="0"/>
                <a:ea typeface="Calibri" panose="020F0502020204030204" pitchFamily="34" charset="0"/>
              </a:rPr>
              <a:t>таблице.</a:t>
            </a:r>
            <a:endParaRPr lang="ru-RU" sz="1800" dirty="0">
              <a:latin typeface="PF Centro Sans Pro" panose="02000500000000020004" pitchFamily="50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65545"/>
              </p:ext>
            </p:extLst>
          </p:nvPr>
        </p:nvGraphicFramePr>
        <p:xfrm>
          <a:off x="455032" y="3068312"/>
          <a:ext cx="12135154" cy="280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354"/>
                <a:gridCol w="2213451"/>
                <a:gridCol w="771569"/>
                <a:gridCol w="646606"/>
                <a:gridCol w="717308"/>
                <a:gridCol w="949322"/>
                <a:gridCol w="919295"/>
                <a:gridCol w="949322"/>
                <a:gridCol w="949322"/>
                <a:gridCol w="882335"/>
                <a:gridCol w="1294635"/>
                <a:gridCol w="1294635"/>
              </a:tblGrid>
              <a:tr h="2757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PF Centro Sans Pro" panose="02000500000000020004" pitchFamily="50" charset="0"/>
                        </a:rPr>
                        <a:t>п.п</a:t>
                      </a: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.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Объект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Имеющиеся производственные мощности без учета дополнительных инвестиций, </a:t>
                      </a:r>
                      <a:r>
                        <a:rPr lang="ru-RU" sz="1600" dirty="0" err="1">
                          <a:effectLst/>
                          <a:latin typeface="PF Centro Sans Pro" panose="02000500000000020004" pitchFamily="50" charset="0"/>
                        </a:rPr>
                        <a:t>самолётокомплектов</a:t>
                      </a:r>
                      <a:r>
                        <a:rPr lang="ru-RU" sz="1600" dirty="0">
                          <a:effectLst/>
                          <a:latin typeface="PF Centro Sans Pro" panose="02000500000000020004" pitchFamily="50" charset="0"/>
                        </a:rPr>
                        <a:t> в год</a:t>
                      </a:r>
                      <a:endParaRPr lang="ru-RU" sz="16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2022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2023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2024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2025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2026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2027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2028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2029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2030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Итого</a:t>
                      </a:r>
                      <a:endParaRPr lang="ru-RU" sz="16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SSJ-NEW</a:t>
                      </a:r>
                      <a:endParaRPr lang="ru-RU" sz="20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20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28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Ту-214</a:t>
                      </a:r>
                      <a:endParaRPr lang="ru-RU" sz="20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 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7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10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600" b="1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F Centro Sans Pro" panose="02000500000000020004" pitchFamily="50" charset="0"/>
                        </a:rPr>
                        <a:t>Ил-96-300</a:t>
                      </a:r>
                      <a:endParaRPr lang="ru-RU" sz="2000" b="1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 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17</a:t>
                      </a:r>
                      <a:endParaRPr lang="ru-RU" sz="1600" b="1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5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Ил-114-300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3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73</a:t>
                      </a:r>
                      <a:endParaRPr lang="ru-RU" sz="1600" b="1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400" dirty="0"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Ил-76/78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18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</a:rPr>
                        <a:t>133</a:t>
                      </a:r>
                      <a:endParaRPr lang="ru-RU" sz="1600" b="1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ТВРС-44 "Ладога"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"Байкал" (ЛМС-901)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29C1C"/>
                          </a:solidFill>
                          <a:effectLst/>
                          <a:latin typeface="PF Centro Sans Pro" panose="0200050000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600" b="1" dirty="0">
                        <a:solidFill>
                          <a:srgbClr val="229C1C"/>
                        </a:solidFill>
                        <a:effectLst/>
                        <a:latin typeface="PF Centro Sans Pro" panose="02000500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9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4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4923" y="760059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Текущие </a:t>
            </a:r>
            <a:r>
              <a:rPr lang="ru-RU" sz="2000" b="1" dirty="0" smtClean="0">
                <a:latin typeface="PF Centro Sans Pro" panose="02000500000000020004" pitchFamily="50" charset="0"/>
              </a:rPr>
              <a:t>производственные возможности предприятия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99939"/>
              </p:ext>
            </p:extLst>
          </p:nvPr>
        </p:nvGraphicFramePr>
        <p:xfrm>
          <a:off x="302374" y="2895763"/>
          <a:ext cx="12196851" cy="5601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947"/>
                <a:gridCol w="1911021"/>
                <a:gridCol w="531340"/>
                <a:gridCol w="2199503"/>
                <a:gridCol w="651582"/>
                <a:gridCol w="611755"/>
                <a:gridCol w="611755"/>
                <a:gridCol w="611755"/>
                <a:gridCol w="611755"/>
                <a:gridCol w="611755"/>
                <a:gridCol w="611755"/>
                <a:gridCol w="611755"/>
                <a:gridCol w="611755"/>
                <a:gridCol w="828418"/>
              </a:tblGrid>
              <a:tr h="2548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Объект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Изделие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Самолетокомплект</a:t>
                      </a:r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Имеющиеся производственные мощности без учета дополнительных инвестиций, </a:t>
                      </a:r>
                      <a:r>
                        <a:rPr lang="ru-RU" sz="1350" b="1" u="none" strike="noStrike" dirty="0" err="1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самолётокомплектов</a:t>
                      </a:r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 в год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68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2022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2023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2024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2025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2026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2027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2028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2029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2030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Итого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</a:tr>
              <a:tr h="247135">
                <a:tc rowSpan="12">
                  <a:txBody>
                    <a:bodyPr/>
                    <a:lstStyle/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МС-21</a:t>
                      </a:r>
                      <a:endParaRPr lang="ru-RU" sz="1350" b="1" i="0" u="none" strike="noStrike" dirty="0" smtClean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 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для</a:t>
                      </a:r>
                      <a:r>
                        <a:rPr lang="ru-RU" sz="1350" b="1" u="none" strike="noStrike" baseline="0" dirty="0" smtClean="0">
                          <a:effectLst/>
                          <a:latin typeface="PF Centro Sans Pro" panose="02000500000000020004" pitchFamily="50" charset="0"/>
                        </a:rPr>
                        <a:t> МС-21: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Текущая возможность для</a:t>
                      </a:r>
                      <a:r>
                        <a:rPr lang="ru-RU" sz="1350" b="1" u="none" strike="noStrike" baseline="0" dirty="0" smtClean="0">
                          <a:effectLst/>
                          <a:latin typeface="PF Centro Sans Pro" panose="02000500000000020004" pitchFamily="50" charset="0"/>
                        </a:rPr>
                        <a:t> МС-21: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ЭМБ-МС-21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Требуется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2176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32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224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ЭПВС-ВСУ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Требуется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544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СПМК-МС-21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28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УГДФ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28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СОЛС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28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МС-21 в составе ПД-14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  <a:p>
                      <a:pPr algn="ctr" rtl="0" fontAlgn="ctr"/>
                      <a:r>
                        <a:rPr lang="ru-RU" sz="1350" u="none" strike="noStrike" dirty="0">
                          <a:effectLst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  <a:p>
                      <a:pPr algn="ctr" rtl="0" fontAlgn="ctr"/>
                      <a:r>
                        <a:rPr lang="ru-RU" sz="1350" u="none" strike="noStrike" dirty="0">
                          <a:effectLst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МЗС-14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44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100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ПСФ-14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100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ССП-ПД14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24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100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СЭПК-14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100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ЭМТ-14РУ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100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544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ЭРУ-ПД14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12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22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50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72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272</a:t>
                      </a:r>
                      <a:endParaRPr lang="ru-RU" sz="1350" b="0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127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14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281429" y="2107865"/>
            <a:ext cx="12217796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noProof="1" smtClean="0">
                <a:latin typeface="PF Centro Sans Pro" panose="02000500000000020004" pitchFamily="50" charset="0"/>
              </a:rPr>
              <a:t>Текущие </a:t>
            </a:r>
            <a:r>
              <a:rPr lang="ru-RU" sz="2000" dirty="0" smtClean="0">
                <a:latin typeface="PF Centro Sans Pro" panose="02000500000000020004" pitchFamily="50" charset="0"/>
              </a:rPr>
              <a:t>производственные возможности предприятия позволяют обеспечить выпуск изделий </a:t>
            </a:r>
            <a:r>
              <a:rPr lang="ru-RU" sz="2000" dirty="0" smtClean="0">
                <a:latin typeface="PF Centro Sans Pro" panose="02000500000000020004" pitchFamily="50" charset="0"/>
              </a:rPr>
              <a:t>для  самолётов в следующих </a:t>
            </a:r>
            <a:r>
              <a:rPr lang="ru-RU" sz="2000" dirty="0" smtClean="0">
                <a:latin typeface="PF Centro Sans Pro" panose="02000500000000020004" pitchFamily="50" charset="0"/>
              </a:rPr>
              <a:t>объемах.</a:t>
            </a:r>
            <a:endParaRPr lang="ru-RU" sz="2000" noProof="1">
              <a:latin typeface="PF Centro Sans Pro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94268" y="-765063"/>
          <a:ext cx="1893" cy="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68" y="-765063"/>
                        <a:ext cx="1893" cy="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492371" y="-766960"/>
            <a:ext cx="189373" cy="189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32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13"/>
          </p:nvPr>
        </p:nvSpPr>
        <p:spPr>
          <a:xfrm>
            <a:off x="584923" y="760059"/>
            <a:ext cx="11481671" cy="7878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noProof="1" smtClean="0">
                <a:latin typeface="PF Centro Sans Pro" panose="02000500000000020004" pitchFamily="50" charset="0"/>
              </a:rPr>
              <a:t>Текущие </a:t>
            </a:r>
            <a:r>
              <a:rPr lang="ru-RU" sz="2000" b="1" dirty="0" smtClean="0">
                <a:latin typeface="PF Centro Sans Pro" panose="02000500000000020004" pitchFamily="50" charset="0"/>
              </a:rPr>
              <a:t>производственные возможности предприятия</a:t>
            </a:r>
            <a:endParaRPr lang="ru-RU" sz="2000" b="1" noProof="1">
              <a:latin typeface="PF Centro Sans Pro" panose="02000500000000020004" pitchFamily="50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1711060"/>
            <a:ext cx="12801600" cy="123401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>
          <a:xfrm>
            <a:off x="11024256" y="8984394"/>
            <a:ext cx="1454022" cy="511175"/>
          </a:xfrm>
        </p:spPr>
        <p:txBody>
          <a:bodyPr/>
          <a:lstStyle/>
          <a:p>
            <a:pPr algn="r"/>
            <a:fld id="{507BA088-F718-4C29-B79D-C60B6090533A}" type="datetime1">
              <a:rPr lang="ru-RU" sz="1600" smtClean="0">
                <a:solidFill>
                  <a:srgbClr val="40C4F4"/>
                </a:solidFill>
                <a:latin typeface="PF Centro Sans Pro" panose="02000500000000020004" pitchFamily="50" charset="0"/>
              </a:rPr>
              <a:t>28.11.2022</a:t>
            </a:fld>
            <a:endParaRPr lang="en-US" sz="1600" dirty="0">
              <a:solidFill>
                <a:srgbClr val="40C4F4"/>
              </a:solidFill>
              <a:latin typeface="PF Centro Sans Pro" panose="0200050000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47" y="496066"/>
            <a:ext cx="3432048" cy="74980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455032" y="9085668"/>
            <a:ext cx="1826638" cy="382962"/>
          </a:xfrm>
        </p:spPr>
        <p:txBody>
          <a:bodyPr/>
          <a:lstStyle/>
          <a:p>
            <a:pPr algn="l"/>
            <a:r>
              <a:rPr lang="ru-RU" sz="2200" baseline="30000" dirty="0">
                <a:solidFill>
                  <a:srgbClr val="00B0F0"/>
                </a:solidFill>
                <a:latin typeface="PF Centro Sans Pro" panose="02000500000000020004" pitchFamily="50" charset="0"/>
              </a:rPr>
              <a:t>АО "Электропривод"</a:t>
            </a:r>
            <a:endParaRPr lang="en-US" sz="2200" baseline="30000" dirty="0">
              <a:solidFill>
                <a:srgbClr val="00B0F0"/>
              </a:solidFill>
              <a:latin typeface="PF Centro Sans Pro" panose="02000500000000020004" pitchFamily="50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6698" y="3443993"/>
            <a:ext cx="184731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736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87264"/>
              </p:ext>
            </p:extLst>
          </p:nvPr>
        </p:nvGraphicFramePr>
        <p:xfrm>
          <a:off x="281427" y="2594054"/>
          <a:ext cx="12196851" cy="5850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947"/>
                <a:gridCol w="1911021"/>
                <a:gridCol w="531340"/>
                <a:gridCol w="2099137"/>
                <a:gridCol w="751948"/>
                <a:gridCol w="611755"/>
                <a:gridCol w="611755"/>
                <a:gridCol w="611755"/>
                <a:gridCol w="611755"/>
                <a:gridCol w="611755"/>
                <a:gridCol w="611755"/>
                <a:gridCol w="611755"/>
                <a:gridCol w="611755"/>
                <a:gridCol w="828418"/>
              </a:tblGrid>
              <a:tr h="4996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Объект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Изделие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Самолетокомплект</a:t>
                      </a:r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Имеющиеся производственные мощности без учета дополнительных инвестиций, </a:t>
                      </a:r>
                      <a:r>
                        <a:rPr lang="ru-RU" sz="1350" b="1" u="none" strike="noStrike" dirty="0" err="1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самолётокомплектов</a:t>
                      </a:r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 в год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4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2022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2023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2024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2025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2026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2027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2028</a:t>
                      </a:r>
                      <a:endParaRPr lang="ru-RU" sz="1350" b="1" i="0" u="none" strike="noStrike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2029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2030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chemeClr val="bg1"/>
                          </a:solidFill>
                          <a:effectLst/>
                          <a:latin typeface="PF Centro Sans Pro" panose="02000500000000020004" pitchFamily="50" charset="0"/>
                        </a:rPr>
                        <a:t>Итого</a:t>
                      </a:r>
                      <a:endParaRPr lang="ru-RU" sz="1350" b="1" i="0" u="none" strike="noStrike" dirty="0">
                        <a:solidFill>
                          <a:schemeClr val="bg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5E85C4"/>
                    </a:solidFill>
                  </a:tcPr>
                </a:tc>
              </a:tr>
              <a:tr h="36214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SSJ-NEW</a:t>
                      </a:r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Требуется для 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SSJ-NEW: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142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69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 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для 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SSJ-NEW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30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СУМК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142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30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rowSpan="8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SSJ-NEW</a:t>
                      </a:r>
                      <a:r>
                        <a:rPr lang="ru-RU" sz="13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 в составе ПД-8</a:t>
                      </a:r>
                      <a:endParaRPr lang="en-US" sz="1350" u="none" strike="noStrike" kern="1200" dirty="0" smtClean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СЭПК-8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0" u="none" strike="noStrike" dirty="0"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284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3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МЗС-14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284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137160"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u="none" strike="noStrike" kern="1200" dirty="0" smtClean="0">
                        <a:solidFill>
                          <a:schemeClr val="dk1"/>
                        </a:solidFill>
                        <a:effectLst/>
                        <a:latin typeface="PF Centro Sans Pro" panose="02000500000000020004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ПСФ-14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284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Текущая возможность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ЭМТ-14РУ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Centro Sans Pro" panose="02000500000000020004" pitchFamily="50" charset="0"/>
                        </a:rPr>
                        <a:t>2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Требуется</a:t>
                      </a: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40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284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Текущая возможность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chemeClr val="tx1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8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56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ТВРС-44 "Ладога"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Требуется для ТВРС-44 "Ладога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”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:</a:t>
                      </a:r>
                      <a:endParaRPr lang="ru-RU" sz="1350" b="1" i="0" u="none" strike="noStrike" dirty="0" smtClean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350" b="1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возможность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 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для ТВРС-44 "Ладога</a:t>
                      </a:r>
                      <a:r>
                        <a:rPr lang="en-US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”</a:t>
                      </a:r>
                      <a:r>
                        <a:rPr lang="ru-RU" sz="1350" b="1" u="none" strike="noStrike" dirty="0" smtClean="0">
                          <a:effectLst/>
                          <a:latin typeface="PF Centro Sans Pro" panose="02000500000000020004" pitchFamily="50" charset="0"/>
                        </a:rPr>
                        <a:t>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ТВРС-ЭПИ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90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840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36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0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b"/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ТВРС-ЭПСУЗ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 smtClean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r>
                        <a:rPr lang="ru-RU" sz="1350" u="none" strike="noStrike" dirty="0">
                          <a:solidFill>
                            <a:srgbClr val="FF0000"/>
                          </a:solidFill>
                          <a:effectLst/>
                          <a:latin typeface="PF Centro Sans Pro" panose="02000500000000020004" pitchFamily="50" charset="0"/>
                        </a:rPr>
                        <a:t> </a:t>
                      </a:r>
                      <a:endParaRPr lang="ru-RU" sz="1350" b="1" i="0" u="none" strike="noStrike" dirty="0">
                        <a:solidFill>
                          <a:srgbClr val="FF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МП10С2,5А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6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90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840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90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840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kern="1200" dirty="0">
                          <a:solidFill>
                            <a:schemeClr val="dk1"/>
                          </a:solidFill>
                          <a:effectLst/>
                          <a:latin typeface="PF Centro Sans Pro" panose="02000500000000020004" pitchFamily="50" charset="0"/>
                          <a:ea typeface="+mn-ea"/>
                          <a:cs typeface="+mn-cs"/>
                        </a:rPr>
                        <a:t>МП10С2,5А04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Требуется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1" i="0" u="none" strike="noStrike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140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</a:tr>
              <a:tr h="249838">
                <a:tc vMerge="1">
                  <a:txBody>
                    <a:bodyPr/>
                    <a:lstStyle/>
                    <a:p>
                      <a:pPr algn="ctr" rtl="0" fontAlgn="ctr"/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Текущая возможность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>
                          <a:effectLst/>
                          <a:latin typeface="PF Centro Sans Pro" panose="02000500000000020004" pitchFamily="50" charset="0"/>
                        </a:rPr>
                        <a:t>-</a:t>
                      </a:r>
                      <a:endParaRPr lang="ru-RU" sz="1350" b="0" i="0" u="none" strike="noStrike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25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u="none" strike="noStrike" dirty="0">
                          <a:effectLst/>
                          <a:latin typeface="PF Centro Sans Pro" panose="02000500000000020004" pitchFamily="50" charset="0"/>
                        </a:rPr>
                        <a:t>140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effectLst/>
                        <a:latin typeface="PF Centro Sans Pro" panose="02000500000000020004" pitchFamily="50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2&quot;&gt;&lt;elem m_fUsage=&quot;3.36892113506189794236E+00&quot;&gt;&lt;m_msothmcolidx val=&quot;0&quot;/&gt;&lt;m_rgb r=&quot;87&quot; g=&quot;21&quot; b=&quot;75&quot;/&gt;&lt;m_nBrightness tagver0=&quot;26206&quot; tagname0=&quot;m_nBrightnessUNRECOGNIZED&quot; val=&quot;0&quot;/&gt;&lt;/elem&gt;&lt;elem m_fUsage=&quot;3.34962205201684248834E+00&quot;&gt;&lt;m_msothmcolidx val=&quot;0&quot;/&gt;&lt;m_rgb r=&quot;9F&quot; g=&quot;4D&quot; b=&quot;91&quot;/&gt;&lt;m_nBrightness tagver0=&quot;26206&quot; tagname0=&quot;m_nBrightnessUNRECOGNIZED&quot; val=&quot;0&quot;/&gt;&lt;/elem&gt;&lt;elem m_fUsage=&quot;2.04720819139870258141E+00&quot;&gt;&lt;m_msothmcolidx val=&quot;0&quot;/&gt;&lt;m_rgb r=&quot;B7&quot; g=&quot;7A&quot; b=&quot;AC&quot;/&gt;&lt;m_nBrightness tagver0=&quot;26206&quot; tagname0=&quot;m_nBrightnessUNRECOGNIZED&quot; val=&quot;0&quot;/&gt;&lt;/elem&gt;&lt;elem m_fUsage=&quot;9.66828250680569656339E-01&quot;&gt;&lt;m_msothmcolidx val=&quot;0&quot;/&gt;&lt;m_rgb r=&quot;C0&quot; g=&quot;00&quot; b=&quot;00&quot;/&gt;&lt;m_nBrightness tagver0=&quot;26206&quot; tagname0=&quot;m_nBrightnessUNRECOGNIZED&quot; val=&quot;0&quot;/&gt;&lt;/elem&gt;&lt;elem m_fUsage=&quot;2.29397571738502781269E-01&quot;&gt;&lt;m_msothmcolidx val=&quot;0&quot;/&gt;&lt;m_rgb r=&quot;CF&quot; g=&quot;A6&quot; b=&quot;C8&quot;/&gt;&lt;m_nBrightness tagver0=&quot;26206&quot; tagname0=&quot;m_nBrightnessUNRECOGNIZED&quot; val=&quot;0&quot;/&gt;&lt;/elem&gt;&lt;elem m_fUsage=&quot;2.50315550499324440681E-02&quot;&gt;&lt;m_msothmcolidx val=&quot;0&quot;/&gt;&lt;m_rgb r=&quot;ED&quot; g=&quot;FF&quot; b=&quot;0D&quot;/&gt;&lt;m_nBrightness tagver0=&quot;26206&quot; tagname0=&quot;m_nBrightnessUNRECOGNIZED&quot; val=&quot;0&quot;/&gt;&lt;/elem&gt;&lt;elem m_fUsage=&quot;1.28831603254525948327E-02&quot;&gt;&lt;m_msothmcolidx val=&quot;0&quot;/&gt;&lt;m_rgb r=&quot;E7&quot; g=&quot;D3&quot; b=&quot;E3&quot;/&gt;&lt;m_nBrightness tagver0=&quot;26206&quot; tagname0=&quot;m_nBrightnessUNRECOGNIZED&quot; val=&quot;0&quot;/&gt;&lt;/elem&gt;&lt;elem m_fUsage=&quot;1.08083727870601805482E-04&quot;&gt;&lt;m_msothmcolidx val=&quot;0&quot;/&gt;&lt;m_rgb r=&quot;B5&quot; g=&quot;58&quot; b=&quot;A9&quot;/&gt;&lt;m_nBrightness tagver0=&quot;26206&quot; tagname0=&quot;m_nBrightnessUNRECOGNIZED&quot; val=&quot;0&quot;/&gt;&lt;/elem&gt;&lt;elem m_fUsage=&quot;2.20511601872723226007E-13&quot;&gt;&lt;m_msothmcolidx val=&quot;0&quot;/&gt;&lt;m_rgb r=&quot;C7&quot; g=&quot;C8&quot; b=&quot;CA&quot;/&gt;&lt;m_nBrightness tagver0=&quot;26206&quot; tagname0=&quot;m_nBrightnessUNRECOGNIZED&quot; val=&quot;0&quot;/&gt;&lt;/elem&gt;&lt;elem m_fUsage=&quot;1.19259200370496999786E-14&quot;&gt;&lt;m_msothmcolidx val=&quot;0&quot;/&gt;&lt;m_rgb r=&quot;BD&quot; g=&quot;BD&quot; b=&quot;BD&quot;/&gt;&lt;m_nBrightness tagver0=&quot;26206&quot; tagname0=&quot;m_nBrightnessUNRECOGNIZED&quot; val=&quot;0&quot;/&gt;&lt;/elem&gt;&lt;elem m_fUsage=&quot;7.48678010621689581379E-20&quot;&gt;&lt;m_msothmcolidx val=&quot;0&quot;/&gt;&lt;m_rgb r=&quot;DA&quot; g=&quot;AB&quot; b=&quot;D4&quot;/&gt;&lt;m_nBrightness tagver0=&quot;26206&quot; tagname0=&quot;m_nBrightnessUNRECOGNIZED&quot; val=&quot;0&quot;/&gt;&lt;/elem&gt;&lt;elem m_fUsage=&quot;1.18986373753274131703E-23&quot;&gt;&lt;m_msothmcolidx val=&quot;0&quot;/&gt;&lt;m_rgb r=&quot;33&quot; g=&quot;61&quot; b=&quot;B8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peWk9fSc26ul7BKBim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HWjdVCQua1oh5jyIBj3w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97963</TotalTime>
  <Words>2943</Words>
  <Application>Microsoft Office PowerPoint</Application>
  <PresentationFormat>A3 (297x420 мм)</PresentationFormat>
  <Paragraphs>1604</Paragraphs>
  <Slides>17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PF Centro Sans Pro</vt:lpstr>
      <vt:lpstr>Times New Roman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Лукин Илья Евгеньевич</dc:creator>
  <cp:lastModifiedBy>Сырчин Андрей Викторович</cp:lastModifiedBy>
  <cp:revision>3775</cp:revision>
  <cp:lastPrinted>2022-12-01T08:10:24Z</cp:lastPrinted>
  <dcterms:created xsi:type="dcterms:W3CDTF">2015-03-04T15:03:28Z</dcterms:created>
  <dcterms:modified xsi:type="dcterms:W3CDTF">2022-12-01T08:10:34Z</dcterms:modified>
</cp:coreProperties>
</file>