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73" r:id="rId4"/>
    <p:sldId id="274" r:id="rId5"/>
    <p:sldId id="262" r:id="rId6"/>
    <p:sldId id="263" r:id="rId7"/>
    <p:sldId id="271" r:id="rId8"/>
    <p:sldId id="265" r:id="rId9"/>
    <p:sldId id="276" r:id="rId10"/>
    <p:sldId id="277" r:id="rId11"/>
    <p:sldId id="266" r:id="rId12"/>
    <p:sldId id="268" r:id="rId13"/>
    <p:sldId id="275" r:id="rId14"/>
    <p:sldId id="267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061"/>
    <a:srgbClr val="FF9999"/>
    <a:srgbClr val="8E0000"/>
    <a:srgbClr val="A4BDDC"/>
    <a:srgbClr val="6C95C6"/>
    <a:srgbClr val="4170A9"/>
    <a:srgbClr val="0B76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254061"/>
                </a:solidFill>
              </a:rPr>
              <a:t>Профессиональное самоопределение учащихся 11 класса школ г. Ачинска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определились с выбором профессии</c:v>
                </c:pt>
              </c:strCache>
            </c:strRef>
          </c:tx>
          <c:spPr>
            <a:solidFill>
              <a:srgbClr val="25406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4B4-4A89-BD8B-B0492998D3D4}"/>
                </c:ext>
              </c:extLst>
            </c:dLbl>
            <c:dLbl>
              <c:idx val="1"/>
              <c:layout>
                <c:manualLayout>
                  <c:x val="-5.2570749188990596E-17"/>
                  <c:y val="-7.871081193198159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004962856473874"/>
                      <c:h val="7.16472912738012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4B4-4A89-BD8B-B0492998D3D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4B4-4A89-BD8B-B0492998D3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Лист1!$B$1:$D$1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27</c:v>
                </c:pt>
                <c:pt idx="1">
                  <c:v>24</c:v>
                </c:pt>
                <c:pt idx="2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4B4-4A89-BD8B-B0492998D3D4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не определились с выбором профессиии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4B4-4A89-BD8B-B0492998D3D4}"/>
                </c:ext>
              </c:extLst>
            </c:dLbl>
            <c:dLbl>
              <c:idx val="1"/>
              <c:layout>
                <c:manualLayout>
                  <c:x val="4.5454540031670239E-3"/>
                  <c:y val="-6.655575205903664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4B4-4A89-BD8B-B0492998D3D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4B4-4A89-BD8B-B0492998D3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Лист1!$B$1:$D$1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73</c:v>
                </c:pt>
                <c:pt idx="1">
                  <c:v>76</c:v>
                </c:pt>
                <c:pt idx="2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4B4-4A89-BD8B-B0492998D3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50220416"/>
        <c:axId val="50226304"/>
        <c:axId val="0"/>
      </c:bar3DChart>
      <c:catAx>
        <c:axId val="50220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rgbClr val="2540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0226304"/>
        <c:crosses val="autoZero"/>
        <c:auto val="1"/>
        <c:lblAlgn val="ctr"/>
        <c:lblOffset val="100"/>
        <c:noMultiLvlLbl val="0"/>
      </c:catAx>
      <c:valAx>
        <c:axId val="502263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022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1873963709987542"/>
          <c:w val="0.99195985640681517"/>
          <c:h val="0.185219063949268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rgbClr val="254061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rgbClr val="254061"/>
                </a:solidFill>
              </a:rPr>
              <a:t>Видение будущего рабочего места учащимися 11 классов школ г. Ачинска</a:t>
            </a:r>
          </a:p>
        </c:rich>
      </c:tx>
      <c:layout>
        <c:manualLayout>
          <c:xMode val="edge"/>
          <c:yMode val="edge"/>
          <c:x val="0.17288987759743826"/>
          <c:y val="1.4938449471282792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Лист2!$B$7</c:f>
              <c:strCache>
                <c:ptCount val="1"/>
                <c:pt idx="0">
                  <c:v>не определились </c:v>
                </c:pt>
              </c:strCache>
            </c:strRef>
          </c:tx>
          <c:spPr>
            <a:solidFill>
              <a:srgbClr val="25406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511-42E7-958F-3D275A27C81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511-42E7-958F-3D275A27C81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511-42E7-958F-3D275A27C8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Лист2!$A$8:$A$10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Лист2!$B$8:$B$10</c:f>
              <c:numCache>
                <c:formatCode>General</c:formatCode>
                <c:ptCount val="3"/>
                <c:pt idx="0">
                  <c:v>67</c:v>
                </c:pt>
                <c:pt idx="1">
                  <c:v>63</c:v>
                </c:pt>
                <c:pt idx="2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11-42E7-958F-3D275A27C816}"/>
            </c:ext>
          </c:extLst>
        </c:ser>
        <c:ser>
          <c:idx val="1"/>
          <c:order val="1"/>
          <c:tx>
            <c:strRef>
              <c:f>Лист2!$C$7</c:f>
              <c:strCache>
                <c:ptCount val="1"/>
                <c:pt idx="0">
                  <c:v>отрасль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Лист2!$A$8:$A$10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Лист2!$C$8:$C$10</c:f>
              <c:numCache>
                <c:formatCode>General</c:formatCode>
                <c:ptCount val="3"/>
                <c:pt idx="0">
                  <c:v>11</c:v>
                </c:pt>
                <c:pt idx="1">
                  <c:v>19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11-42E7-958F-3D275A27C816}"/>
            </c:ext>
          </c:extLst>
        </c:ser>
        <c:ser>
          <c:idx val="2"/>
          <c:order val="2"/>
          <c:tx>
            <c:strRef>
              <c:f>Лист2!$D$7</c:f>
              <c:strCache>
                <c:ptCount val="1"/>
                <c:pt idx="0">
                  <c:v>конкретно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Лист2!$A$8:$A$10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Лист2!$D$8:$D$10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511-42E7-958F-3D275A27C816}"/>
            </c:ext>
          </c:extLst>
        </c:ser>
        <c:ser>
          <c:idx val="3"/>
          <c:order val="3"/>
          <c:tx>
            <c:strRef>
              <c:f>Лист2!$E$7</c:f>
              <c:strCache>
                <c:ptCount val="1"/>
                <c:pt idx="0">
                  <c:v>свое дело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Лист2!$A$8:$A$10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Лист2!$E$8:$E$10</c:f>
              <c:numCache>
                <c:formatCode>General</c:formatCode>
                <c:ptCount val="3"/>
                <c:pt idx="0">
                  <c:v>20</c:v>
                </c:pt>
                <c:pt idx="1">
                  <c:v>14</c:v>
                </c:pt>
                <c:pt idx="2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511-42E7-958F-3D275A27C8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67248512"/>
        <c:axId val="67250048"/>
        <c:axId val="0"/>
      </c:bar3DChart>
      <c:catAx>
        <c:axId val="67248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rgbClr val="2540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7250048"/>
        <c:crosses val="autoZero"/>
        <c:auto val="1"/>
        <c:lblAlgn val="ctr"/>
        <c:lblOffset val="100"/>
        <c:noMultiLvlLbl val="0"/>
      </c:catAx>
      <c:valAx>
        <c:axId val="672500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724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1724892965617453"/>
          <c:w val="1"/>
          <c:h val="0.125859181392573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CE0F6-DC2A-4C44-9EE6-2A6ECB79433D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E76D2-DFC8-4E85-825C-09790D633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343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1201-8963-4BE6-BEAE-BBF3DC81E9D1}" type="datetime1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90C9-D16A-45CE-9DC7-2680622EE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35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6612-A0F5-444B-A99D-937B407FFAC5}" type="datetime1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90C9-D16A-45CE-9DC7-2680622EE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21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EC88-0A08-491F-BEE2-4B144028AB36}" type="datetime1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90C9-D16A-45CE-9DC7-2680622EE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0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97CC-F070-494B-908F-30B99D92CB9A}" type="datetime1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90C9-D16A-45CE-9DC7-2680622EE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12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5928-9BF9-455E-981D-3BDCB27EB14F}" type="datetime1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90C9-D16A-45CE-9DC7-2680622EE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04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BF98-EA84-4C1E-B573-1B31166E1462}" type="datetime1">
              <a:rPr lang="ru-RU" smtClean="0"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90C9-D16A-45CE-9DC7-2680622EE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5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1055-8208-4214-A981-B7E7DA34116B}" type="datetime1">
              <a:rPr lang="ru-RU" smtClean="0"/>
              <a:t>15.12.2022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90C9-D16A-45CE-9DC7-2680622EE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04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791C-4268-4013-A342-326C113CAA60}" type="datetime1">
              <a:rPr lang="ru-RU" smtClean="0"/>
              <a:t>15.12.2022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90C9-D16A-45CE-9DC7-2680622EE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71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908B-6475-42E9-A71B-D2E656234843}" type="datetime1">
              <a:rPr lang="ru-RU" smtClean="0"/>
              <a:t>15.12.2022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90C9-D16A-45CE-9DC7-2680622EE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397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F558-554B-4A16-8D24-1AEC84E96FD3}" type="datetime1">
              <a:rPr lang="ru-RU" smtClean="0"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90C9-D16A-45CE-9DC7-2680622EE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42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8CF6-3875-49EA-A63D-49B87D2A72CB}" type="datetime1">
              <a:rPr lang="ru-RU" smtClean="0"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90C9-D16A-45CE-9DC7-2680622EE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79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02498-C10C-4ABB-B8FB-B3F1BEDACD89}" type="datetime1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690C9-D16A-45CE-9DC7-2680622EE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19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64088" y="4388386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Выполнила: Мария Сергеевна </a:t>
            </a:r>
          </a:p>
          <a:p>
            <a:r>
              <a:rPr lang="ru-RU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Киселева, директор </a:t>
            </a:r>
          </a:p>
          <a:p>
            <a:r>
              <a:rPr lang="ru-RU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МАОУ «Школа №3»</a:t>
            </a:r>
          </a:p>
          <a:p>
            <a:r>
              <a:rPr lang="ru-RU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Ачинск</a:t>
            </a:r>
          </a:p>
          <a:p>
            <a:r>
              <a:rPr lang="ru-RU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Руководитель: Наталья Григорьевна Макуха, старший преподаватель </a:t>
            </a:r>
            <a:r>
              <a:rPr lang="ru-RU" dirty="0" err="1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ИЭГУиФ</a:t>
            </a:r>
            <a:r>
              <a:rPr lang="ru-RU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СФУ</a:t>
            </a:r>
          </a:p>
          <a:p>
            <a:endParaRPr lang="ru-RU" dirty="0">
              <a:solidFill>
                <a:srgbClr val="2540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55132" y="2834836"/>
            <a:ext cx="8427837" cy="1845876"/>
            <a:chOff x="4670656" y="1708216"/>
            <a:chExt cx="8427837" cy="1845876"/>
          </a:xfrm>
        </p:grpSpPr>
        <p:sp>
          <p:nvSpPr>
            <p:cNvPr id="6" name="TextBox 5"/>
            <p:cNvSpPr txBox="1"/>
            <p:nvPr/>
          </p:nvSpPr>
          <p:spPr>
            <a:xfrm>
              <a:off x="5616283" y="3277093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4670656" y="1708216"/>
              <a:ext cx="291924" cy="288032"/>
              <a:chOff x="4712124" y="2216751"/>
              <a:chExt cx="291924" cy="288032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4712124" y="2216751"/>
                <a:ext cx="72008" cy="288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 rot="16200000">
                <a:off x="4824028" y="2108739"/>
                <a:ext cx="72008" cy="288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12810461" y="2568688"/>
              <a:ext cx="288032" cy="288032"/>
              <a:chOff x="12494862" y="3104230"/>
              <a:chExt cx="288032" cy="288032"/>
            </a:xfrm>
          </p:grpSpPr>
          <p:sp>
            <p:nvSpPr>
              <p:cNvPr id="9" name="Прямоугольник 8"/>
              <p:cNvSpPr/>
              <p:nvPr/>
            </p:nvSpPr>
            <p:spPr>
              <a:xfrm flipH="1">
                <a:off x="12710886" y="3104230"/>
                <a:ext cx="72008" cy="2880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 rot="5400000" flipH="1">
                <a:off x="12602874" y="3212242"/>
                <a:ext cx="72008" cy="2880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69240C-F076-4F2C-A8F9-0D72F40AD824}"/>
              </a:ext>
            </a:extLst>
          </p:cNvPr>
          <p:cNvSpPr txBox="1"/>
          <p:nvPr/>
        </p:nvSpPr>
        <p:spPr>
          <a:xfrm>
            <a:off x="611560" y="91210"/>
            <a:ext cx="8135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науки и высшего образования РФ</a:t>
            </a:r>
          </a:p>
          <a:p>
            <a:pPr algn="ctr"/>
            <a:r>
              <a:rPr lang="ru-RU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Сибирский федеральный университет</a:t>
            </a:r>
          </a:p>
          <a:p>
            <a:pPr algn="ctr"/>
            <a:r>
              <a:rPr lang="ru-RU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экономики, государственного управления и финансов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13ED8B-0524-49AE-AA3A-B9B12F7B76C1}"/>
              </a:ext>
            </a:extLst>
          </p:cNvPr>
          <p:cNvSpPr txBox="1"/>
          <p:nvPr/>
        </p:nvSpPr>
        <p:spPr>
          <a:xfrm>
            <a:off x="35496" y="2314954"/>
            <a:ext cx="91837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ВЫПУСКНАЯ РАБОТА</a:t>
            </a:r>
          </a:p>
          <a:p>
            <a:pPr algn="ctr"/>
            <a:r>
              <a:rPr lang="ru-RU" sz="2000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ru-RU" sz="2000" b="1" cap="all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«Профессиональное самоопределение обучающихся  </a:t>
            </a:r>
          </a:p>
          <a:p>
            <a:pPr algn="ctr"/>
            <a:r>
              <a:rPr lang="ru-RU" sz="2000" b="1" cap="all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условиях образовательного кластера </a:t>
            </a:r>
          </a:p>
          <a:p>
            <a:pPr algn="ctr"/>
            <a:r>
              <a:rPr lang="ru-RU" sz="2000" b="1" cap="all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«Школа – ВУЗ – Предприятие»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90C9-D16A-45CE-9DC7-2680622EE2F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88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51520" y="319088"/>
            <a:ext cx="6171894" cy="552372"/>
            <a:chOff x="6445450" y="276364"/>
            <a:chExt cx="5184237" cy="552372"/>
          </a:xfrm>
        </p:grpSpPr>
        <p:sp>
          <p:nvSpPr>
            <p:cNvPr id="14" name="TextBox 13"/>
            <p:cNvSpPr txBox="1"/>
            <p:nvPr/>
          </p:nvSpPr>
          <p:spPr>
            <a:xfrm>
              <a:off x="6585396" y="364341"/>
              <a:ext cx="50442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2540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Динамика основных показателей</a:t>
              </a: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6445450" y="276364"/>
              <a:ext cx="291924" cy="288032"/>
              <a:chOff x="5220072" y="3645024"/>
              <a:chExt cx="291924" cy="288032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5220072" y="3645024"/>
                <a:ext cx="72008" cy="288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 rot="16200000">
                <a:off x="5331976" y="3537012"/>
                <a:ext cx="72008" cy="288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10134007" y="540667"/>
              <a:ext cx="297504" cy="288069"/>
              <a:chOff x="8959303" y="4232593"/>
              <a:chExt cx="297504" cy="288069"/>
            </a:xfrm>
          </p:grpSpPr>
          <p:sp>
            <p:nvSpPr>
              <p:cNvPr id="19" name="Прямоугольник 18"/>
              <p:cNvSpPr/>
              <p:nvPr/>
            </p:nvSpPr>
            <p:spPr>
              <a:xfrm flipH="1">
                <a:off x="9184799" y="4232593"/>
                <a:ext cx="72008" cy="2880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 rot="5400000" flipH="1">
                <a:off x="9067315" y="4340642"/>
                <a:ext cx="72008" cy="2880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90C9-D16A-45CE-9DC7-2680622EE2FA}" type="slidenum">
              <a:rPr lang="ru-RU" smtClean="0"/>
              <a:t>10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F85514B-69B4-48CF-9AC4-D03B99BFA6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8" t="19201" r="1963" b="15000"/>
          <a:stretch/>
        </p:blipFill>
        <p:spPr>
          <a:xfrm>
            <a:off x="188295" y="1604846"/>
            <a:ext cx="8745863" cy="395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5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81306" y="381726"/>
            <a:ext cx="8223142" cy="815026"/>
            <a:chOff x="6445450" y="276364"/>
            <a:chExt cx="6907234" cy="815026"/>
          </a:xfrm>
        </p:grpSpPr>
        <p:sp>
          <p:nvSpPr>
            <p:cNvPr id="14" name="TextBox 13"/>
            <p:cNvSpPr txBox="1"/>
            <p:nvPr/>
          </p:nvSpPr>
          <p:spPr>
            <a:xfrm>
              <a:off x="6585396" y="364341"/>
              <a:ext cx="67672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2540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Анализ </a:t>
              </a: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условий формирования профессионального самоопределения обучающихся в городе Ачинске</a:t>
              </a:r>
              <a:endParaRPr lang="ru-RU" sz="20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6445450" y="276364"/>
              <a:ext cx="291924" cy="288032"/>
              <a:chOff x="5220072" y="3645024"/>
              <a:chExt cx="291924" cy="288032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5220072" y="3645024"/>
                <a:ext cx="72008" cy="288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 rot="16200000">
                <a:off x="5331976" y="3537012"/>
                <a:ext cx="72008" cy="288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12142986" y="803321"/>
              <a:ext cx="297504" cy="288069"/>
              <a:chOff x="10968282" y="4495247"/>
              <a:chExt cx="297504" cy="288069"/>
            </a:xfrm>
          </p:grpSpPr>
          <p:sp>
            <p:nvSpPr>
              <p:cNvPr id="19" name="Прямоугольник 18"/>
              <p:cNvSpPr/>
              <p:nvPr/>
            </p:nvSpPr>
            <p:spPr>
              <a:xfrm flipH="1">
                <a:off x="11193778" y="4495247"/>
                <a:ext cx="72008" cy="2880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 rot="5400000" flipH="1">
                <a:off x="11076294" y="4603296"/>
                <a:ext cx="72008" cy="2880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90C9-D16A-45CE-9DC7-2680622EE2FA}" type="slidenum">
              <a:rPr lang="ru-RU" smtClean="0"/>
              <a:t>11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0194"/>
            <a:ext cx="5757136" cy="43250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15"/>
          <a:stretch/>
        </p:blipFill>
        <p:spPr>
          <a:xfrm>
            <a:off x="4365587" y="2530194"/>
            <a:ext cx="4742918" cy="43250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981" y="1262227"/>
            <a:ext cx="4333960" cy="233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95536" y="116632"/>
            <a:ext cx="5451814" cy="857014"/>
            <a:chOff x="6445450" y="276364"/>
            <a:chExt cx="5184237" cy="857014"/>
          </a:xfrm>
        </p:grpSpPr>
        <p:sp>
          <p:nvSpPr>
            <p:cNvPr id="14" name="TextBox 13"/>
            <p:cNvSpPr txBox="1"/>
            <p:nvPr/>
          </p:nvSpPr>
          <p:spPr>
            <a:xfrm>
              <a:off x="6585396" y="364341"/>
              <a:ext cx="50442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2540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Модель образовательного кластера «</a:t>
              </a:r>
              <a:r>
                <a:rPr lang="ru-RU" sz="2000" b="1" dirty="0" smtClean="0">
                  <a:solidFill>
                    <a:srgbClr val="2540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школа-вуз-предприятие»</a:t>
              </a:r>
              <a:endParaRPr lang="ru-RU" sz="20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6445450" y="276364"/>
              <a:ext cx="291924" cy="288032"/>
              <a:chOff x="5220072" y="3645024"/>
              <a:chExt cx="291924" cy="288032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5220072" y="3645024"/>
                <a:ext cx="72008" cy="288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 rot="16200000">
                <a:off x="5331976" y="3537012"/>
                <a:ext cx="72008" cy="288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10920311" y="845309"/>
              <a:ext cx="297504" cy="288069"/>
              <a:chOff x="9745607" y="4537235"/>
              <a:chExt cx="297504" cy="288069"/>
            </a:xfrm>
          </p:grpSpPr>
          <p:sp>
            <p:nvSpPr>
              <p:cNvPr id="19" name="Прямоугольник 18"/>
              <p:cNvSpPr/>
              <p:nvPr/>
            </p:nvSpPr>
            <p:spPr>
              <a:xfrm flipH="1">
                <a:off x="9971103" y="4537235"/>
                <a:ext cx="72008" cy="2880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 rot="5400000" flipH="1">
                <a:off x="9853619" y="4645284"/>
                <a:ext cx="72008" cy="2880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762FBD6F-B9FC-485C-9E4E-70E357EADFC9}"/>
              </a:ext>
            </a:extLst>
          </p:cNvPr>
          <p:cNvGrpSpPr/>
          <p:nvPr/>
        </p:nvGrpSpPr>
        <p:grpSpPr>
          <a:xfrm>
            <a:off x="11625" y="1124744"/>
            <a:ext cx="9110211" cy="5415000"/>
            <a:chOff x="0" y="0"/>
            <a:chExt cx="10193311" cy="5806814"/>
          </a:xfrm>
        </p:grpSpPr>
        <p:cxnSp>
          <p:nvCxnSpPr>
            <p:cNvPr id="67" name="Прямая соединительная линия 66">
              <a:extLst>
                <a:ext uri="{FF2B5EF4-FFF2-40B4-BE49-F238E27FC236}">
                  <a16:creationId xmlns:a16="http://schemas.microsoft.com/office/drawing/2014/main" xmlns="" id="{C0D9AD05-ADAD-4FD2-80AA-BC6EF84646CC}"/>
                </a:ext>
              </a:extLst>
            </p:cNvPr>
            <p:cNvCxnSpPr/>
            <p:nvPr/>
          </p:nvCxnSpPr>
          <p:spPr>
            <a:xfrm>
              <a:off x="14514" y="2510972"/>
              <a:ext cx="253093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>
              <a:extLst>
                <a:ext uri="{FF2B5EF4-FFF2-40B4-BE49-F238E27FC236}">
                  <a16:creationId xmlns:a16="http://schemas.microsoft.com/office/drawing/2014/main" xmlns="" id="{83D40D0B-E42E-4D6B-BD84-09D7E6F0B87E}"/>
                </a:ext>
              </a:extLst>
            </p:cNvPr>
            <p:cNvCxnSpPr/>
            <p:nvPr/>
          </p:nvCxnSpPr>
          <p:spPr>
            <a:xfrm>
              <a:off x="7257" y="3360057"/>
              <a:ext cx="253093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>
              <a:extLst>
                <a:ext uri="{FF2B5EF4-FFF2-40B4-BE49-F238E27FC236}">
                  <a16:creationId xmlns:a16="http://schemas.microsoft.com/office/drawing/2014/main" xmlns="" id="{F71FFD5E-ECFC-4CBC-B7D2-2B17753DC3E1}"/>
                </a:ext>
              </a:extLst>
            </p:cNvPr>
            <p:cNvCxnSpPr/>
            <p:nvPr/>
          </p:nvCxnSpPr>
          <p:spPr>
            <a:xfrm>
              <a:off x="0" y="4216400"/>
              <a:ext cx="25273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xmlns="" id="{E869004C-C352-42C9-A002-13AE37BF4EAD}"/>
                </a:ext>
              </a:extLst>
            </p:cNvPr>
            <p:cNvGrpSpPr/>
            <p:nvPr/>
          </p:nvGrpSpPr>
          <p:grpSpPr>
            <a:xfrm>
              <a:off x="11792" y="0"/>
              <a:ext cx="10181519" cy="5806814"/>
              <a:chOff x="0" y="0"/>
              <a:chExt cx="10181519" cy="5806814"/>
            </a:xfrm>
          </p:grpSpPr>
          <p:sp>
            <p:nvSpPr>
              <p:cNvPr id="72" name="Прямоугольник: скругленные углы 71">
                <a:extLst>
                  <a:ext uri="{FF2B5EF4-FFF2-40B4-BE49-F238E27FC236}">
                    <a16:creationId xmlns:a16="http://schemas.microsoft.com/office/drawing/2014/main" xmlns="" id="{6A07EE8C-5C2C-43EA-AB6A-2FF27FC64B4E}"/>
                  </a:ext>
                </a:extLst>
              </p:cNvPr>
              <p:cNvSpPr/>
              <p:nvPr/>
            </p:nvSpPr>
            <p:spPr>
              <a:xfrm>
                <a:off x="2764492" y="48186"/>
                <a:ext cx="3726180" cy="633095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11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Школа №3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Образовательный кампус естественно-технологической направленности</a:t>
                </a:r>
              </a:p>
            </p:txBody>
          </p:sp>
          <p:sp>
            <p:nvSpPr>
              <p:cNvPr id="73" name="Прямоугольник: скругленные углы 72">
                <a:extLst>
                  <a:ext uri="{FF2B5EF4-FFF2-40B4-BE49-F238E27FC236}">
                    <a16:creationId xmlns:a16="http://schemas.microsoft.com/office/drawing/2014/main" xmlns="" id="{536EB3F4-FF8F-4A54-A745-2F8D3C0B2BF1}"/>
                  </a:ext>
                </a:extLst>
              </p:cNvPr>
              <p:cNvSpPr/>
              <p:nvPr/>
            </p:nvSpPr>
            <p:spPr>
              <a:xfrm>
                <a:off x="828115" y="2966197"/>
                <a:ext cx="1091565" cy="682625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ВУЗ</a:t>
                </a:r>
                <a:endParaRPr lang="ru-RU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Прямоугольник: скругленные углы 73">
                <a:extLst>
                  <a:ext uri="{FF2B5EF4-FFF2-40B4-BE49-F238E27FC236}">
                    <a16:creationId xmlns:a16="http://schemas.microsoft.com/office/drawing/2014/main" xmlns="" id="{68A51495-5745-4751-B6C1-26C452D1A8A4}"/>
                  </a:ext>
                </a:extLst>
              </p:cNvPr>
              <p:cNvSpPr/>
              <p:nvPr/>
            </p:nvSpPr>
            <p:spPr>
              <a:xfrm>
                <a:off x="828115" y="2105586"/>
                <a:ext cx="1104265" cy="682625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СПО</a:t>
                </a:r>
                <a:endParaRPr lang="ru-RU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Прямоугольник: скругленные углы 74">
                <a:extLst>
                  <a:ext uri="{FF2B5EF4-FFF2-40B4-BE49-F238E27FC236}">
                    <a16:creationId xmlns:a16="http://schemas.microsoft.com/office/drawing/2014/main" xmlns="" id="{EC6264DC-211B-4C25-9617-590A51CF65A9}"/>
                  </a:ext>
                </a:extLst>
              </p:cNvPr>
              <p:cNvSpPr/>
              <p:nvPr/>
            </p:nvSpPr>
            <p:spPr>
              <a:xfrm>
                <a:off x="828115" y="3826809"/>
                <a:ext cx="1091565" cy="682625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Предприятие</a:t>
                </a:r>
                <a:endParaRPr lang="ru-RU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Прямоугольник: скругленные углы 75">
                <a:extLst>
                  <a:ext uri="{FF2B5EF4-FFF2-40B4-BE49-F238E27FC236}">
                    <a16:creationId xmlns:a16="http://schemas.microsoft.com/office/drawing/2014/main" xmlns="" id="{F78A7DC0-5800-4680-AAC6-3261C3ED9E24}"/>
                  </a:ext>
                </a:extLst>
              </p:cNvPr>
              <p:cNvSpPr/>
              <p:nvPr/>
            </p:nvSpPr>
            <p:spPr>
              <a:xfrm>
                <a:off x="7476565" y="1089212"/>
                <a:ext cx="2592705" cy="467360"/>
              </a:xfrm>
              <a:prstGeom prst="round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b="1">
                    <a:solidFill>
                      <a:srgbClr val="00206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Профессиональное просвещение 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Прямоугольник: скругленные углы 76">
                <a:extLst>
                  <a:ext uri="{FF2B5EF4-FFF2-40B4-BE49-F238E27FC236}">
                    <a16:creationId xmlns:a16="http://schemas.microsoft.com/office/drawing/2014/main" xmlns="" id="{67C4ABF0-B2B8-4111-9ED1-63181F944DA0}"/>
                  </a:ext>
                </a:extLst>
              </p:cNvPr>
              <p:cNvSpPr/>
              <p:nvPr/>
            </p:nvSpPr>
            <p:spPr>
              <a:xfrm>
                <a:off x="7490012" y="1949824"/>
                <a:ext cx="2592705" cy="497205"/>
              </a:xfrm>
              <a:prstGeom prst="round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b="1">
                    <a:solidFill>
                      <a:srgbClr val="00206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Профессиональное убеждение 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Прямоугольник: скругленные углы 77">
                <a:extLst>
                  <a:ext uri="{FF2B5EF4-FFF2-40B4-BE49-F238E27FC236}">
                    <a16:creationId xmlns:a16="http://schemas.microsoft.com/office/drawing/2014/main" xmlns="" id="{738B8A30-3947-42E3-A4C8-C8A8AACD0972}"/>
                  </a:ext>
                </a:extLst>
              </p:cNvPr>
              <p:cNvSpPr/>
              <p:nvPr/>
            </p:nvSpPr>
            <p:spPr>
              <a:xfrm>
                <a:off x="7476565" y="3402106"/>
                <a:ext cx="2592705" cy="548640"/>
              </a:xfrm>
              <a:prstGeom prst="round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b="1">
                    <a:solidFill>
                      <a:srgbClr val="00206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Профессиональная подготовка к выбору и получению профессии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Прямоугольник: скругленные углы 78">
                <a:extLst>
                  <a:ext uri="{FF2B5EF4-FFF2-40B4-BE49-F238E27FC236}">
                    <a16:creationId xmlns:a16="http://schemas.microsoft.com/office/drawing/2014/main" xmlns="" id="{49B066D5-0577-4080-9EE0-C616FAA55BE6}"/>
                  </a:ext>
                </a:extLst>
              </p:cNvPr>
              <p:cNvSpPr/>
              <p:nvPr/>
            </p:nvSpPr>
            <p:spPr>
              <a:xfrm>
                <a:off x="7476565" y="4894730"/>
                <a:ext cx="2592705" cy="798195"/>
              </a:xfrm>
              <a:prstGeom prst="round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b="1">
                    <a:solidFill>
                      <a:srgbClr val="00206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Дифференциация и корректирование профессиональной направленности учащихся 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Прямоугольник: скругленные углы 79">
                <a:extLst>
                  <a:ext uri="{FF2B5EF4-FFF2-40B4-BE49-F238E27FC236}">
                    <a16:creationId xmlns:a16="http://schemas.microsoft.com/office/drawing/2014/main" xmlns="" id="{0BC4E0D2-C4EE-4599-BB2F-1DD790E33D4B}"/>
                  </a:ext>
                </a:extLst>
              </p:cNvPr>
              <p:cNvSpPr/>
              <p:nvPr/>
            </p:nvSpPr>
            <p:spPr>
              <a:xfrm>
                <a:off x="2616574" y="935692"/>
                <a:ext cx="4222115" cy="327660"/>
              </a:xfrm>
              <a:prstGeom prst="roundRect">
                <a:avLst/>
              </a:prstGeom>
              <a:noFill/>
              <a:ln w="190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b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Экскурсии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Прямоугольник: скругленные углы 80">
                <a:extLst>
                  <a:ext uri="{FF2B5EF4-FFF2-40B4-BE49-F238E27FC236}">
                    <a16:creationId xmlns:a16="http://schemas.microsoft.com/office/drawing/2014/main" xmlns="" id="{9A3B3E1E-E581-4072-A139-7C3588CA50F4}"/>
                  </a:ext>
                </a:extLst>
              </p:cNvPr>
              <p:cNvSpPr/>
              <p:nvPr/>
            </p:nvSpPr>
            <p:spPr>
              <a:xfrm>
                <a:off x="2616574" y="1352550"/>
                <a:ext cx="4222115" cy="327660"/>
              </a:xfrm>
              <a:prstGeom prst="roundRect">
                <a:avLst/>
              </a:prstGeom>
              <a:noFill/>
              <a:ln w="190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b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Тематические встречи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Прямоугольник: скругленные углы 81">
                <a:extLst>
                  <a:ext uri="{FF2B5EF4-FFF2-40B4-BE49-F238E27FC236}">
                    <a16:creationId xmlns:a16="http://schemas.microsoft.com/office/drawing/2014/main" xmlns="" id="{29068D32-C533-4E3C-B10C-D9F9E8F5BFD0}"/>
                  </a:ext>
                </a:extLst>
              </p:cNvPr>
              <p:cNvSpPr/>
              <p:nvPr/>
            </p:nvSpPr>
            <p:spPr>
              <a:xfrm>
                <a:off x="2616574" y="1782856"/>
                <a:ext cx="4222115" cy="327660"/>
              </a:xfrm>
              <a:prstGeom prst="roundRect">
                <a:avLst/>
              </a:prstGeom>
              <a:noFill/>
              <a:ln w="19050"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b="1">
                    <a:solidFill>
                      <a:srgbClr val="7030A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Мастерские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Прямоугольник: скругленные углы 82">
                <a:extLst>
                  <a:ext uri="{FF2B5EF4-FFF2-40B4-BE49-F238E27FC236}">
                    <a16:creationId xmlns:a16="http://schemas.microsoft.com/office/drawing/2014/main" xmlns="" id="{8AC47EB7-6147-4DA6-BE37-E33287F82BE3}"/>
                  </a:ext>
                </a:extLst>
              </p:cNvPr>
              <p:cNvSpPr/>
              <p:nvPr/>
            </p:nvSpPr>
            <p:spPr>
              <a:xfrm>
                <a:off x="2616574" y="2199715"/>
                <a:ext cx="4222115" cy="327660"/>
              </a:xfrm>
              <a:prstGeom prst="roundRect">
                <a:avLst/>
              </a:prstGeom>
              <a:noFill/>
              <a:ln w="19050"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b="1">
                    <a:solidFill>
                      <a:srgbClr val="7030A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Тренинги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Прямоугольник: скругленные углы 83">
                <a:extLst>
                  <a:ext uri="{FF2B5EF4-FFF2-40B4-BE49-F238E27FC236}">
                    <a16:creationId xmlns:a16="http://schemas.microsoft.com/office/drawing/2014/main" xmlns="" id="{934F7823-D82A-4B6D-B1BA-7A7D3B552D83}"/>
                  </a:ext>
                </a:extLst>
              </p:cNvPr>
              <p:cNvSpPr/>
              <p:nvPr/>
            </p:nvSpPr>
            <p:spPr>
              <a:xfrm>
                <a:off x="2616574" y="2616574"/>
                <a:ext cx="4222115" cy="327660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b="1">
                    <a:solidFill>
                      <a:srgbClr val="538135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Профориентационные проекты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Прямоугольник: скругленные углы 84">
                <a:extLst>
                  <a:ext uri="{FF2B5EF4-FFF2-40B4-BE49-F238E27FC236}">
                    <a16:creationId xmlns:a16="http://schemas.microsoft.com/office/drawing/2014/main" xmlns="" id="{DA7DB1D4-0B3F-4980-AF66-7CD14C10C8C2}"/>
                  </a:ext>
                </a:extLst>
              </p:cNvPr>
              <p:cNvSpPr/>
              <p:nvPr/>
            </p:nvSpPr>
            <p:spPr>
              <a:xfrm>
                <a:off x="2616574" y="3060327"/>
                <a:ext cx="4222115" cy="327660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b="1">
                    <a:solidFill>
                      <a:srgbClr val="538135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Образовательные модули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Прямоугольник: скругленные углы 85">
                <a:extLst>
                  <a:ext uri="{FF2B5EF4-FFF2-40B4-BE49-F238E27FC236}">
                    <a16:creationId xmlns:a16="http://schemas.microsoft.com/office/drawing/2014/main" xmlns="" id="{75890B82-C77E-45AC-8B7F-DBB39FE8DBF5}"/>
                  </a:ext>
                </a:extLst>
              </p:cNvPr>
              <p:cNvSpPr/>
              <p:nvPr/>
            </p:nvSpPr>
            <p:spPr>
              <a:xfrm>
                <a:off x="2616574" y="3504080"/>
                <a:ext cx="4222115" cy="327660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b="1">
                    <a:solidFill>
                      <a:srgbClr val="538135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Интерактивные занятия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Прямоугольник: скругленные углы 86">
                <a:extLst>
                  <a:ext uri="{FF2B5EF4-FFF2-40B4-BE49-F238E27FC236}">
                    <a16:creationId xmlns:a16="http://schemas.microsoft.com/office/drawing/2014/main" xmlns="" id="{06BD7A1E-3985-484D-A431-DD8D330FEC45}"/>
                  </a:ext>
                </a:extLst>
              </p:cNvPr>
              <p:cNvSpPr/>
              <p:nvPr/>
            </p:nvSpPr>
            <p:spPr>
              <a:xfrm>
                <a:off x="2589680" y="3920939"/>
                <a:ext cx="4222115" cy="327660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b="1">
                    <a:solidFill>
                      <a:srgbClr val="538135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Выездные школы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Прямоугольник: скругленные углы 87">
                <a:extLst>
                  <a:ext uri="{FF2B5EF4-FFF2-40B4-BE49-F238E27FC236}">
                    <a16:creationId xmlns:a16="http://schemas.microsoft.com/office/drawing/2014/main" xmlns="" id="{CEB0D6A3-0CE3-4757-9F9F-2C87664A64E7}"/>
                  </a:ext>
                </a:extLst>
              </p:cNvPr>
              <p:cNvSpPr/>
              <p:nvPr/>
            </p:nvSpPr>
            <p:spPr>
              <a:xfrm>
                <a:off x="2589680" y="4351245"/>
                <a:ext cx="4222115" cy="327660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b="1">
                    <a:solidFill>
                      <a:srgbClr val="538135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Участие в олимпиадах, конкурсах по профориентации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Прямоугольник: скругленные углы 88">
                <a:extLst>
                  <a:ext uri="{FF2B5EF4-FFF2-40B4-BE49-F238E27FC236}">
                    <a16:creationId xmlns:a16="http://schemas.microsoft.com/office/drawing/2014/main" xmlns="" id="{FF723AA7-D865-40DF-AB07-57DAA915885A}"/>
                  </a:ext>
                </a:extLst>
              </p:cNvPr>
              <p:cNvSpPr/>
              <p:nvPr/>
            </p:nvSpPr>
            <p:spPr>
              <a:xfrm>
                <a:off x="2589680" y="4808445"/>
                <a:ext cx="4222115" cy="327660"/>
              </a:xfrm>
              <a:prstGeom prst="roundRect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b="1">
                    <a:solidFill>
                      <a:srgbClr val="2E74B5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Профориентационные пробы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Прямоугольник: скругленные углы 89">
                <a:extLst>
                  <a:ext uri="{FF2B5EF4-FFF2-40B4-BE49-F238E27FC236}">
                    <a16:creationId xmlns:a16="http://schemas.microsoft.com/office/drawing/2014/main" xmlns="" id="{5976D91C-7BE6-4771-9660-905F9881E27F}"/>
                  </a:ext>
                </a:extLst>
              </p:cNvPr>
              <p:cNvSpPr/>
              <p:nvPr/>
            </p:nvSpPr>
            <p:spPr>
              <a:xfrm>
                <a:off x="2616574" y="5265645"/>
                <a:ext cx="4213225" cy="486410"/>
              </a:xfrm>
              <a:prstGeom prst="roundRect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endParaRPr lang="ru-RU" sz="1100" b="1" dirty="0">
                  <a:solidFill>
                    <a:srgbClr val="5B9BD5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1100" b="1" dirty="0">
                    <a:solidFill>
                      <a:srgbClr val="5B9BD5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профессиональная олимпиада для школьников</a:t>
                </a:r>
                <a:endParaRPr lang="ru-RU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1100" b="1" dirty="0">
                    <a:solidFill>
                      <a:srgbClr val="5B9BD5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«Дорога к мастерству» - 2022</a:t>
                </a:r>
                <a:endParaRPr lang="ru-RU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1100" b="1" dirty="0">
                    <a:solidFill>
                      <a:srgbClr val="5B9BD5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Левая фигурная скобка 90">
                <a:extLst>
                  <a:ext uri="{FF2B5EF4-FFF2-40B4-BE49-F238E27FC236}">
                    <a16:creationId xmlns:a16="http://schemas.microsoft.com/office/drawing/2014/main" xmlns="" id="{B7DD992C-DA07-4B2B-9EBA-33F939502266}"/>
                  </a:ext>
                </a:extLst>
              </p:cNvPr>
              <p:cNvSpPr/>
              <p:nvPr/>
            </p:nvSpPr>
            <p:spPr>
              <a:xfrm>
                <a:off x="2379009" y="806824"/>
                <a:ext cx="127635" cy="4999990"/>
              </a:xfrm>
              <a:prstGeom prst="leftBrac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2" name="Стрелка: шеврон 91">
                <a:extLst>
                  <a:ext uri="{FF2B5EF4-FFF2-40B4-BE49-F238E27FC236}">
                    <a16:creationId xmlns:a16="http://schemas.microsoft.com/office/drawing/2014/main" xmlns="" id="{D5AAB14D-95ED-41A1-92C4-D9E81D62DB0F}"/>
                  </a:ext>
                </a:extLst>
              </p:cNvPr>
              <p:cNvSpPr/>
              <p:nvPr/>
            </p:nvSpPr>
            <p:spPr>
              <a:xfrm>
                <a:off x="1957668" y="2266950"/>
                <a:ext cx="287655" cy="434340"/>
              </a:xfrm>
              <a:prstGeom prst="chevro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3" name="Стрелка: шеврон 92">
                <a:extLst>
                  <a:ext uri="{FF2B5EF4-FFF2-40B4-BE49-F238E27FC236}">
                    <a16:creationId xmlns:a16="http://schemas.microsoft.com/office/drawing/2014/main" xmlns="" id="{993AC2EF-0A6A-4867-8C8B-2E2E9555DECA}"/>
                  </a:ext>
                </a:extLst>
              </p:cNvPr>
              <p:cNvSpPr/>
              <p:nvPr/>
            </p:nvSpPr>
            <p:spPr>
              <a:xfrm>
                <a:off x="1944221" y="3100668"/>
                <a:ext cx="287655" cy="434340"/>
              </a:xfrm>
              <a:prstGeom prst="chevro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4" name="Прямоугольник: скругленные углы 93">
                <a:extLst>
                  <a:ext uri="{FF2B5EF4-FFF2-40B4-BE49-F238E27FC236}">
                    <a16:creationId xmlns:a16="http://schemas.microsoft.com/office/drawing/2014/main" xmlns="" id="{192EA509-0304-4B67-AAE6-ECE14485C3DA}"/>
                  </a:ext>
                </a:extLst>
              </p:cNvPr>
              <p:cNvSpPr/>
              <p:nvPr/>
            </p:nvSpPr>
            <p:spPr>
              <a:xfrm>
                <a:off x="6884895" y="0"/>
                <a:ext cx="3296624" cy="706506"/>
              </a:xfrm>
              <a:prstGeom prst="round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1100" b="1">
                    <a:solidFill>
                      <a:srgbClr val="00206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Образовательный процесс старшей школы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1100" b="1">
                    <a:solidFill>
                      <a:srgbClr val="00206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Внеурочная деятельность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b="1">
                    <a:solidFill>
                      <a:srgbClr val="00206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Дополнительное образование 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Стрелка: шеврон 94">
                <a:extLst>
                  <a:ext uri="{FF2B5EF4-FFF2-40B4-BE49-F238E27FC236}">
                    <a16:creationId xmlns:a16="http://schemas.microsoft.com/office/drawing/2014/main" xmlns="" id="{47709E73-D5CE-46B2-A9EB-C8DDE34EC9DC}"/>
                  </a:ext>
                </a:extLst>
              </p:cNvPr>
              <p:cNvSpPr/>
              <p:nvPr/>
            </p:nvSpPr>
            <p:spPr>
              <a:xfrm>
                <a:off x="6529668" y="155762"/>
                <a:ext cx="287655" cy="434340"/>
              </a:xfrm>
              <a:prstGeom prst="chevro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6" name="Стрелка: шеврон 95">
                <a:extLst>
                  <a:ext uri="{FF2B5EF4-FFF2-40B4-BE49-F238E27FC236}">
                    <a16:creationId xmlns:a16="http://schemas.microsoft.com/office/drawing/2014/main" xmlns="" id="{01E85640-2FFB-40DF-A843-8E8C5BB3D3FA}"/>
                  </a:ext>
                </a:extLst>
              </p:cNvPr>
              <p:cNvSpPr/>
              <p:nvPr/>
            </p:nvSpPr>
            <p:spPr>
              <a:xfrm>
                <a:off x="1944221" y="3961280"/>
                <a:ext cx="287655" cy="434340"/>
              </a:xfrm>
              <a:prstGeom prst="chevro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7" name="Правая фигурная скобка 96">
                <a:extLst>
                  <a:ext uri="{FF2B5EF4-FFF2-40B4-BE49-F238E27FC236}">
                    <a16:creationId xmlns:a16="http://schemas.microsoft.com/office/drawing/2014/main" xmlns="" id="{508F603B-8AAA-4023-81E6-E503DB16A3DD}"/>
                  </a:ext>
                </a:extLst>
              </p:cNvPr>
              <p:cNvSpPr/>
              <p:nvPr/>
            </p:nvSpPr>
            <p:spPr>
              <a:xfrm>
                <a:off x="6865845" y="935692"/>
                <a:ext cx="158750" cy="765810"/>
              </a:xfrm>
              <a:prstGeom prst="rightBrac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8" name="Правая фигурная скобка 97">
                <a:extLst>
                  <a:ext uri="{FF2B5EF4-FFF2-40B4-BE49-F238E27FC236}">
                    <a16:creationId xmlns:a16="http://schemas.microsoft.com/office/drawing/2014/main" xmlns="" id="{A8605AC3-E9E4-4942-BC04-5CA0351A39FC}"/>
                  </a:ext>
                </a:extLst>
              </p:cNvPr>
              <p:cNvSpPr/>
              <p:nvPr/>
            </p:nvSpPr>
            <p:spPr>
              <a:xfrm>
                <a:off x="6892739" y="1782856"/>
                <a:ext cx="158750" cy="765810"/>
              </a:xfrm>
              <a:prstGeom prst="rightBrac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9" name="Правая фигурная скобка 98">
                <a:extLst>
                  <a:ext uri="{FF2B5EF4-FFF2-40B4-BE49-F238E27FC236}">
                    <a16:creationId xmlns:a16="http://schemas.microsoft.com/office/drawing/2014/main" xmlns="" id="{DABAB8C1-35A0-4B38-9149-172AC0FE3587}"/>
                  </a:ext>
                </a:extLst>
              </p:cNvPr>
              <p:cNvSpPr/>
              <p:nvPr/>
            </p:nvSpPr>
            <p:spPr>
              <a:xfrm>
                <a:off x="6879292" y="2616574"/>
                <a:ext cx="187960" cy="2106295"/>
              </a:xfrm>
              <a:prstGeom prst="rightBrac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00" name="Правая фигурная скобка 99">
                <a:extLst>
                  <a:ext uri="{FF2B5EF4-FFF2-40B4-BE49-F238E27FC236}">
                    <a16:creationId xmlns:a16="http://schemas.microsoft.com/office/drawing/2014/main" xmlns="" id="{10C6862C-79AC-4654-9C41-C39F66643F00}"/>
                  </a:ext>
                </a:extLst>
              </p:cNvPr>
              <p:cNvSpPr/>
              <p:nvPr/>
            </p:nvSpPr>
            <p:spPr>
              <a:xfrm>
                <a:off x="6892739" y="4821892"/>
                <a:ext cx="168275" cy="943610"/>
              </a:xfrm>
              <a:prstGeom prst="rightBrace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01" name="Стрелка: шеврон 100">
                <a:extLst>
                  <a:ext uri="{FF2B5EF4-FFF2-40B4-BE49-F238E27FC236}">
                    <a16:creationId xmlns:a16="http://schemas.microsoft.com/office/drawing/2014/main" xmlns="" id="{001583D2-D386-4387-9401-6E21FDF8A409}"/>
                  </a:ext>
                </a:extLst>
              </p:cNvPr>
              <p:cNvSpPr/>
              <p:nvPr/>
            </p:nvSpPr>
            <p:spPr>
              <a:xfrm>
                <a:off x="7094445" y="1123950"/>
                <a:ext cx="287655" cy="434340"/>
              </a:xfrm>
              <a:prstGeom prst="chevro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02" name="Стрелка: шеврон 101">
                <a:extLst>
                  <a:ext uri="{FF2B5EF4-FFF2-40B4-BE49-F238E27FC236}">
                    <a16:creationId xmlns:a16="http://schemas.microsoft.com/office/drawing/2014/main" xmlns="" id="{68AA919C-5322-42B2-BDCB-2056542D257C}"/>
                  </a:ext>
                </a:extLst>
              </p:cNvPr>
              <p:cNvSpPr/>
              <p:nvPr/>
            </p:nvSpPr>
            <p:spPr>
              <a:xfrm>
                <a:off x="7073153" y="1971115"/>
                <a:ext cx="287655" cy="434340"/>
              </a:xfrm>
              <a:prstGeom prst="chevron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03" name="Стрелка: шеврон 102">
                <a:extLst>
                  <a:ext uri="{FF2B5EF4-FFF2-40B4-BE49-F238E27FC236}">
                    <a16:creationId xmlns:a16="http://schemas.microsoft.com/office/drawing/2014/main" xmlns="" id="{97D79B5C-EA27-4F70-A85B-710DA4275159}"/>
                  </a:ext>
                </a:extLst>
              </p:cNvPr>
              <p:cNvSpPr/>
              <p:nvPr/>
            </p:nvSpPr>
            <p:spPr>
              <a:xfrm>
                <a:off x="7080997" y="3463739"/>
                <a:ext cx="287655" cy="434340"/>
              </a:xfrm>
              <a:prstGeom prst="chevron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04" name="Стрелка: шеврон 103">
                <a:extLst>
                  <a:ext uri="{FF2B5EF4-FFF2-40B4-BE49-F238E27FC236}">
                    <a16:creationId xmlns:a16="http://schemas.microsoft.com/office/drawing/2014/main" xmlns="" id="{8B1CA728-87FB-4E6C-88D8-F5F42AF062ED}"/>
                  </a:ext>
                </a:extLst>
              </p:cNvPr>
              <p:cNvSpPr/>
              <p:nvPr/>
            </p:nvSpPr>
            <p:spPr>
              <a:xfrm>
                <a:off x="7073153" y="5077386"/>
                <a:ext cx="287655" cy="434340"/>
              </a:xfrm>
              <a:prstGeom prst="chevron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05" name="Стрелка: шеврон 104">
                <a:extLst>
                  <a:ext uri="{FF2B5EF4-FFF2-40B4-BE49-F238E27FC236}">
                    <a16:creationId xmlns:a16="http://schemas.microsoft.com/office/drawing/2014/main" xmlns="" id="{D9C548D5-AC5F-46B7-9614-FD14548ACCBC}"/>
                  </a:ext>
                </a:extLst>
              </p:cNvPr>
              <p:cNvSpPr/>
              <p:nvPr/>
            </p:nvSpPr>
            <p:spPr>
              <a:xfrm rot="5400000">
                <a:off x="8588338" y="654574"/>
                <a:ext cx="287655" cy="434340"/>
              </a:xfrm>
              <a:prstGeom prst="chevro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06" name="Прямоугольник: скругленные углы 105">
                <a:extLst>
                  <a:ext uri="{FF2B5EF4-FFF2-40B4-BE49-F238E27FC236}">
                    <a16:creationId xmlns:a16="http://schemas.microsoft.com/office/drawing/2014/main" xmlns="" id="{5DB45B34-65B4-49D2-B38E-7761638FDBA0}"/>
                  </a:ext>
                </a:extLst>
              </p:cNvPr>
              <p:cNvSpPr/>
              <p:nvPr/>
            </p:nvSpPr>
            <p:spPr>
              <a:xfrm>
                <a:off x="740037" y="1551565"/>
                <a:ext cx="1099652" cy="394335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14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Родители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Стрелка: шеврон 106">
                <a:extLst>
                  <a:ext uri="{FF2B5EF4-FFF2-40B4-BE49-F238E27FC236}">
                    <a16:creationId xmlns:a16="http://schemas.microsoft.com/office/drawing/2014/main" xmlns="" id="{3C29EEAB-2183-4005-BB97-39CF54829C68}"/>
                  </a:ext>
                </a:extLst>
              </p:cNvPr>
              <p:cNvSpPr/>
              <p:nvPr/>
            </p:nvSpPr>
            <p:spPr>
              <a:xfrm>
                <a:off x="1944221" y="1527362"/>
                <a:ext cx="287655" cy="434340"/>
              </a:xfrm>
              <a:prstGeom prst="chevro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108" name="Прямая соединительная линия 107">
                <a:extLst>
                  <a:ext uri="{FF2B5EF4-FFF2-40B4-BE49-F238E27FC236}">
                    <a16:creationId xmlns:a16="http://schemas.microsoft.com/office/drawing/2014/main" xmlns="" id="{0929DCE5-F332-433E-A018-693A337D81C9}"/>
                  </a:ext>
                </a:extLst>
              </p:cNvPr>
              <p:cNvCxnSpPr/>
              <p:nvPr/>
            </p:nvCxnSpPr>
            <p:spPr>
              <a:xfrm flipH="1" flipV="1">
                <a:off x="0" y="255495"/>
                <a:ext cx="2749584" cy="5348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Левая фигурная скобка 108">
                <a:extLst>
                  <a:ext uri="{FF2B5EF4-FFF2-40B4-BE49-F238E27FC236}">
                    <a16:creationId xmlns:a16="http://schemas.microsoft.com/office/drawing/2014/main" xmlns="" id="{7C3F3028-CC70-46C3-85DF-3BD852B2CEE8}"/>
                  </a:ext>
                </a:extLst>
              </p:cNvPr>
              <p:cNvSpPr/>
              <p:nvPr/>
            </p:nvSpPr>
            <p:spPr>
              <a:xfrm>
                <a:off x="630892" y="2084295"/>
                <a:ext cx="227965" cy="2524760"/>
              </a:xfrm>
              <a:prstGeom prst="leftBrac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110" name="Прямая соединительная линия 109">
                <a:extLst>
                  <a:ext uri="{FF2B5EF4-FFF2-40B4-BE49-F238E27FC236}">
                    <a16:creationId xmlns:a16="http://schemas.microsoft.com/office/drawing/2014/main" xmlns="" id="{40903FC0-5B62-4DD1-A0A1-C90CFAFC826C}"/>
                  </a:ext>
                </a:extLst>
              </p:cNvPr>
              <p:cNvCxnSpPr/>
              <p:nvPr/>
            </p:nvCxnSpPr>
            <p:spPr>
              <a:xfrm flipH="1">
                <a:off x="0" y="249892"/>
                <a:ext cx="3008" cy="3969419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Стрелка: шеврон 110">
                <a:extLst>
                  <a:ext uri="{FF2B5EF4-FFF2-40B4-BE49-F238E27FC236}">
                    <a16:creationId xmlns:a16="http://schemas.microsoft.com/office/drawing/2014/main" xmlns="" id="{E9273E69-C730-4190-9087-F398C76A17EB}"/>
                  </a:ext>
                </a:extLst>
              </p:cNvPr>
              <p:cNvSpPr/>
              <p:nvPr/>
            </p:nvSpPr>
            <p:spPr>
              <a:xfrm>
                <a:off x="196103" y="2307292"/>
                <a:ext cx="287655" cy="434340"/>
              </a:xfrm>
              <a:prstGeom prst="chevro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12" name="Стрелка: шеврон 111">
                <a:extLst>
                  <a:ext uri="{FF2B5EF4-FFF2-40B4-BE49-F238E27FC236}">
                    <a16:creationId xmlns:a16="http://schemas.microsoft.com/office/drawing/2014/main" xmlns="" id="{19DD2206-05F9-4938-82FD-C9951F0BBD92}"/>
                  </a:ext>
                </a:extLst>
              </p:cNvPr>
              <p:cNvSpPr/>
              <p:nvPr/>
            </p:nvSpPr>
            <p:spPr>
              <a:xfrm>
                <a:off x="155762" y="3141009"/>
                <a:ext cx="287655" cy="434340"/>
              </a:xfrm>
              <a:prstGeom prst="chevro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13" name="Стрелка: шеврон 112">
                <a:extLst>
                  <a:ext uri="{FF2B5EF4-FFF2-40B4-BE49-F238E27FC236}">
                    <a16:creationId xmlns:a16="http://schemas.microsoft.com/office/drawing/2014/main" xmlns="" id="{ACA27590-680D-4445-A116-256277E522EF}"/>
                  </a:ext>
                </a:extLst>
              </p:cNvPr>
              <p:cNvSpPr/>
              <p:nvPr/>
            </p:nvSpPr>
            <p:spPr>
              <a:xfrm>
                <a:off x="155762" y="4001621"/>
                <a:ext cx="287655" cy="434340"/>
              </a:xfrm>
              <a:prstGeom prst="chevro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114" name="Прямая соединительная линия 113">
                <a:extLst>
                  <a:ext uri="{FF2B5EF4-FFF2-40B4-BE49-F238E27FC236}">
                    <a16:creationId xmlns:a16="http://schemas.microsoft.com/office/drawing/2014/main" xmlns="" id="{82B1C14A-6910-4103-B4C9-530BA4ECE21E}"/>
                  </a:ext>
                </a:extLst>
              </p:cNvPr>
              <p:cNvCxnSpPr/>
              <p:nvPr/>
            </p:nvCxnSpPr>
            <p:spPr>
              <a:xfrm rot="16200000">
                <a:off x="1828483" y="4262400"/>
                <a:ext cx="4890" cy="1008821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единительная линия 114">
                <a:extLst>
                  <a:ext uri="{FF2B5EF4-FFF2-40B4-BE49-F238E27FC236}">
                    <a16:creationId xmlns:a16="http://schemas.microsoft.com/office/drawing/2014/main" xmlns="" id="{1CAFEFD8-9574-4AA1-BAC0-4C07C1E78EAC}"/>
                  </a:ext>
                </a:extLst>
              </p:cNvPr>
              <p:cNvCxnSpPr/>
              <p:nvPr/>
            </p:nvCxnSpPr>
            <p:spPr>
              <a:xfrm flipH="1">
                <a:off x="2339789" y="510989"/>
                <a:ext cx="12700" cy="4266565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Стрелка: шеврон 115">
                <a:extLst>
                  <a:ext uri="{FF2B5EF4-FFF2-40B4-BE49-F238E27FC236}">
                    <a16:creationId xmlns:a16="http://schemas.microsoft.com/office/drawing/2014/main" xmlns="" id="{2E85A1CD-EF8C-4121-A36F-61DF29B9B87D}"/>
                  </a:ext>
                </a:extLst>
              </p:cNvPr>
              <p:cNvSpPr/>
              <p:nvPr/>
            </p:nvSpPr>
            <p:spPr>
              <a:xfrm>
                <a:off x="2441762" y="317127"/>
                <a:ext cx="287655" cy="434340"/>
              </a:xfrm>
              <a:prstGeom prst="chevro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cxnSp>
          <p:nvCxnSpPr>
            <p:cNvPr id="71" name="Прямая соединительная линия 70">
              <a:extLst>
                <a:ext uri="{FF2B5EF4-FFF2-40B4-BE49-F238E27FC236}">
                  <a16:creationId xmlns:a16="http://schemas.microsoft.com/office/drawing/2014/main" xmlns="" id="{4BCDDCCF-8985-47F5-859F-1A10F69F0F14}"/>
                </a:ext>
              </a:extLst>
            </p:cNvPr>
            <p:cNvCxnSpPr/>
            <p:nvPr/>
          </p:nvCxnSpPr>
          <p:spPr>
            <a:xfrm>
              <a:off x="2351314" y="529772"/>
              <a:ext cx="168442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90C9-D16A-45CE-9DC7-2680622EE2F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50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16330" y="692696"/>
            <a:ext cx="6171894" cy="857014"/>
            <a:chOff x="6445450" y="276364"/>
            <a:chExt cx="5184237" cy="857014"/>
          </a:xfrm>
        </p:grpSpPr>
        <p:sp>
          <p:nvSpPr>
            <p:cNvPr id="14" name="TextBox 13"/>
            <p:cNvSpPr txBox="1"/>
            <p:nvPr/>
          </p:nvSpPr>
          <p:spPr>
            <a:xfrm>
              <a:off x="6585396" y="364341"/>
              <a:ext cx="50442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2540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Образовательный кампус естественно – технологического направления</a:t>
              </a: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6445450" y="276364"/>
              <a:ext cx="291924" cy="288032"/>
              <a:chOff x="5220072" y="3645024"/>
              <a:chExt cx="291924" cy="288032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5220072" y="3645024"/>
                <a:ext cx="72008" cy="288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 rot="16200000">
                <a:off x="5331976" y="3537012"/>
                <a:ext cx="72008" cy="288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10920311" y="845309"/>
              <a:ext cx="297504" cy="288069"/>
              <a:chOff x="9745607" y="4537235"/>
              <a:chExt cx="297504" cy="288069"/>
            </a:xfrm>
          </p:grpSpPr>
          <p:sp>
            <p:nvSpPr>
              <p:cNvPr id="19" name="Прямоугольник 18"/>
              <p:cNvSpPr/>
              <p:nvPr/>
            </p:nvSpPr>
            <p:spPr>
              <a:xfrm flipH="1">
                <a:off x="9971103" y="4537235"/>
                <a:ext cx="72008" cy="2880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 rot="5400000" flipH="1">
                <a:off x="9853619" y="4645284"/>
                <a:ext cx="72008" cy="2880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920FAC74-8EF1-4F42-95B9-8286C1161215}"/>
              </a:ext>
            </a:extLst>
          </p:cNvPr>
          <p:cNvGrpSpPr/>
          <p:nvPr/>
        </p:nvGrpSpPr>
        <p:grpSpPr>
          <a:xfrm>
            <a:off x="1254451" y="1765733"/>
            <a:ext cx="6635098" cy="4759609"/>
            <a:chOff x="1254451" y="1751425"/>
            <a:chExt cx="6635098" cy="4759609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BCC1E51F-4B80-4046-AAD7-18E349D1CF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864" t="17663" r="18650" b="5201"/>
            <a:stretch/>
          </p:blipFill>
          <p:spPr>
            <a:xfrm>
              <a:off x="1254451" y="1751425"/>
              <a:ext cx="6635098" cy="475960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662AF14-9AC7-4730-A4A6-7929014BE847}"/>
                </a:ext>
              </a:extLst>
            </p:cNvPr>
            <p:cNvSpPr txBox="1"/>
            <p:nvPr/>
          </p:nvSpPr>
          <p:spPr>
            <a:xfrm>
              <a:off x="2843808" y="4149080"/>
              <a:ext cx="3600400" cy="936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90C9-D16A-45CE-9DC7-2680622EE2F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2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A773CBF-F2FA-431F-A014-72F9FFDE48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59" t="17393" r="16702" b="7160"/>
          <a:stretch/>
        </p:blipFill>
        <p:spPr>
          <a:xfrm>
            <a:off x="107504" y="1006939"/>
            <a:ext cx="8928992" cy="5635669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380317" y="123714"/>
            <a:ext cx="6214757" cy="795863"/>
            <a:chOff x="6445450" y="276364"/>
            <a:chExt cx="5220241" cy="795863"/>
          </a:xfrm>
        </p:grpSpPr>
        <p:sp>
          <p:nvSpPr>
            <p:cNvPr id="14" name="TextBox 13"/>
            <p:cNvSpPr txBox="1"/>
            <p:nvPr/>
          </p:nvSpPr>
          <p:spPr>
            <a:xfrm>
              <a:off x="6585396" y="364341"/>
              <a:ext cx="50442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2540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Модель образовательного кластера «школа-вуз-предприятие</a:t>
              </a: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6445450" y="276364"/>
              <a:ext cx="291924" cy="288032"/>
              <a:chOff x="5220072" y="3645024"/>
              <a:chExt cx="291924" cy="288032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5220072" y="3645024"/>
                <a:ext cx="72008" cy="288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 rot="16200000">
                <a:off x="5331976" y="3537012"/>
                <a:ext cx="72008" cy="288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11368187" y="691005"/>
              <a:ext cx="297504" cy="288069"/>
              <a:chOff x="10193483" y="4382931"/>
              <a:chExt cx="297504" cy="288069"/>
            </a:xfrm>
          </p:grpSpPr>
          <p:sp>
            <p:nvSpPr>
              <p:cNvPr id="19" name="Прямоугольник 18"/>
              <p:cNvSpPr/>
              <p:nvPr/>
            </p:nvSpPr>
            <p:spPr>
              <a:xfrm flipH="1">
                <a:off x="10418979" y="4382931"/>
                <a:ext cx="72008" cy="2880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 rot="5400000" flipH="1">
                <a:off x="10301495" y="4490980"/>
                <a:ext cx="72008" cy="2880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90C9-D16A-45CE-9DC7-2680622EE2F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57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95536" y="260648"/>
            <a:ext cx="5451814" cy="576101"/>
            <a:chOff x="6445450" y="276364"/>
            <a:chExt cx="5184237" cy="576101"/>
          </a:xfrm>
        </p:grpSpPr>
        <p:sp>
          <p:nvSpPr>
            <p:cNvPr id="14" name="TextBox 13"/>
            <p:cNvSpPr txBox="1"/>
            <p:nvPr/>
          </p:nvSpPr>
          <p:spPr>
            <a:xfrm>
              <a:off x="6585396" y="364341"/>
              <a:ext cx="50442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2540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Заключение</a:t>
              </a: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6445450" y="276364"/>
              <a:ext cx="291924" cy="288032"/>
              <a:chOff x="5220072" y="3645024"/>
              <a:chExt cx="291924" cy="288032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5220072" y="3645024"/>
                <a:ext cx="72008" cy="288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 rot="16200000">
                <a:off x="5331976" y="3537012"/>
                <a:ext cx="72008" cy="288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8137219" y="564396"/>
              <a:ext cx="297506" cy="288069"/>
              <a:chOff x="6962515" y="4256322"/>
              <a:chExt cx="297506" cy="288069"/>
            </a:xfrm>
          </p:grpSpPr>
          <p:sp>
            <p:nvSpPr>
              <p:cNvPr id="19" name="Прямоугольник 18"/>
              <p:cNvSpPr/>
              <p:nvPr/>
            </p:nvSpPr>
            <p:spPr>
              <a:xfrm flipH="1">
                <a:off x="7188013" y="4256322"/>
                <a:ext cx="72008" cy="2880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 rot="5400000" flipH="1">
                <a:off x="7070527" y="4364371"/>
                <a:ext cx="72008" cy="2880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90C9-D16A-45CE-9DC7-2680622EE2FA}" type="slidenum">
              <a:rPr lang="ru-RU" smtClean="0"/>
              <a:t>15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7244" y="1196752"/>
            <a:ext cx="82772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000" b="1" dirty="0" smtClean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Изучена литература по проблеме формирования профессионального самоопределения обучающихся </a:t>
            </a:r>
            <a:endParaRPr lang="ru-RU" sz="2000" b="1" dirty="0">
              <a:solidFill>
                <a:srgbClr val="2540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2000" b="1" dirty="0">
              <a:solidFill>
                <a:srgbClr val="2540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dirty="0" smtClean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Выделены способы </a:t>
            </a:r>
            <a:r>
              <a:rPr lang="ru-RU" sz="20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формирования профессионального самоопределения у </a:t>
            </a:r>
            <a:r>
              <a:rPr lang="ru-RU" sz="2000" b="1" dirty="0" smtClean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</a:t>
            </a:r>
            <a:endParaRPr lang="ru-RU" sz="2000" b="1" dirty="0">
              <a:solidFill>
                <a:srgbClr val="2540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2000" b="1" dirty="0">
              <a:solidFill>
                <a:srgbClr val="2540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dirty="0" smtClean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Выявлены </a:t>
            </a:r>
            <a:r>
              <a:rPr lang="ru-RU" sz="20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формирования профессионального самоопределения в условиях образовательного кластера «школа – вуз - предприятие</a:t>
            </a:r>
            <a:r>
              <a:rPr lang="ru-RU" sz="2000" b="1" dirty="0" smtClean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000" b="1" dirty="0" smtClean="0">
              <a:solidFill>
                <a:srgbClr val="2540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b="1" dirty="0" smtClean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роанализированы </a:t>
            </a:r>
            <a:r>
              <a:rPr lang="ru-RU" sz="20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формирования профессионального самоопределения обучающихся в городе </a:t>
            </a:r>
            <a:r>
              <a:rPr lang="ru-RU" sz="2000" b="1" dirty="0" smtClean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Ачинске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000" b="1" dirty="0" smtClean="0">
              <a:solidFill>
                <a:srgbClr val="2540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dirty="0" smtClean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Разработана </a:t>
            </a:r>
            <a:r>
              <a:rPr lang="ru-RU" sz="20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образовательного кластера «Школа –ВУЗ/СПО – Предприятие»</a:t>
            </a:r>
          </a:p>
        </p:txBody>
      </p:sp>
    </p:spTree>
    <p:extLst>
      <p:ext uri="{BB962C8B-B14F-4D97-AF65-F5344CB8AC3E}">
        <p14:creationId xmlns:p14="http://schemas.microsoft.com/office/powerpoint/2010/main" val="217879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843808" y="2708920"/>
            <a:ext cx="5451814" cy="583622"/>
            <a:chOff x="6445450" y="276364"/>
            <a:chExt cx="5184237" cy="583622"/>
          </a:xfrm>
        </p:grpSpPr>
        <p:sp>
          <p:nvSpPr>
            <p:cNvPr id="14" name="TextBox 13"/>
            <p:cNvSpPr txBox="1"/>
            <p:nvPr/>
          </p:nvSpPr>
          <p:spPr>
            <a:xfrm>
              <a:off x="6585396" y="364341"/>
              <a:ext cx="50442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2540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Спасибо за внимание!</a:t>
              </a: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6445450" y="276364"/>
              <a:ext cx="291924" cy="288032"/>
              <a:chOff x="5220072" y="3645024"/>
              <a:chExt cx="291924" cy="288032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5220072" y="3645024"/>
                <a:ext cx="72008" cy="288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 rot="16200000">
                <a:off x="5331976" y="3537012"/>
                <a:ext cx="72008" cy="288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9301276" y="571917"/>
              <a:ext cx="297504" cy="288069"/>
              <a:chOff x="8126572" y="4263843"/>
              <a:chExt cx="297504" cy="288069"/>
            </a:xfrm>
          </p:grpSpPr>
          <p:sp>
            <p:nvSpPr>
              <p:cNvPr id="19" name="Прямоугольник 18"/>
              <p:cNvSpPr/>
              <p:nvPr/>
            </p:nvSpPr>
            <p:spPr>
              <a:xfrm flipH="1">
                <a:off x="8352068" y="4263843"/>
                <a:ext cx="72008" cy="2880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 rot="5400000" flipH="1">
                <a:off x="8234584" y="4371892"/>
                <a:ext cx="72008" cy="2880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90C9-D16A-45CE-9DC7-2680622EE2F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16330" y="404664"/>
            <a:ext cx="6171895" cy="547293"/>
            <a:chOff x="6445450" y="276364"/>
            <a:chExt cx="5184238" cy="547293"/>
          </a:xfrm>
        </p:grpSpPr>
        <p:sp>
          <p:nvSpPr>
            <p:cNvPr id="14" name="TextBox 13"/>
            <p:cNvSpPr txBox="1"/>
            <p:nvPr/>
          </p:nvSpPr>
          <p:spPr>
            <a:xfrm>
              <a:off x="6585397" y="348372"/>
              <a:ext cx="50442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2540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Актуальность темы выпускной работы</a:t>
              </a: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6445450" y="276364"/>
              <a:ext cx="291924" cy="288032"/>
              <a:chOff x="5220072" y="3645024"/>
              <a:chExt cx="291924" cy="288032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5220072" y="3645024"/>
                <a:ext cx="72008" cy="288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 rot="16200000">
                <a:off x="5331976" y="3537012"/>
                <a:ext cx="72008" cy="288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10738856" y="535588"/>
              <a:ext cx="297506" cy="288069"/>
              <a:chOff x="9564152" y="4227514"/>
              <a:chExt cx="297506" cy="288069"/>
            </a:xfrm>
          </p:grpSpPr>
          <p:sp>
            <p:nvSpPr>
              <p:cNvPr id="19" name="Прямоугольник 18"/>
              <p:cNvSpPr/>
              <p:nvPr/>
            </p:nvSpPr>
            <p:spPr>
              <a:xfrm flipH="1">
                <a:off x="9789650" y="4227514"/>
                <a:ext cx="72008" cy="2880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 rot="5400000" flipH="1">
                <a:off x="9672164" y="4335563"/>
                <a:ext cx="72008" cy="2880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90C9-D16A-45CE-9DC7-2680622EE2FA}" type="slidenum">
              <a:rPr lang="ru-RU" smtClean="0"/>
              <a:t>2</a:t>
            </a:fld>
            <a:endParaRPr lang="ru-RU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E754973A-759D-4216-92AC-02E15C25117A}"/>
              </a:ext>
            </a:extLst>
          </p:cNvPr>
          <p:cNvGrpSpPr/>
          <p:nvPr/>
        </p:nvGrpSpPr>
        <p:grpSpPr>
          <a:xfrm>
            <a:off x="371755" y="1668379"/>
            <a:ext cx="8436823" cy="4352907"/>
            <a:chOff x="853979" y="1147829"/>
            <a:chExt cx="10905704" cy="4499459"/>
          </a:xfrm>
        </p:grpSpPr>
        <p:sp>
          <p:nvSpPr>
            <p:cNvPr id="58" name="TextBox 26">
              <a:extLst>
                <a:ext uri="{FF2B5EF4-FFF2-40B4-BE49-F238E27FC236}">
                  <a16:creationId xmlns:a16="http://schemas.microsoft.com/office/drawing/2014/main" xmlns="" id="{6E32CCC6-051A-447E-B1B9-8C20F0CF108E}"/>
                </a:ext>
              </a:extLst>
            </p:cNvPr>
            <p:cNvSpPr txBox="1"/>
            <p:nvPr/>
          </p:nvSpPr>
          <p:spPr>
            <a:xfrm>
              <a:off x="853979" y="1147829"/>
              <a:ext cx="435183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altLang="zh-CN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6" name="TextBox 26">
              <a:extLst>
                <a:ext uri="{FF2B5EF4-FFF2-40B4-BE49-F238E27FC236}">
                  <a16:creationId xmlns:a16="http://schemas.microsoft.com/office/drawing/2014/main" xmlns="" id="{FD3744D3-9579-46C5-AE94-4AAAB681C76C}"/>
                </a:ext>
              </a:extLst>
            </p:cNvPr>
            <p:cNvSpPr txBox="1"/>
            <p:nvPr/>
          </p:nvSpPr>
          <p:spPr>
            <a:xfrm>
              <a:off x="880526" y="2616736"/>
              <a:ext cx="435183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altLang="zh-CN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8" name="TextBox 29">
              <a:extLst>
                <a:ext uri="{FF2B5EF4-FFF2-40B4-BE49-F238E27FC236}">
                  <a16:creationId xmlns:a16="http://schemas.microsoft.com/office/drawing/2014/main" xmlns="" id="{22527FDC-8944-49D9-9AAC-AF5F65854EDA}"/>
                </a:ext>
              </a:extLst>
            </p:cNvPr>
            <p:cNvSpPr txBox="1"/>
            <p:nvPr/>
          </p:nvSpPr>
          <p:spPr>
            <a:xfrm>
              <a:off x="1677799" y="3802966"/>
              <a:ext cx="10081884" cy="3202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endParaRPr lang="ru-RU" altLang="zh-CN" sz="2000" b="1" dirty="0">
                <a:solidFill>
                  <a:srgbClr val="254061"/>
                </a:solidFill>
              </a:endParaRPr>
            </a:p>
          </p:txBody>
        </p:sp>
        <p:sp>
          <p:nvSpPr>
            <p:cNvPr id="54" name="TextBox 26">
              <a:extLst>
                <a:ext uri="{FF2B5EF4-FFF2-40B4-BE49-F238E27FC236}">
                  <a16:creationId xmlns:a16="http://schemas.microsoft.com/office/drawing/2014/main" xmlns="" id="{6817EF55-697E-432F-ACFF-A9495083DF40}"/>
                </a:ext>
              </a:extLst>
            </p:cNvPr>
            <p:cNvSpPr txBox="1"/>
            <p:nvPr/>
          </p:nvSpPr>
          <p:spPr>
            <a:xfrm>
              <a:off x="886837" y="3938530"/>
              <a:ext cx="435183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altLang="zh-CN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2" name="TextBox 26">
              <a:extLst>
                <a:ext uri="{FF2B5EF4-FFF2-40B4-BE49-F238E27FC236}">
                  <a16:creationId xmlns:a16="http://schemas.microsoft.com/office/drawing/2014/main" xmlns="" id="{147200FE-5FB8-4603-9AB8-B657AD919444}"/>
                </a:ext>
              </a:extLst>
            </p:cNvPr>
            <p:cNvSpPr txBox="1"/>
            <p:nvPr/>
          </p:nvSpPr>
          <p:spPr>
            <a:xfrm>
              <a:off x="875393" y="5277956"/>
              <a:ext cx="435183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altLang="zh-CN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endPara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9CB96C4-53EF-461F-BFB4-31388C95F651}"/>
              </a:ext>
            </a:extLst>
          </p:cNvPr>
          <p:cNvSpPr txBox="1"/>
          <p:nvPr/>
        </p:nvSpPr>
        <p:spPr>
          <a:xfrm>
            <a:off x="440906" y="1973256"/>
            <a:ext cx="83559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254061"/>
                </a:solidFill>
              </a:rPr>
              <a:t>Необходимость педагогического сопровождения процесса профессионального самоопределения школьников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25406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254061"/>
                </a:solidFill>
              </a:rPr>
              <a:t>Недостаточно полноценная преемственность процесса и контроль перехода контингента между этапами «школа-ВУЗ - предприятие»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25406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254061"/>
                </a:solidFill>
              </a:rPr>
              <a:t>Присутствие пассивной позиции СПО/ВУЗ в профориентационной работе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25406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254061"/>
                </a:solidFill>
              </a:rPr>
              <a:t>Общеобразовательные учреждения не могут предоставить достаточные условия для эффективной организации профессионального самоопределения школьников</a:t>
            </a:r>
            <a:endParaRPr lang="ru-RU" altLang="zh-CN" b="1" dirty="0">
              <a:solidFill>
                <a:srgbClr val="25406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77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16330" y="404664"/>
            <a:ext cx="6171895" cy="547293"/>
            <a:chOff x="6445450" y="276364"/>
            <a:chExt cx="5184238" cy="547293"/>
          </a:xfrm>
        </p:grpSpPr>
        <p:sp>
          <p:nvSpPr>
            <p:cNvPr id="14" name="TextBox 13"/>
            <p:cNvSpPr txBox="1"/>
            <p:nvPr/>
          </p:nvSpPr>
          <p:spPr>
            <a:xfrm>
              <a:off x="6585397" y="348372"/>
              <a:ext cx="50442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2540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Постановка задачи</a:t>
              </a: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6445450" y="276364"/>
              <a:ext cx="291924" cy="288032"/>
              <a:chOff x="5220072" y="3645024"/>
              <a:chExt cx="291924" cy="288032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5220072" y="3645024"/>
                <a:ext cx="72008" cy="288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 rot="16200000">
                <a:off x="5331976" y="3537012"/>
                <a:ext cx="72008" cy="288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8610361" y="535588"/>
              <a:ext cx="297505" cy="288069"/>
              <a:chOff x="7435657" y="4227514"/>
              <a:chExt cx="297505" cy="288069"/>
            </a:xfrm>
          </p:grpSpPr>
          <p:sp>
            <p:nvSpPr>
              <p:cNvPr id="19" name="Прямоугольник 18"/>
              <p:cNvSpPr/>
              <p:nvPr/>
            </p:nvSpPr>
            <p:spPr>
              <a:xfrm flipH="1">
                <a:off x="7661154" y="4227514"/>
                <a:ext cx="72008" cy="2880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 rot="5400000" flipH="1">
                <a:off x="7543669" y="4335563"/>
                <a:ext cx="72008" cy="2880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90C9-D16A-45CE-9DC7-2680622EE2FA}" type="slidenum">
              <a:rPr lang="ru-RU" smtClean="0"/>
              <a:t>3</a:t>
            </a:fld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5FA9636-524F-4521-81C3-A4C22E61877B}"/>
              </a:ext>
            </a:extLst>
          </p:cNvPr>
          <p:cNvSpPr txBox="1"/>
          <p:nvPr/>
        </p:nvSpPr>
        <p:spPr>
          <a:xfrm>
            <a:off x="323528" y="1063998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Управленческая проблема: </a:t>
            </a:r>
          </a:p>
          <a:p>
            <a:pPr algn="just"/>
            <a:r>
              <a:rPr lang="ru-RU" sz="20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профориентационные мероприятия не приводят к осознанному выбору профессии учащимися школ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B63C378-8620-48AA-ADE1-7D1617B5A33C}"/>
              </a:ext>
            </a:extLst>
          </p:cNvPr>
          <p:cNvSpPr txBox="1"/>
          <p:nvPr/>
        </p:nvSpPr>
        <p:spPr>
          <a:xfrm>
            <a:off x="323528" y="2207054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исследования:</a:t>
            </a:r>
          </a:p>
          <a:p>
            <a:pPr algn="just"/>
            <a:r>
              <a:rPr lang="ru-RU" sz="20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выявить роль образовательного кластера «школа – ВУЗ – предприятие» в профессиональном самоопределении обучающихся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3D45985-D7C2-465C-802F-9413EFEB3DE3}"/>
              </a:ext>
            </a:extLst>
          </p:cNvPr>
          <p:cNvSpPr/>
          <p:nvPr/>
        </p:nvSpPr>
        <p:spPr>
          <a:xfrm>
            <a:off x="288014" y="3657886"/>
            <a:ext cx="864095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 исследования:</a:t>
            </a:r>
          </a:p>
          <a:p>
            <a:pPr algn="just"/>
            <a:r>
              <a:rPr lang="ru-RU" sz="20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формирования профессионального самоопределения у обучающихся в условиях образовательного кластера «школа – вуз - предприятие»</a:t>
            </a:r>
          </a:p>
          <a:p>
            <a:endParaRPr lang="ru-RU" b="1" dirty="0">
              <a:solidFill>
                <a:srgbClr val="2540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FE67B05-AAE4-4FD7-B1C5-CB91346EF033}"/>
              </a:ext>
            </a:extLst>
          </p:cNvPr>
          <p:cNvSpPr txBox="1"/>
          <p:nvPr/>
        </p:nvSpPr>
        <p:spPr>
          <a:xfrm>
            <a:off x="297877" y="5205334"/>
            <a:ext cx="860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 исследования:</a:t>
            </a:r>
          </a:p>
          <a:p>
            <a:pPr algn="just"/>
            <a:r>
              <a:rPr lang="ru-RU" sz="20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образовательный кластер «школа – вуз – предприятие» как средство формирования профессионального самоопределения обучающихся»</a:t>
            </a:r>
          </a:p>
        </p:txBody>
      </p:sp>
    </p:spTree>
    <p:extLst>
      <p:ext uri="{BB962C8B-B14F-4D97-AF65-F5344CB8AC3E}">
        <p14:creationId xmlns:p14="http://schemas.microsoft.com/office/powerpoint/2010/main" val="143444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16330" y="404664"/>
            <a:ext cx="6171895" cy="547293"/>
            <a:chOff x="6445450" y="276364"/>
            <a:chExt cx="5184238" cy="547293"/>
          </a:xfrm>
        </p:grpSpPr>
        <p:sp>
          <p:nvSpPr>
            <p:cNvPr id="14" name="TextBox 13"/>
            <p:cNvSpPr txBox="1"/>
            <p:nvPr/>
          </p:nvSpPr>
          <p:spPr>
            <a:xfrm>
              <a:off x="6585397" y="348372"/>
              <a:ext cx="50442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2540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Постановка задачи</a:t>
              </a: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6445450" y="276364"/>
              <a:ext cx="291924" cy="288032"/>
              <a:chOff x="5220072" y="3645024"/>
              <a:chExt cx="291924" cy="288032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5220072" y="3645024"/>
                <a:ext cx="72008" cy="288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 rot="16200000">
                <a:off x="5331976" y="3537012"/>
                <a:ext cx="72008" cy="288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8610361" y="535588"/>
              <a:ext cx="297505" cy="288069"/>
              <a:chOff x="7435657" y="4227514"/>
              <a:chExt cx="297505" cy="288069"/>
            </a:xfrm>
          </p:grpSpPr>
          <p:sp>
            <p:nvSpPr>
              <p:cNvPr id="19" name="Прямоугольник 18"/>
              <p:cNvSpPr/>
              <p:nvPr/>
            </p:nvSpPr>
            <p:spPr>
              <a:xfrm flipH="1">
                <a:off x="7661154" y="4227514"/>
                <a:ext cx="72008" cy="2880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 rot="5400000" flipH="1">
                <a:off x="7543669" y="4335563"/>
                <a:ext cx="72008" cy="2880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90C9-D16A-45CE-9DC7-2680622EE2FA}" type="slidenum">
              <a:rPr lang="ru-RU" smtClean="0"/>
              <a:t>4</a:t>
            </a:fld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D3D05DF-7514-424C-9040-8A1111481F29}"/>
              </a:ext>
            </a:extLst>
          </p:cNvPr>
          <p:cNvSpPr txBox="1"/>
          <p:nvPr/>
        </p:nvSpPr>
        <p:spPr>
          <a:xfrm>
            <a:off x="287524" y="1539654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Гипотеза исследования: </a:t>
            </a:r>
            <a:r>
              <a:rPr lang="ru-RU" sz="20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профессионального самоопределения обучающихся в условиях образовательного кластера «Школа – ВУЗ – Предприятие» будет более эффективным, если:</a:t>
            </a:r>
          </a:p>
          <a:p>
            <a:pPr algn="just"/>
            <a:endParaRPr lang="ru-RU" sz="2000" b="1" dirty="0">
              <a:solidFill>
                <a:srgbClr val="2540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ru-RU" sz="20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выявлены и обоснованы сущность и содержание формирования профессионального самоопределения обучающихся в условиях образовательного кластера;</a:t>
            </a:r>
          </a:p>
          <a:p>
            <a:pPr algn="just"/>
            <a:endParaRPr lang="ru-RU" sz="2000" b="1" dirty="0">
              <a:solidFill>
                <a:srgbClr val="2540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обоснована и внедрена в образовательный процесс модель формирования профессионального самоопределения обучающихся в условиях образовательного	кластера.</a:t>
            </a:r>
          </a:p>
        </p:txBody>
      </p:sp>
    </p:spTree>
    <p:extLst>
      <p:ext uri="{BB962C8B-B14F-4D97-AF65-F5344CB8AC3E}">
        <p14:creationId xmlns:p14="http://schemas.microsoft.com/office/powerpoint/2010/main" val="29130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16330" y="692696"/>
            <a:ext cx="6171894" cy="592133"/>
            <a:chOff x="6445450" y="276364"/>
            <a:chExt cx="5184237" cy="592133"/>
          </a:xfrm>
        </p:grpSpPr>
        <p:sp>
          <p:nvSpPr>
            <p:cNvPr id="14" name="TextBox 13"/>
            <p:cNvSpPr txBox="1"/>
            <p:nvPr/>
          </p:nvSpPr>
          <p:spPr>
            <a:xfrm>
              <a:off x="6585396" y="364341"/>
              <a:ext cx="50442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2540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Постановка задачи</a:t>
              </a: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6445450" y="276364"/>
              <a:ext cx="291924" cy="288032"/>
              <a:chOff x="5220072" y="3645024"/>
              <a:chExt cx="291924" cy="288032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5220072" y="3645024"/>
                <a:ext cx="72008" cy="288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 rot="16200000">
                <a:off x="5331976" y="3537012"/>
                <a:ext cx="72008" cy="288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8544956" y="580422"/>
              <a:ext cx="297504" cy="288075"/>
              <a:chOff x="7370252" y="4272348"/>
              <a:chExt cx="297504" cy="288075"/>
            </a:xfrm>
          </p:grpSpPr>
          <p:sp>
            <p:nvSpPr>
              <p:cNvPr id="19" name="Прямоугольник 18"/>
              <p:cNvSpPr/>
              <p:nvPr/>
            </p:nvSpPr>
            <p:spPr>
              <a:xfrm flipH="1">
                <a:off x="7595748" y="4272348"/>
                <a:ext cx="72008" cy="2880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 rot="5400000" flipH="1">
                <a:off x="7478264" y="4380403"/>
                <a:ext cx="72008" cy="2880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BC73B05-F7F7-44DA-8305-DAA66700243A}"/>
              </a:ext>
            </a:extLst>
          </p:cNvPr>
          <p:cNvSpPr txBox="1"/>
          <p:nvPr/>
        </p:nvSpPr>
        <p:spPr>
          <a:xfrm>
            <a:off x="323528" y="1349615"/>
            <a:ext cx="84969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2000" b="1" dirty="0">
              <a:solidFill>
                <a:srgbClr val="2540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изучить литературу по теме исследования;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2540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охарактеризовать способы формирования профессионального самоопределения у обучающихся в условиях образовательного кластера «школа – вуз - предприятие»;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2540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описать сущность, структуру, функции образовательного кластера «школа-вуз-предприятие»;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2540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проанализировать условия формирования профессионального самоопределения обучающихся в городе Ачинске;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2540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разработать модель образовательного кластера «Школа –</a:t>
            </a:r>
            <a:r>
              <a:rPr lang="ru-RU" sz="2000" b="1" dirty="0" smtClean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ВУЗ </a:t>
            </a:r>
            <a:r>
              <a:rPr lang="ru-RU" sz="20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Предприятие».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90C9-D16A-45CE-9DC7-2680622EE2F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83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16330" y="692696"/>
            <a:ext cx="6171894" cy="576084"/>
            <a:chOff x="6445450" y="276364"/>
            <a:chExt cx="5184237" cy="576084"/>
          </a:xfrm>
        </p:grpSpPr>
        <p:sp>
          <p:nvSpPr>
            <p:cNvPr id="14" name="TextBox 13"/>
            <p:cNvSpPr txBox="1"/>
            <p:nvPr/>
          </p:nvSpPr>
          <p:spPr>
            <a:xfrm>
              <a:off x="6585396" y="364341"/>
              <a:ext cx="50442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2540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Профессиональное самоопределение</a:t>
              </a: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6445450" y="276364"/>
              <a:ext cx="291924" cy="288032"/>
              <a:chOff x="5220072" y="3645024"/>
              <a:chExt cx="291924" cy="288032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5220072" y="3645024"/>
                <a:ext cx="72008" cy="288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 rot="16200000">
                <a:off x="5331976" y="3537012"/>
                <a:ext cx="72008" cy="288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10617886" y="564379"/>
              <a:ext cx="297506" cy="288069"/>
              <a:chOff x="9443182" y="4256305"/>
              <a:chExt cx="297506" cy="288069"/>
            </a:xfrm>
          </p:grpSpPr>
          <p:sp>
            <p:nvSpPr>
              <p:cNvPr id="19" name="Прямоугольник 18"/>
              <p:cNvSpPr/>
              <p:nvPr/>
            </p:nvSpPr>
            <p:spPr>
              <a:xfrm flipH="1">
                <a:off x="9668680" y="4256305"/>
                <a:ext cx="72008" cy="2880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 rot="5400000" flipH="1">
                <a:off x="9551194" y="4364354"/>
                <a:ext cx="72008" cy="2880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BC73B05-F7F7-44DA-8305-DAA66700243A}"/>
              </a:ext>
            </a:extLst>
          </p:cNvPr>
          <p:cNvSpPr txBox="1"/>
          <p:nvPr/>
        </p:nvSpPr>
        <p:spPr>
          <a:xfrm>
            <a:off x="323528" y="1721852"/>
            <a:ext cx="84969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интегративное понятие, основанное на личностном отношении обучающегося к будущей профессии, успешная реализация которого возможна только при высоком уровне знаний и мотивации и формируемое на всех этапах жизни человека</a:t>
            </a:r>
          </a:p>
          <a:p>
            <a:pPr lvl="0" algn="just"/>
            <a:endParaRPr lang="ru-RU" sz="2000" b="1" dirty="0">
              <a:solidFill>
                <a:srgbClr val="2540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2000" b="1" dirty="0">
              <a:solidFill>
                <a:srgbClr val="2540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20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решения задач социально-личностной значимости (обучение опирается на личностные интересы и мотивы, учитывая социальный заказ данного времени), процесс принятия решений относительно выбора будущей профессии, решения состояться в выбранном направлении; формирование образа, стиля жизни, в котором будут преобладать интересы и мотивы, направленные на становление личности в профессии.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90C9-D16A-45CE-9DC7-2680622EE2F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60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16330" y="692696"/>
            <a:ext cx="7324022" cy="576101"/>
            <a:chOff x="6445450" y="276364"/>
            <a:chExt cx="5184237" cy="576101"/>
          </a:xfrm>
        </p:grpSpPr>
        <p:sp>
          <p:nvSpPr>
            <p:cNvPr id="14" name="TextBox 13"/>
            <p:cNvSpPr txBox="1"/>
            <p:nvPr/>
          </p:nvSpPr>
          <p:spPr>
            <a:xfrm>
              <a:off x="6585396" y="364341"/>
              <a:ext cx="50442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2540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Этапы профессионального самоопределения</a:t>
              </a: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6445450" y="276364"/>
              <a:ext cx="291924" cy="288032"/>
              <a:chOff x="5220072" y="3645024"/>
              <a:chExt cx="291924" cy="288032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5220072" y="3645024"/>
                <a:ext cx="72008" cy="288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 rot="16200000">
                <a:off x="5331976" y="3537012"/>
                <a:ext cx="72008" cy="288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10945457" y="564396"/>
              <a:ext cx="297507" cy="288069"/>
              <a:chOff x="9770753" y="4256322"/>
              <a:chExt cx="297507" cy="288069"/>
            </a:xfrm>
          </p:grpSpPr>
          <p:sp>
            <p:nvSpPr>
              <p:cNvPr id="19" name="Прямоугольник 18"/>
              <p:cNvSpPr/>
              <p:nvPr/>
            </p:nvSpPr>
            <p:spPr>
              <a:xfrm flipH="1">
                <a:off x="9996252" y="4256322"/>
                <a:ext cx="72008" cy="2880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 rot="5400000" flipH="1">
                <a:off x="9878765" y="4364371"/>
                <a:ext cx="72008" cy="2880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90C9-D16A-45CE-9DC7-2680622EE2FA}" type="slidenum">
              <a:rPr lang="ru-RU" smtClean="0"/>
              <a:t>7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25286" y="4869160"/>
            <a:ext cx="3154625" cy="1080120"/>
          </a:xfrm>
          <a:prstGeom prst="roundRect">
            <a:avLst/>
          </a:prstGeom>
          <a:solidFill>
            <a:srgbClr val="A4BD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1 этап</a:t>
            </a:r>
          </a:p>
          <a:p>
            <a:pPr algn="ctr"/>
            <a:r>
              <a:rPr lang="ru-RU" sz="1600" dirty="0"/>
              <a:t>Профессиональное просвещение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008928" y="3717032"/>
            <a:ext cx="3355159" cy="1152128"/>
          </a:xfrm>
          <a:prstGeom prst="roundRect">
            <a:avLst/>
          </a:prstGeom>
          <a:solidFill>
            <a:srgbClr val="6C95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2 этап</a:t>
            </a:r>
          </a:p>
          <a:p>
            <a:pPr algn="ctr"/>
            <a:r>
              <a:rPr lang="ru-RU" sz="1600" dirty="0"/>
              <a:t>Профессиональное убеждение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412503" y="2636912"/>
            <a:ext cx="3535761" cy="1080120"/>
          </a:xfrm>
          <a:prstGeom prst="roundRect">
            <a:avLst/>
          </a:prstGeom>
          <a:solidFill>
            <a:srgbClr val="4170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3 этап</a:t>
            </a:r>
          </a:p>
          <a:p>
            <a:pPr algn="ctr"/>
            <a:r>
              <a:rPr lang="ru-RU" sz="1600" dirty="0"/>
              <a:t>Практическая подготовка к выбору и получению профессии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932040" y="1556755"/>
            <a:ext cx="3600400" cy="1080120"/>
          </a:xfrm>
          <a:prstGeom prst="roundRect">
            <a:avLst/>
          </a:prstGeom>
          <a:solidFill>
            <a:srgbClr val="2540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4 этап</a:t>
            </a:r>
          </a:p>
          <a:p>
            <a:pPr algn="ctr"/>
            <a:r>
              <a:rPr lang="ru-RU" sz="1600" dirty="0"/>
              <a:t>Дифференциация и корректирование  профессиональной направленности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234922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16330" y="692696"/>
            <a:ext cx="6171894" cy="632140"/>
            <a:chOff x="6445450" y="276364"/>
            <a:chExt cx="5184237" cy="632140"/>
          </a:xfrm>
        </p:grpSpPr>
        <p:sp>
          <p:nvSpPr>
            <p:cNvPr id="14" name="TextBox 13"/>
            <p:cNvSpPr txBox="1"/>
            <p:nvPr/>
          </p:nvSpPr>
          <p:spPr>
            <a:xfrm>
              <a:off x="6585396" y="364341"/>
              <a:ext cx="50442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2540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Образовательный кластер</a:t>
              </a: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6445450" y="276364"/>
              <a:ext cx="291924" cy="288032"/>
              <a:chOff x="5220072" y="3645024"/>
              <a:chExt cx="291924" cy="288032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5220072" y="3645024"/>
                <a:ext cx="72008" cy="288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 rot="16200000">
                <a:off x="5331976" y="3537012"/>
                <a:ext cx="72008" cy="288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9408188" y="620435"/>
              <a:ext cx="297505" cy="288069"/>
              <a:chOff x="8233484" y="4312361"/>
              <a:chExt cx="297505" cy="288069"/>
            </a:xfrm>
          </p:grpSpPr>
          <p:sp>
            <p:nvSpPr>
              <p:cNvPr id="19" name="Прямоугольник 18"/>
              <p:cNvSpPr/>
              <p:nvPr/>
            </p:nvSpPr>
            <p:spPr>
              <a:xfrm flipH="1">
                <a:off x="8458981" y="4312361"/>
                <a:ext cx="72008" cy="2880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 rot="5400000" flipH="1">
                <a:off x="8341496" y="4420410"/>
                <a:ext cx="72008" cy="2880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BC73B05-F7F7-44DA-8305-DAA66700243A}"/>
              </a:ext>
            </a:extLst>
          </p:cNvPr>
          <p:cNvSpPr txBox="1"/>
          <p:nvPr/>
        </p:nvSpPr>
        <p:spPr>
          <a:xfrm>
            <a:off x="387726" y="2492896"/>
            <a:ext cx="82990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объединение разного уровня образовательных учреждений и других, связанных с деятельностью их структур, действие которых направлено на реализацию генеральной цели, состоящей в формировании профессионального самоопределения в условиях непрерывной всесторонней профессиональной подготовки обучающихся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90C9-D16A-45CE-9DC7-2680622EE2F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69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51520" y="319088"/>
            <a:ext cx="6171894" cy="552372"/>
            <a:chOff x="6445450" y="276364"/>
            <a:chExt cx="5184237" cy="552372"/>
          </a:xfrm>
        </p:grpSpPr>
        <p:sp>
          <p:nvSpPr>
            <p:cNvPr id="14" name="TextBox 13"/>
            <p:cNvSpPr txBox="1"/>
            <p:nvPr/>
          </p:nvSpPr>
          <p:spPr>
            <a:xfrm>
              <a:off x="6585396" y="364341"/>
              <a:ext cx="50442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2540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Динамика основных показателей</a:t>
              </a: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6445450" y="276364"/>
              <a:ext cx="291924" cy="288032"/>
              <a:chOff x="5220072" y="3645024"/>
              <a:chExt cx="291924" cy="288032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5220072" y="3645024"/>
                <a:ext cx="72008" cy="288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 rot="16200000">
                <a:off x="5331976" y="3537012"/>
                <a:ext cx="72008" cy="288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10134007" y="540667"/>
              <a:ext cx="297504" cy="288069"/>
              <a:chOff x="8959303" y="4232593"/>
              <a:chExt cx="297504" cy="288069"/>
            </a:xfrm>
          </p:grpSpPr>
          <p:sp>
            <p:nvSpPr>
              <p:cNvPr id="19" name="Прямоугольник 18"/>
              <p:cNvSpPr/>
              <p:nvPr/>
            </p:nvSpPr>
            <p:spPr>
              <a:xfrm flipH="1">
                <a:off x="9184799" y="4232593"/>
                <a:ext cx="72008" cy="2880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 rot="5400000" flipH="1">
                <a:off x="9067315" y="4340642"/>
                <a:ext cx="72008" cy="2880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90C9-D16A-45CE-9DC7-2680622EE2FA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8CC68F06-6DE4-41A0-AE89-0B55B4D979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792803"/>
              </p:ext>
            </p:extLst>
          </p:nvPr>
        </p:nvGraphicFramePr>
        <p:xfrm>
          <a:off x="143099" y="1233508"/>
          <a:ext cx="4428901" cy="5122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xmlns="" id="{2D883369-804C-4FF2-A292-3CE002DAED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126034"/>
              </p:ext>
            </p:extLst>
          </p:nvPr>
        </p:nvGraphicFramePr>
        <p:xfrm>
          <a:off x="4911246" y="1233508"/>
          <a:ext cx="4232754" cy="5075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24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2795</TotalTime>
  <Words>647</Words>
  <Application>Microsoft Office PowerPoint</Application>
  <PresentationFormat>Экран (4:3)</PresentationFormat>
  <Paragraphs>138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51</cp:revision>
  <dcterms:created xsi:type="dcterms:W3CDTF">2020-01-17T03:55:33Z</dcterms:created>
  <dcterms:modified xsi:type="dcterms:W3CDTF">2022-12-15T02:20:52Z</dcterms:modified>
</cp:coreProperties>
</file>