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.Chumakov.VAGONMASH\Desktop\2020.03.01%20&#1054;&#1073;&#1091;&#1095;&#1077;&#1085;&#1080;&#1077;%20&#1091;&#1087;&#1088;&#1072;&#1074;&#1083;&#1077;&#1085;&#1080;&#1077;%20&#1050;&#1091;&#1088;&#1089;&#1082;\&#1042;&#1040;&#1056;\&#1044;&#1086;&#1082;&#1083;&#1072;&#1076;\&#1055;&#1088;&#1086;&#1076;&#1072;&#1078;&#1080;%20&#1055;&#1054;%20&#1042;&#1043;&#1052;%202017-2019.od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.Chumakov.VAGONMASH\Desktop\2020.03.01%20&#1054;&#1073;&#1091;&#1095;&#1077;&#1085;&#1080;&#1077;%20&#1091;&#1087;&#1088;&#1072;&#1074;&#1083;&#1077;&#1085;&#1080;&#1077;%20&#1050;&#1091;&#1088;&#1089;&#1082;\&#1042;&#1040;&#1056;\&#1044;&#1086;&#1082;&#1083;&#1072;&#1076;\&#1055;&#1088;&#1086;&#1076;&#1072;&#1078;&#1080;%20&#1055;&#1054;%20&#1042;&#1043;&#1052;%202017-2019.od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.Chumakov.VAGONMASH\Desktop\2020.03.01%20&#1054;&#1073;&#1091;&#1095;&#1077;&#1085;&#1080;&#1077;%20&#1091;&#1087;&#1088;&#1072;&#1074;&#1083;&#1077;&#1085;&#1080;&#1077;%20&#1050;&#1091;&#1088;&#1089;&#1082;\&#1042;&#1040;&#1056;\&#1044;&#1086;&#1082;&#1083;&#1072;&#1076;\&#1055;&#1088;&#1086;&#1076;&#1072;&#1078;&#1080;%20&#1055;&#1054;%20&#1042;&#1043;&#1052;%202017-2019.od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.Chumakov.VAGONMASH\Desktop\2020.03.01%20&#1054;&#1073;&#1091;&#1095;&#1077;&#1085;&#1080;&#1077;%20&#1091;&#1087;&#1088;&#1072;&#1074;&#1083;&#1077;&#1085;&#1080;&#1077;%20&#1050;&#1091;&#1088;&#1089;&#1082;\&#1042;&#1040;&#1056;\&#1044;&#1086;&#1082;&#1083;&#1072;&#1076;\&#1055;&#1088;&#1086;&#1076;&#1072;&#1078;&#1080;%20&#1055;&#1054;%20&#1042;&#1043;&#1052;%202017-2019.od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/>
              <a:t>Доля рынка поглощающего аппарата РТ-120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rotY val="7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779895965720107E-2"/>
          <c:y val="0.16208229958219222"/>
          <c:w val="0.76254522852122708"/>
          <c:h val="0.72853159077295759"/>
        </c:manualLayout>
      </c:layout>
      <c:pie3DChart>
        <c:varyColors val="1"/>
        <c:ser>
          <c:idx val="0"/>
          <c:order val="0"/>
          <c:explosion val="14"/>
          <c:dPt>
            <c:idx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33-4D68-BE1D-5EA83FFEF2CD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33-4D68-BE1D-5EA83FFEF2CD}"/>
              </c:ext>
            </c:extLst>
          </c:dPt>
          <c:dPt>
            <c:idx val="2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33-4D68-BE1D-5EA83FFEF2CD}"/>
              </c:ext>
            </c:extLst>
          </c:dPt>
          <c:dLbls>
            <c:dLbl>
              <c:idx val="0"/>
              <c:layout>
                <c:manualLayout>
                  <c:x val="0.28854494378120848"/>
                  <c:y val="-9.822826588548624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33-4D68-BE1D-5EA83FFEF2CD}"/>
                </c:ext>
              </c:extLst>
            </c:dLbl>
            <c:dLbl>
              <c:idx val="1"/>
              <c:layout>
                <c:manualLayout>
                  <c:x val="-0.12246410610136389"/>
                  <c:y val="0.12373558338280917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33-4D68-BE1D-5EA83FFEF2CD}"/>
                </c:ext>
              </c:extLst>
            </c:dLbl>
            <c:dLbl>
              <c:idx val="2"/>
              <c:layout>
                <c:manualLayout>
                  <c:x val="9.0764463595998546E-2"/>
                  <c:y val="0.1560539558650691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33-4D68-BE1D-5EA83FFEF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'доля рынка'!$A$2:$A$4</c:f>
              <c:strCache>
                <c:ptCount val="3"/>
                <c:pt idx="0">
                  <c:v>ООО ПО «ВАГОНМАШ»</c:v>
                </c:pt>
                <c:pt idx="1">
                  <c:v>ООО «Новые литейные технологии»</c:v>
                </c:pt>
                <c:pt idx="2">
                  <c:v>АО «Брянский завод поглощающих аппаратов»</c:v>
                </c:pt>
              </c:strCache>
            </c:strRef>
          </c:cat>
          <c:val>
            <c:numRef>
              <c:f>'доля рынка'!$B$2:$B$4</c:f>
              <c:numCache>
                <c:formatCode>0.00%</c:formatCode>
                <c:ptCount val="3"/>
                <c:pt idx="0">
                  <c:v>0.60000000000000009</c:v>
                </c:pt>
                <c:pt idx="1">
                  <c:v>0.25</c:v>
                </c:pt>
                <c:pt idx="2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33-4D68-BE1D-5EA83FFEF2CD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sng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sng" baseline="0" dirty="0">
                <a:effectLst/>
              </a:rPr>
              <a:t>Доля рынка поглощающего аппарата РТ-130</a:t>
            </a:r>
            <a:endParaRPr lang="ru-RU" sz="1400" b="1" u="sng" dirty="0">
              <a:effectLst/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rotY val="1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86E-2"/>
          <c:y val="0.31828703703703709"/>
          <c:w val="0.81388888888888899"/>
          <c:h val="0.56898148148148164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4C-437D-8B2D-BD0C3AC8DAFD}"/>
              </c:ext>
            </c:extLst>
          </c:dPt>
          <c:dPt>
            <c:idx val="1"/>
            <c:explosion val="11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4C-437D-8B2D-BD0C3AC8DAFD}"/>
              </c:ext>
            </c:extLst>
          </c:dPt>
          <c:dPt>
            <c:idx val="2"/>
            <c:explosion val="2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4C-437D-8B2D-BD0C3AC8DAFD}"/>
              </c:ext>
            </c:extLst>
          </c:dPt>
          <c:dPt>
            <c:idx val="3"/>
            <c:explosion val="17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4C-437D-8B2D-BD0C3AC8DAFD}"/>
              </c:ext>
            </c:extLst>
          </c:dPt>
          <c:dLbls>
            <c:dLbl>
              <c:idx val="1"/>
              <c:layout>
                <c:manualLayout>
                  <c:x val="-2.9747047244094493E-2"/>
                  <c:y val="-0.26984762321376499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4C-437D-8B2D-BD0C3AC8DAFD}"/>
                </c:ext>
              </c:extLst>
            </c:dLbl>
            <c:dLbl>
              <c:idx val="2"/>
              <c:layout>
                <c:manualLayout>
                  <c:x val="-6.2744969378827661E-2"/>
                  <c:y val="-9.8842228054826523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E4C-437D-8B2D-BD0C3AC8DAFD}"/>
                </c:ext>
              </c:extLst>
            </c:dLbl>
            <c:dLbl>
              <c:idx val="3"/>
              <c:layout>
                <c:manualLayout>
                  <c:x val="-4.2363735783027122E-2"/>
                  <c:y val="-3.5432341790609514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4C-437D-8B2D-BD0C3AC8D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'доля рынка'!$A$34:$A$37</c:f>
              <c:strCache>
                <c:ptCount val="4"/>
                <c:pt idx="0">
                  <c:v>Поглощающий аппарат РТ-130</c:v>
                </c:pt>
                <c:pt idx="1">
                  <c:v>ООО ПО «ВАГОНМАШ»</c:v>
                </c:pt>
                <c:pt idx="2">
                  <c:v>АО "Авиаагрегат"</c:v>
                </c:pt>
                <c:pt idx="3">
                  <c:v>АО "КАМАКС"</c:v>
                </c:pt>
              </c:strCache>
            </c:strRef>
          </c:cat>
          <c:val>
            <c:numRef>
              <c:f>'доля рынка'!$B$34:$B$37</c:f>
              <c:numCache>
                <c:formatCode>0.00%</c:formatCode>
                <c:ptCount val="4"/>
                <c:pt idx="1">
                  <c:v>0.5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4C-437D-8B2D-BD0C3AC8DAFD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u="sng"/>
              <a:t>Пружины тележек грузовых вагонов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rotY val="14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explosion val="1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C-41FD-A966-98B5DC716867}"/>
              </c:ext>
            </c:extLst>
          </c:dPt>
          <c:dPt>
            <c:idx val="1"/>
            <c:explosion val="2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9C-41FD-A966-98B5DC716867}"/>
              </c:ext>
            </c:extLst>
          </c:dPt>
          <c:dPt>
            <c:idx val="2"/>
            <c:explosion val="1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9C-41FD-A966-98B5DC716867}"/>
              </c:ext>
            </c:extLst>
          </c:dPt>
          <c:dPt>
            <c:idx val="3"/>
            <c:explosion val="1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9C-41FD-A966-98B5DC716867}"/>
              </c:ext>
            </c:extLst>
          </c:dPt>
          <c:dLbls>
            <c:dLbl>
              <c:idx val="0"/>
              <c:layout>
                <c:manualLayout>
                  <c:x val="-9.4544203701089458E-2"/>
                  <c:y val="-7.100357247010796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9C-41FD-A966-98B5DC716867}"/>
                </c:ext>
              </c:extLst>
            </c:dLbl>
            <c:dLbl>
              <c:idx val="1"/>
              <c:layout>
                <c:manualLayout>
                  <c:x val="-0.33471784776902891"/>
                  <c:y val="0.13541666666666669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9C-41FD-A966-98B5DC716867}"/>
                </c:ext>
              </c:extLst>
            </c:dLbl>
            <c:dLbl>
              <c:idx val="2"/>
              <c:layout>
                <c:manualLayout>
                  <c:x val="-1.3576334208223973E-2"/>
                  <c:y val="-0.14347878390201224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69C-41FD-A966-98B5DC7168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'доля рынка'!$A$42:$A$45</c:f>
              <c:strCache>
                <c:ptCount val="4"/>
                <c:pt idx="0">
                  <c:v>ООО ПО «ВАГОНМАШ»</c:v>
                </c:pt>
                <c:pt idx="1">
                  <c:v>ООО "Уральский пружинный заво"</c:v>
                </c:pt>
                <c:pt idx="2">
                  <c:v>ООО "Белорецкий завод рессор и пружин"</c:v>
                </c:pt>
                <c:pt idx="3">
                  <c:v>ООО "Волгоградский метизный завод"</c:v>
                </c:pt>
              </c:strCache>
            </c:strRef>
          </c:cat>
          <c:val>
            <c:numRef>
              <c:f>'доля рынка'!$B$42:$B$45</c:f>
              <c:numCache>
                <c:formatCode>0.00%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69C-41FD-A966-98B5DC716867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/>
              <a:t>Выручка от основных видов деятельности в 2020 году в долях</a:t>
            </a:r>
          </a:p>
        </c:rich>
      </c:tx>
      <c:spPr>
        <a:noFill/>
        <a:ln>
          <a:noFill/>
        </a:ln>
        <a:effectLst/>
      </c:spPr>
    </c:title>
    <c:view3D>
      <c:rotX val="30"/>
      <c:rotY val="9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0.23482750509467898"/>
          <c:y val="0.12573534165104405"/>
          <c:w val="0.64063469576173848"/>
          <c:h val="0.83075829077509877"/>
        </c:manualLayout>
      </c:layout>
      <c:pie3DChart>
        <c:varyColors val="1"/>
        <c:ser>
          <c:idx val="0"/>
          <c:order val="0"/>
          <c:tx>
            <c:strRef>
              <c:f>'Выручка '!$B$8:$B$11</c:f>
              <c:strCache>
                <c:ptCount val="4"/>
                <c:pt idx="0">
                  <c:v>Аппарат поглощающий РТ-120</c:v>
                </c:pt>
                <c:pt idx="1">
                  <c:v>Аппарат поглощающий РТ-130</c:v>
                </c:pt>
                <c:pt idx="2">
                  <c:v>Пружины</c:v>
                </c:pt>
                <c:pt idx="3">
                  <c:v>Скользуны</c:v>
                </c:pt>
              </c:strCache>
            </c:strRef>
          </c:tx>
          <c:dPt>
            <c:idx val="0"/>
            <c:explosion val="1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5F-45EC-99C9-1AB2CB3D5AE6}"/>
              </c:ext>
            </c:extLst>
          </c:dPt>
          <c:dPt>
            <c:idx val="1"/>
            <c:explosion val="1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p3d contourW="25400">
                <a:contourClr>
                  <a:schemeClr val="accent6">
                    <a:lumMod val="40000"/>
                    <a:lumOff val="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5F-45EC-99C9-1AB2CB3D5AE6}"/>
              </c:ext>
            </c:extLst>
          </c:dPt>
          <c:dPt>
            <c:idx val="2"/>
            <c:explosion val="1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5F-45EC-99C9-1AB2CB3D5AE6}"/>
              </c:ext>
            </c:extLst>
          </c:dPt>
          <c:dPt>
            <c:idx val="3"/>
            <c:explosion val="1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5F-45EC-99C9-1AB2CB3D5AE6}"/>
              </c:ext>
            </c:extLst>
          </c:dPt>
          <c:dLbls>
            <c:dLbl>
              <c:idx val="0"/>
              <c:layout>
                <c:manualLayout>
                  <c:x val="-0.25648579884176465"/>
                  <c:y val="-0.14828815797445119"/>
                </c:manualLayout>
              </c:layout>
              <c:dLblPos val="bestFit"/>
              <c:showLegendKey val="1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5F-45EC-99C9-1AB2CB3D5AE6}"/>
                </c:ext>
              </c:extLst>
            </c:dLbl>
            <c:dLbl>
              <c:idx val="1"/>
              <c:layout>
                <c:manualLayout>
                  <c:x val="-9.0954423616527266E-2"/>
                  <c:y val="2.1265399715742924E-2"/>
                </c:manualLayout>
              </c:layout>
              <c:dLblPos val="bestFit"/>
              <c:showLegendKey val="1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45F-45EC-99C9-1AB2CB3D5AE6}"/>
                </c:ext>
              </c:extLst>
            </c:dLbl>
            <c:dLbl>
              <c:idx val="2"/>
              <c:layout>
                <c:manualLayout>
                  <c:x val="7.4382460286510868E-2"/>
                  <c:y val="-1.6521705563922195E-2"/>
                </c:manualLayout>
              </c:layout>
              <c:dLblPos val="bestFit"/>
              <c:showLegendKey val="1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5F-45EC-99C9-1AB2CB3D5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'Выручка '!$B$8:$B$11</c:f>
              <c:strCache>
                <c:ptCount val="4"/>
                <c:pt idx="0">
                  <c:v>Аппарат поглощающий РТ-120</c:v>
                </c:pt>
                <c:pt idx="1">
                  <c:v>Аппарат поглощающий РТ-130</c:v>
                </c:pt>
                <c:pt idx="2">
                  <c:v>Пружины</c:v>
                </c:pt>
                <c:pt idx="3">
                  <c:v>Скользуны</c:v>
                </c:pt>
              </c:strCache>
            </c:strRef>
          </c:cat>
          <c:val>
            <c:numRef>
              <c:f>'Выручка '!$H$8:$H$11</c:f>
              <c:numCache>
                <c:formatCode>0.00%</c:formatCode>
                <c:ptCount val="4"/>
                <c:pt idx="0">
                  <c:v>0.53611397941418182</c:v>
                </c:pt>
                <c:pt idx="1">
                  <c:v>0.2137662414205429</c:v>
                </c:pt>
                <c:pt idx="2">
                  <c:v>0.22812881231956278</c:v>
                </c:pt>
                <c:pt idx="3">
                  <c:v>2.1990966845712532E-2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5F-45EC-99C9-1AB2CB3D5AE6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107B8-4C3C-4BF2-8213-8DB399DE65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9331B-0BE0-4E9A-8971-CF01D504D7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4333B-E63A-464C-8BF2-DF7F0CAE83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A225A-A14D-4C61-96F8-E865A7A6B3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CADA8-C082-4BF6-B0C5-742B53F40E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C5ACE-35BD-4339-BCA4-CC4EE02193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B7D3B-2D56-4A43-A946-AE31A1FA33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805AF-1E0C-466B-ADF0-CF7CF73F9C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8C50A-F3C9-4814-A987-6BC177B523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28B02-573B-4F76-9BA1-50BB073666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555AF-D28B-4E0C-9FF5-41098FB28D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2914C-DC45-4992-8FB8-3E2776FE29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43B1D60-C908-425C-9C41-608A879461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xpert.ru/expert/2020/07/vagonnyij-rekord-trevozhit/media/339603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847012" cy="3124200"/>
          </a:xfrm>
        </p:spPr>
        <p:txBody>
          <a:bodyPr anchor="ctr"/>
          <a:lstStyle/>
          <a:p>
            <a:pPr eaLnBrk="1" hangingPunct="1"/>
            <a:r>
              <a:rPr lang="ru-RU" altLang="ru-RU" sz="2800" b="1" smtClean="0"/>
              <a:t>Иллюстративный материал к  аттестационной работе на тему:</a:t>
            </a:r>
            <a:br>
              <a:rPr lang="ru-RU" altLang="ru-RU" sz="2800" b="1" smtClean="0"/>
            </a:br>
            <a:r>
              <a:rPr lang="ru-RU" altLang="ru-RU" sz="2800" b="1" smtClean="0"/>
              <a:t>«Разработка стратегии развития организации на основе диверсификации деятельности ООО ПО «ВАГОНМАШ»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221163"/>
            <a:ext cx="4137025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1800" b="1" smtClean="0"/>
              <a:t>Выполнил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b="1" smtClean="0"/>
              <a:t>Калюкин Александр Евгеньевич</a:t>
            </a:r>
            <a:endParaRPr lang="ru-RU" altLang="ru-RU" sz="1800" smtClean="0"/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smtClean="0"/>
              <a:t>Научный руководитель: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smtClean="0"/>
              <a:t>кандидат эконом. наук, доцент,</a:t>
            </a:r>
            <a:endParaRPr lang="ru-RU" altLang="ru-RU" sz="1800" b="1" smtClean="0"/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b="1" smtClean="0"/>
              <a:t>Трубникова Вера Витальевна</a:t>
            </a:r>
            <a:r>
              <a:rPr lang="ru-RU" altLang="ru-RU" sz="180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6"/>
          <p:cNvSpPr txBox="1">
            <a:spLocks noChangeArrowheads="1"/>
          </p:cNvSpPr>
          <p:nvPr/>
        </p:nvSpPr>
        <p:spPr bwMode="auto">
          <a:xfrm>
            <a:off x="1979613" y="404813"/>
            <a:ext cx="518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t>Производство грузовых вагонов с 1992г. – 2019г.</a:t>
            </a:r>
            <a:endParaRPr lang="ru-RU" altLang="ru-RU" b="1">
              <a:ea typeface="Lucida Sans Unicode" pitchFamily="34" charset="0"/>
              <a:cs typeface="Tahoma" pitchFamily="34" charset="0"/>
            </a:endParaRPr>
          </a:p>
        </p:txBody>
      </p:sp>
      <p:pic>
        <p:nvPicPr>
          <p:cNvPr id="11267" name="Рисунок 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3913"/>
          <a:stretch>
            <a:fillRect/>
          </a:stretch>
        </p:blipFill>
        <p:spPr bwMode="auto">
          <a:xfrm>
            <a:off x="611188" y="774700"/>
            <a:ext cx="7993062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650" y="450850"/>
            <a:ext cx="77771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just" eaLnBrk="1" hangingPunct="1">
              <a:lnSpc>
                <a:spcPct val="150000"/>
              </a:lnSpc>
              <a:defRPr/>
            </a:pPr>
            <a:r>
              <a:rPr lang="ru-RU" b="1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Матрица БКГ продукции ООО ПО «ВАГОНМАШ» за 2018 г. 2019 г.</a:t>
            </a:r>
          </a:p>
        </p:txBody>
      </p:sp>
      <p:pic>
        <p:nvPicPr>
          <p:cNvPr id="12291" name="Рисунок 10"/>
          <p:cNvPicPr>
            <a:picLocks noChangeAspect="1" noChangeArrowheads="1"/>
          </p:cNvPicPr>
          <p:nvPr/>
        </p:nvPicPr>
        <p:blipFill>
          <a:blip r:embed="rId2" cstate="print"/>
          <a:srcRect l="2682" t="8257" r="4788" b="4817"/>
          <a:stretch>
            <a:fillRect/>
          </a:stretch>
        </p:blipFill>
        <p:spPr bwMode="auto">
          <a:xfrm>
            <a:off x="319088" y="1360488"/>
            <a:ext cx="4252912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1"/>
          <p:cNvPicPr>
            <a:picLocks noChangeAspect="1" noChangeArrowheads="1"/>
          </p:cNvPicPr>
          <p:nvPr/>
        </p:nvPicPr>
        <p:blipFill>
          <a:blip r:embed="rId3" cstate="print"/>
          <a:srcRect t="3217" b="2087"/>
          <a:stretch>
            <a:fillRect/>
          </a:stretch>
        </p:blipFill>
        <p:spPr bwMode="auto">
          <a:xfrm>
            <a:off x="4500563" y="1319213"/>
            <a:ext cx="4595812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9"/>
          <p:cNvSpPr txBox="1">
            <a:spLocks noChangeArrowheads="1"/>
          </p:cNvSpPr>
          <p:nvPr/>
        </p:nvSpPr>
        <p:spPr bwMode="auto">
          <a:xfrm>
            <a:off x="2627313" y="2603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b="1">
                <a:latin typeface="Times New Roman" pitchFamily="18" charset="0"/>
              </a:rPr>
              <a:t>SWOT </a:t>
            </a:r>
            <a:r>
              <a:rPr lang="ru-RU" altLang="ru-RU" b="1">
                <a:latin typeface="Times New Roman" pitchFamily="18" charset="0"/>
              </a:rPr>
              <a:t>– анализ ООО ПО «ВАГОНМАШ»</a:t>
            </a:r>
            <a:endParaRPr lang="ru-RU" altLang="ru-RU" b="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650" y="1035050"/>
          <a:ext cx="7848600" cy="5114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50" dirty="0">
                          <a:effectLst/>
                        </a:rPr>
                        <a:t>СИЛЬНЫЕ СТОРОНЫ</a:t>
                      </a:r>
                      <a:endParaRPr lang="ru-RU" sz="1000" b="1" kern="1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50" dirty="0">
                          <a:effectLst/>
                        </a:rPr>
                        <a:t>СЛАБЫЕ СТОРОНЫ</a:t>
                      </a:r>
                      <a:endParaRPr lang="ru-RU" sz="1000" b="1" kern="1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2959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16-летняя практика.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Знание рынка.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Высокотехнологичное производство.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Диверсифицированный продуктовый портфель.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Долгосрочные партнерские отношения с клиентами.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Долгосрочные партнерские отношения с поставщиками.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Наработанные связи с кредитными учреждениями.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Наработанные GR.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Наличие гарантийного и сервисного обслуживания выпускаемой продукции.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Наличие квалифицированных кадров.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Низкая текучесть кадров.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Продукты компании находятся на разных стадиях жизненного цикла.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Негибкие производственные мощности.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Негибкая ценовая политика.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Отсутствие системы устойчивого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kern="150" dirty="0">
                          <a:effectLst/>
                        </a:rPr>
                        <a:t>взаимодействия между производством и управляющей компанией.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kern="150" dirty="0">
                          <a:effectLst/>
                        </a:rPr>
                        <a:t>4. Отсутствие регламентов корпоративной культуры.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kern="150" dirty="0">
                          <a:effectLst/>
                        </a:rPr>
                        <a:t>5. Высокие издержки при смене ассортиментной матрицы.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0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kern="150" dirty="0">
                          <a:effectLst/>
                        </a:rPr>
                        <a:t>ВОЗМОЖНОСТИ</a:t>
                      </a:r>
                      <a:endParaRPr lang="ru-RU" sz="1100" b="1" kern="1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kern="150" dirty="0">
                          <a:effectLst/>
                        </a:rPr>
                        <a:t>УГРОЗЫ</a:t>
                      </a:r>
                      <a:endParaRPr lang="ru-RU" sz="1100" b="1" kern="1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5255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Наличие перспектив развития отрасли.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Выпуск поглощающего аппарата класса Т2 и укрепление позиций на этом рынке.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Укрепление позиций на рынке пружин.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Увеличение доли рынка по продуктам компании.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Возможность расширения номенклатуры продуктов и услуг.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Возможность развития рынков сбыта.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Развитие ресурса существующих клиентов.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Возможность комплексного обслуживания клиентов.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Оптимизация затрат на содержание бизнеса.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Уменьшение доли рынка по каждому из видов выпускаемой продукции.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Ограниченность конечного рынка.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Стагнация отрасли.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Государственное регулирование отрасли.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Сужение рынков сбыта.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Зависимость от сторонних поставщиков комплектующих, товаров и услуг.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Невозможность сертификации новых продуктов.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100" kern="1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2275" y="503238"/>
            <a:ext cx="57594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ctr" eaLnBrk="1" hangingPunct="1">
              <a:lnSpc>
                <a:spcPct val="150000"/>
              </a:lnSpc>
              <a:defRPr/>
            </a:pPr>
            <a:r>
              <a:rPr lang="ru-RU" b="1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Стратегические цели ООО ПО «ВАГОНМАШ»: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850" y="955675"/>
            <a:ext cx="82804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Сохранить лидирующие позиции по производству и поставке имеющихся поглощающих аппаратов РТ-120, РТ-130.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 Для снижения зависимости производства поглощающих аппаратов от поставщиков комплектующих организовать: штамповое производство; участок крупного литья.</a:t>
            </a:r>
            <a:endParaRPr lang="ru-RU" sz="1200" kern="150" dirty="0"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В 2022 году закончить испытания и вывести на рынок новую продукцию: поглощающие аппараты класса Т1, Т2, Т3; новый неразборный скользун постоянного контакта; новые типы цилиндрических пружин тележек грузовых вагонов. </a:t>
            </a:r>
            <a:endParaRPr lang="ru-RU" sz="1200" kern="150" dirty="0"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Освоить выпуск фельдшерско-акушерских пунктов (ФАП). </a:t>
            </a:r>
            <a:endParaRPr lang="ru-RU" sz="1200" kern="150" dirty="0"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Провести анализ рынка автомобильных запасных частей (пружин).</a:t>
            </a:r>
            <a:endParaRPr lang="ru-RU" sz="1200" kern="150" dirty="0"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Аккредитовать испытательный центр.</a:t>
            </a:r>
            <a:endParaRPr lang="ru-RU" sz="1200" kern="150" dirty="0"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Достигнуть к 2022 году общей рентабельности на предприятии не менее 15 - 20%.</a:t>
            </a:r>
            <a:endParaRPr lang="ru-RU" sz="1200" kern="150" dirty="0"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Построить на территории предприятия газопоршневую электростанцию, что позволит существенно снизить затраты на электроэнергию.</a:t>
            </a:r>
            <a:endParaRPr lang="ru-RU" sz="1200" kern="150" dirty="0"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Производить изготовление и ремонт оснастки для штамповочного и литейного производства.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Освоить выпуск новых видов продукции на базе вспомогательных подразделений предприятия</a:t>
            </a:r>
            <a:r>
              <a:rPr lang="ru-RU" sz="160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.</a:t>
            </a:r>
            <a:endParaRPr lang="ru-RU" sz="1600" kern="150" dirty="0"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Магазин из двух модулей</a:t>
            </a:r>
          </a:p>
        </p:txBody>
      </p:sp>
      <p:pic>
        <p:nvPicPr>
          <p:cNvPr id="15363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30363"/>
            <a:ext cx="8229600" cy="44656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Блок-модуль</a:t>
            </a:r>
          </a:p>
        </p:txBody>
      </p:sp>
      <p:pic>
        <p:nvPicPr>
          <p:cNvPr id="16387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03463" y="1600200"/>
            <a:ext cx="453707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749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714500"/>
          </a:xfrm>
        </p:spPr>
        <p:txBody>
          <a:bodyPr/>
          <a:lstStyle/>
          <a:p>
            <a:pPr algn="just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Цель исследования - разработка стратегической программы развития предприятия.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Исследование и анализ теоретико-методологических основ стратегического менеджмента;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анализ технико-экономических показателей предприятия;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анализ существующих положений, программ, планов развития и организационной структуры предприятия;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разработка стратегии и новой организационной структуры.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Объект исследования – процесс разработки стратегии развития предприятия.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Предмет исследования – внешние и внутренние факторы определяющие стратегию развития компании.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t>Поглощающий аппарат РТ-120 класса Т1</a:t>
            </a:r>
            <a:endParaRPr lang="ru-RU" altLang="ru-RU" sz="360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/>
          <p:nvPr/>
        </p:nvPicPr>
        <p:blipFill rotWithShape="1">
          <a:blip r:embed="rId2" cstate="print"/>
          <a:srcRect l="15644" t="45296" r="54988" b="16800"/>
          <a:stretch/>
        </p:blipFill>
        <p:spPr bwMode="auto">
          <a:xfrm>
            <a:off x="457200" y="1006475"/>
            <a:ext cx="3754438" cy="2117725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chemeClr val="bg1">
                <a:lumMod val="75000"/>
                <a:alpha val="0"/>
              </a:schemeClr>
            </a:outerShdw>
          </a:effectLst>
        </p:spPr>
      </p:pic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619672" y="3293420"/>
          <a:ext cx="5677288" cy="305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4572000" y="1304925"/>
            <a:ext cx="417671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latin typeface="Verdana" pitchFamily="34" charset="0"/>
              </a:rPr>
              <a:t>Первый отечественный аппарат</a:t>
            </a:r>
            <a:r>
              <a:rPr lang="ru-RU" altLang="ru-RU" sz="1400">
                <a:latin typeface="Verdana" pitchFamily="34" charset="0"/>
              </a:rPr>
              <a:t> </a:t>
            </a:r>
            <a:r>
              <a:rPr lang="ru-RU" altLang="ru-RU" sz="1400" b="1">
                <a:latin typeface="Verdana" pitchFamily="34" charset="0"/>
              </a:rPr>
              <a:t>класса Т1 </a:t>
            </a:r>
            <a:r>
              <a:rPr lang="ru-RU" altLang="ru-RU" sz="1400">
                <a:latin typeface="Verdana" pitchFamily="34" charset="0"/>
              </a:rPr>
              <a:t>полностью удовлетворяющий требования отраслевого стандарта и надежно защищающий вагоны и перевозимый груз от возможных повреждений.</a:t>
            </a:r>
            <a:r>
              <a:rPr lang="ru-RU" altLang="ru-RU" sz="1200"/>
              <a:t> </a:t>
            </a:r>
          </a:p>
          <a:p>
            <a:pPr marL="542925" lvl="1" indent="-276225" eaLnBrk="1" hangingPunct="1">
              <a:lnSpc>
                <a:spcPts val="1500"/>
              </a:lnSpc>
              <a:buFont typeface="Arial" charset="0"/>
              <a:buChar char="•"/>
            </a:pPr>
            <a:endParaRPr lang="ru-RU" altLang="ru-RU" sz="1400" b="1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2" cstate="print"/>
          <a:srcRect t="6094"/>
          <a:stretch>
            <a:fillRect/>
          </a:stretch>
        </p:blipFill>
        <p:spPr bwMode="auto">
          <a:xfrm>
            <a:off x="2422525" y="1109663"/>
            <a:ext cx="20193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8" y="919163"/>
            <a:ext cx="16954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457200" y="63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5125" name="TextBox 14"/>
          <p:cNvSpPr txBox="1">
            <a:spLocks noChangeArrowheads="1"/>
          </p:cNvSpPr>
          <p:nvPr/>
        </p:nvSpPr>
        <p:spPr bwMode="auto">
          <a:xfrm>
            <a:off x="1547813" y="638175"/>
            <a:ext cx="6480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t>Поглощающий аппарат РТ-130 класса Т2</a:t>
            </a:r>
            <a:endParaRPr lang="ru-RU" altLang="ru-RU" sz="2400">
              <a:ea typeface="Lucida Sans Unicode" pitchFamily="34" charset="0"/>
              <a:cs typeface="Tahoma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1331640" y="3818771"/>
          <a:ext cx="6480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7" name="TextBox 19"/>
          <p:cNvSpPr txBox="1">
            <a:spLocks noChangeArrowheads="1"/>
          </p:cNvSpPr>
          <p:nvPr/>
        </p:nvSpPr>
        <p:spPr bwMode="auto">
          <a:xfrm>
            <a:off x="4140200" y="1603375"/>
            <a:ext cx="48037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>
                <a:latin typeface="Verdana" pitchFamily="34" charset="0"/>
              </a:rPr>
              <a:t>Первый отечественный аппарат</a:t>
            </a:r>
            <a:r>
              <a:rPr lang="ru-RU" altLang="ru-RU" sz="1600">
                <a:latin typeface="Verdana" pitchFamily="34" charset="0"/>
              </a:rPr>
              <a:t> </a:t>
            </a:r>
            <a:r>
              <a:rPr lang="ru-RU" altLang="ru-RU" sz="1600" b="1">
                <a:latin typeface="Verdana" pitchFamily="34" charset="0"/>
              </a:rPr>
              <a:t>класса Т2 </a:t>
            </a:r>
            <a:r>
              <a:rPr lang="ru-RU" altLang="ru-RU" sz="1600"/>
              <a:t>с полимерными упругими элементами, предназначенный для применения в автосцепном устройстве и обеспечения защиты вагонов и перевозимых в них грузов от действия продольных нагрузок</a:t>
            </a:r>
            <a:r>
              <a:rPr lang="ru-RU" altLang="ru-RU" sz="1600">
                <a:latin typeface="Verdana" pitchFamily="34" charset="0"/>
              </a:rPr>
              <a:t>.</a:t>
            </a:r>
            <a:r>
              <a:rPr lang="ru-RU" altLang="ru-RU" sz="1400"/>
              <a:t> </a:t>
            </a:r>
          </a:p>
          <a:p>
            <a:pPr marL="542925" lvl="1" indent="-276225" eaLnBrk="1" hangingPunct="1">
              <a:lnSpc>
                <a:spcPts val="1500"/>
              </a:lnSpc>
              <a:buFont typeface="Arial" charset="0"/>
              <a:buChar char="•"/>
            </a:pPr>
            <a:endParaRPr lang="ru-RU" altLang="ru-RU" sz="1400" b="1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 cstate="print"/>
          <a:srcRect l="6523"/>
          <a:stretch>
            <a:fillRect/>
          </a:stretch>
        </p:blipFill>
        <p:spPr bwMode="auto">
          <a:xfrm>
            <a:off x="679450" y="731838"/>
            <a:ext cx="359251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0"/>
          <p:cNvPicPr>
            <a:picLocks noChangeAspect="1" noChangeArrowheads="1"/>
          </p:cNvPicPr>
          <p:nvPr/>
        </p:nvPicPr>
        <p:blipFill>
          <a:blip r:embed="rId3" cstate="print"/>
          <a:srcRect b="24174"/>
          <a:stretch>
            <a:fillRect/>
          </a:stretch>
        </p:blipFill>
        <p:spPr bwMode="auto">
          <a:xfrm>
            <a:off x="647700" y="3290888"/>
            <a:ext cx="2128838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11"/>
          <p:cNvSpPr txBox="1">
            <a:spLocks noChangeArrowheads="1"/>
          </p:cNvSpPr>
          <p:nvPr/>
        </p:nvSpPr>
        <p:spPr bwMode="auto">
          <a:xfrm>
            <a:off x="2328863" y="3048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t>Пружины для тележек грузовых вагонов</a:t>
            </a:r>
            <a:endParaRPr lang="ru-RU" altLang="ru-RU"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4716463" y="771525"/>
            <a:ext cx="40211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latin typeface="Verdana" pitchFamily="34" charset="0"/>
              </a:rPr>
              <a:t>Уникальное оборудование обеспечивает:</a:t>
            </a:r>
          </a:p>
          <a:p>
            <a:pPr eaLnBrk="1" hangingPunct="1"/>
            <a:r>
              <a:rPr lang="ru-RU" altLang="ru-RU" sz="1400">
                <a:latin typeface="Verdana" pitchFamily="34" charset="0"/>
              </a:rPr>
              <a:t>• Точность геометрических размеров согласно заданной конфигурации;</a:t>
            </a:r>
          </a:p>
          <a:p>
            <a:pPr eaLnBrk="1" hangingPunct="1"/>
            <a:r>
              <a:rPr lang="ru-RU" altLang="ru-RU" sz="1400">
                <a:latin typeface="Verdana" pitchFamily="34" charset="0"/>
              </a:rPr>
              <a:t>• Стабильно высокое качество;</a:t>
            </a:r>
          </a:p>
          <a:p>
            <a:pPr eaLnBrk="1" hangingPunct="1"/>
            <a:r>
              <a:rPr lang="ru-RU" altLang="ru-RU" sz="1400">
                <a:latin typeface="Verdana" pitchFamily="34" charset="0"/>
              </a:rPr>
              <a:t>• Полностью автоматизированный производственный процесс;</a:t>
            </a:r>
          </a:p>
          <a:p>
            <a:pPr eaLnBrk="1" hangingPunct="1"/>
            <a:r>
              <a:rPr lang="ru-RU" altLang="ru-RU" sz="1400">
                <a:latin typeface="Verdana" pitchFamily="34" charset="0"/>
              </a:rPr>
              <a:t>• Непрерывный сквозной контроль качества;</a:t>
            </a:r>
          </a:p>
          <a:p>
            <a:pPr eaLnBrk="1" hangingPunct="1"/>
            <a:r>
              <a:rPr lang="ru-RU" altLang="ru-RU" sz="1400">
                <a:latin typeface="Verdana" pitchFamily="34" charset="0"/>
              </a:rPr>
              <a:t>• Возможность выпускать широкую номенклатуру.  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3347864" y="3429001"/>
          <a:ext cx="5389371" cy="312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9"/>
          <p:cNvSpPr txBox="1">
            <a:spLocks noChangeArrowheads="1"/>
          </p:cNvSpPr>
          <p:nvPr/>
        </p:nvSpPr>
        <p:spPr bwMode="auto">
          <a:xfrm>
            <a:off x="2555875" y="476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t>Беззазорный скользун </a:t>
            </a:r>
            <a:r>
              <a:rPr lang="ru-RU" altLang="ru-RU" b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ВМ 003.000</a:t>
            </a:r>
            <a:endParaRPr lang="ru-RU" altLang="ru-RU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 l="11908" t="21185" r="11127" b="23009"/>
          <a:stretch>
            <a:fillRect/>
          </a:stretch>
        </p:blipFill>
        <p:spPr bwMode="auto">
          <a:xfrm>
            <a:off x="923925" y="801688"/>
            <a:ext cx="36703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95813" y="1370013"/>
            <a:ext cx="4176712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>
                <a:latin typeface="Verdana" pitchFamily="34" charset="0"/>
                <a:cs typeface="Arial" panose="020B0604020202020204" pitchFamily="34" charset="0"/>
              </a:rPr>
              <a:t>Первая отечественная конструкция </a:t>
            </a:r>
          </a:p>
          <a:p>
            <a:pPr marL="285750" indent="-285750" eaLnBrk="1" hangingPunct="1">
              <a:defRPr/>
            </a:pPr>
            <a:r>
              <a:rPr lang="ru-RU" sz="1400" dirty="0">
                <a:latin typeface="Verdana" pitchFamily="34" charset="0"/>
                <a:cs typeface="Arial" panose="020B0604020202020204" pitchFamily="34" charset="0"/>
              </a:rPr>
              <a:t>беззазорного скользуна, в котором </a:t>
            </a:r>
          </a:p>
          <a:p>
            <a:pPr marL="285750" indent="-285750" eaLnBrk="1" hangingPunct="1">
              <a:defRPr/>
            </a:pPr>
            <a:r>
              <a:rPr lang="ru-RU" sz="1400" dirty="0">
                <a:latin typeface="Verdana" pitchFamily="34" charset="0"/>
                <a:cs typeface="Arial" panose="020B0604020202020204" pitchFamily="34" charset="0"/>
              </a:rPr>
              <a:t>в качестве пружины применяется </a:t>
            </a:r>
          </a:p>
          <a:p>
            <a:pPr marL="285750" indent="-285750" eaLnBrk="1" hangingPunct="1">
              <a:defRPr/>
            </a:pPr>
            <a:r>
              <a:rPr lang="ru-RU" sz="1400" dirty="0">
                <a:latin typeface="Verdana" pitchFamily="34" charset="0"/>
                <a:cs typeface="Arial" panose="020B0604020202020204" pitchFamily="34" charset="0"/>
              </a:rPr>
              <a:t>термопластичный эластомер. </a:t>
            </a:r>
          </a:p>
          <a:p>
            <a:pPr marL="285750" indent="-285750" eaLnBrk="1" hangingPunct="1">
              <a:defRPr/>
            </a:pPr>
            <a:r>
              <a:rPr lang="ru-RU" sz="1400" dirty="0">
                <a:latin typeface="Verdana" pitchFamily="34" charset="0"/>
                <a:cs typeface="Arial" panose="020B0604020202020204" pitchFamily="34" charset="0"/>
              </a:rPr>
              <a:t>На сегодня имеется линейка изделий </a:t>
            </a:r>
          </a:p>
          <a:p>
            <a:pPr marL="285750" indent="-285750" eaLnBrk="1" hangingPunct="1">
              <a:defRPr/>
            </a:pPr>
            <a:r>
              <a:rPr lang="ru-RU" sz="1400" dirty="0">
                <a:latin typeface="Verdana" pitchFamily="34" charset="0"/>
                <a:cs typeface="Arial" panose="020B0604020202020204" pitchFamily="34" charset="0"/>
              </a:rPr>
              <a:t>для разного типа грузовых вагонов.</a:t>
            </a:r>
          </a:p>
        </p:txBody>
      </p:sp>
      <p:sp>
        <p:nvSpPr>
          <p:cNvPr id="7173" name="TextBox 24"/>
          <p:cNvSpPr txBox="1">
            <a:spLocks noChangeArrowheads="1"/>
          </p:cNvSpPr>
          <p:nvPr/>
        </p:nvSpPr>
        <p:spPr bwMode="auto">
          <a:xfrm>
            <a:off x="4554538" y="3190875"/>
            <a:ext cx="25733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solidFill>
                  <a:srgbClr val="FF0000"/>
                </a:solidFill>
                <a:latin typeface="Verdana" pitchFamily="34" charset="0"/>
              </a:rPr>
              <a:t>Производство </a:t>
            </a:r>
          </a:p>
          <a:p>
            <a:pPr eaLnBrk="1" hangingPunct="1"/>
            <a:r>
              <a:rPr lang="ru-RU" altLang="ru-RU" sz="1400">
                <a:latin typeface="Verdana" pitchFamily="34" charset="0"/>
              </a:rPr>
              <a:t>до 50 000 шт. в год</a:t>
            </a:r>
          </a:p>
        </p:txBody>
      </p:sp>
      <p:sp>
        <p:nvSpPr>
          <p:cNvPr id="7174" name="TextBox 26"/>
          <p:cNvSpPr txBox="1">
            <a:spLocks noChangeArrowheads="1"/>
          </p:cNvSpPr>
          <p:nvPr/>
        </p:nvSpPr>
        <p:spPr bwMode="auto">
          <a:xfrm>
            <a:off x="1403350" y="4149725"/>
            <a:ext cx="7056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400">
                <a:latin typeface="Verdana" pitchFamily="34" charset="0"/>
              </a:rPr>
              <a:t>Беззазорный скользун производства компании «Вагонмаш» </a:t>
            </a:r>
          </a:p>
          <a:p>
            <a:pPr algn="just" eaLnBrk="1" hangingPunct="1"/>
            <a:r>
              <a:rPr lang="ru-RU" altLang="ru-RU" sz="1400">
                <a:latin typeface="Verdana" pitchFamily="34" charset="0"/>
              </a:rPr>
              <a:t>дает возможность: </a:t>
            </a:r>
          </a:p>
          <a:p>
            <a:pPr algn="just" eaLnBrk="1" hangingPunct="1"/>
            <a:r>
              <a:rPr lang="ru-RU" altLang="ru-RU" sz="1400">
                <a:latin typeface="Verdana" pitchFamily="34" charset="0"/>
              </a:rPr>
              <a:t>- Уменьшить износ ходовых частей; </a:t>
            </a:r>
          </a:p>
          <a:p>
            <a:pPr algn="just" eaLnBrk="1" hangingPunct="1"/>
            <a:r>
              <a:rPr lang="ru-RU" altLang="ru-RU" sz="1400">
                <a:latin typeface="Verdana" pitchFamily="34" charset="0"/>
              </a:rPr>
              <a:t>- Увеличить межремонтный пробег вагона;</a:t>
            </a:r>
          </a:p>
          <a:p>
            <a:pPr algn="just" eaLnBrk="1" hangingPunct="1"/>
            <a:r>
              <a:rPr lang="ru-RU" altLang="ru-RU" sz="1400">
                <a:latin typeface="Verdana" pitchFamily="34" charset="0"/>
              </a:rPr>
              <a:t>- Улучшить динамические характеристики грузового вагона.</a:t>
            </a:r>
          </a:p>
          <a:p>
            <a:pPr algn="just" eaLnBrk="1" hangingPunct="1"/>
            <a:endParaRPr lang="ru-RU" altLang="ru-RU" sz="1400"/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1403350" y="5651500"/>
            <a:ext cx="475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Verdana" pitchFamily="34" charset="0"/>
              </a:rPr>
              <a:t>Объем рынка около 10%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1727200" y="333375"/>
            <a:ext cx="568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t>География сервисной сети ООО ПО «ВАГОНМАШ»</a:t>
            </a:r>
            <a:endParaRPr lang="ru-RU" altLang="ru-RU">
              <a:ea typeface="Lucida Sans Unicode" pitchFamily="34" charset="0"/>
              <a:cs typeface="Tahoma" pitchFamily="34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712788"/>
            <a:ext cx="84232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8313" y="4872038"/>
            <a:ext cx="8207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just" eaLnBrk="1" hangingPunct="1">
              <a:defRPr/>
            </a:pPr>
            <a:r>
              <a:rPr lang="ru-RU" sz="160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В составе сервисного центра функционируют 11 опорных пунктов и 3 ремонтных участка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468313" y="5503863"/>
            <a:ext cx="2519362" cy="315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eaLnBrk="1" hangingPunct="1">
              <a:lnSpc>
                <a:spcPct val="150000"/>
              </a:lnSpc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Обменный пункт (ОП)</a:t>
            </a:r>
            <a:endParaRPr lang="ru-RU" sz="1400" kern="150" dirty="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684213" y="5589588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84213" y="5873750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4AE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8" name="TextBox 9"/>
          <p:cNvSpPr txBox="1"/>
          <p:nvPr/>
        </p:nvSpPr>
        <p:spPr>
          <a:xfrm>
            <a:off x="468313" y="5746750"/>
            <a:ext cx="2460625" cy="315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just" eaLnBrk="1" hangingPunct="1">
              <a:lnSpc>
                <a:spcPct val="150000"/>
              </a:lnSpc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Ремонтный участок (РУ)</a:t>
            </a:r>
            <a:endParaRPr lang="ru-RU" sz="1400" kern="150" dirty="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2771775" y="33337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t>Структура ООО ПО «ВАГОНМАШ»</a:t>
            </a:r>
            <a:endParaRPr lang="ru-RU" altLang="ru-RU">
              <a:ea typeface="Lucida Sans Unicode" pitchFamily="34" charset="0"/>
              <a:cs typeface="Tahoma" pitchFamily="34" charset="0"/>
            </a:endParaRPr>
          </a:p>
        </p:txBody>
      </p:sp>
      <p:pic>
        <p:nvPicPr>
          <p:cNvPr id="9219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01675"/>
            <a:ext cx="864235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56197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Выручка от основных видов деятельности ООО ПО «ВАГОНМАШ» за 2020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836613"/>
          <a:ext cx="8140700" cy="1576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2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55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0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Номенклатура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2018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2019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2020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Доля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Сумма, тыс.руб.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Доля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Аппарат поглощающий РТ-120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2 750 690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61,12%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2 747 055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55,99%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767 712</a:t>
                      </a:r>
                      <a:endParaRPr lang="ru-RU" sz="1200" dirty="0"/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53,61%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Аппарат поглощающий РТ-130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1 000 035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10,62%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1 095 341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20,35%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/>
                        <a:t>713 088</a:t>
                      </a: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21,38%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Пружины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1 112 827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20,34%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1 168 935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22,65%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/>
                        <a:t>760</a:t>
                      </a:r>
                      <a:r>
                        <a:rPr lang="ru-RU" sz="1200" baseline="0" dirty="0"/>
                        <a:t> 450</a:t>
                      </a:r>
                      <a:endParaRPr lang="ru-RU" sz="1200" dirty="0"/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22,81%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Скользуны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49 575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7,92%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112 682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1,01%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/>
                        <a:t>73 377</a:t>
                      </a: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2,20%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4 913 127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100,00%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5 124 013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100,00%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/>
                        <a:t>3 335 307</a:t>
                      </a: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100,00%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755576" y="2852936"/>
          <a:ext cx="7139136" cy="373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895</Words>
  <Application>Microsoft Office PowerPoint</Application>
  <PresentationFormat>Экран 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Lucida Sans Unicode</vt:lpstr>
      <vt:lpstr>Tahoma</vt:lpstr>
      <vt:lpstr>Verdana</vt:lpstr>
      <vt:lpstr>Оформление по умолчанию</vt:lpstr>
      <vt:lpstr>Иллюстративный материал к  аттестационной работе на тему: «Разработка стратегии развития организации на основе диверсификации деятельности ООО ПО «ВАГОНМАШ»</vt:lpstr>
      <vt:lpstr>Цель исследования - разработка стратегической программы развития предприятия.</vt:lpstr>
      <vt:lpstr>Поглощающий аппарат РТ-120 класса Т1</vt:lpstr>
      <vt:lpstr>Слайд 4</vt:lpstr>
      <vt:lpstr>Слайд 5</vt:lpstr>
      <vt:lpstr>Слайд 6</vt:lpstr>
      <vt:lpstr>Слайд 7</vt:lpstr>
      <vt:lpstr>Слайд 8</vt:lpstr>
      <vt:lpstr>Выручка от основных видов деятельности ООО ПО «ВАГОНМАШ» за 2020 г.</vt:lpstr>
      <vt:lpstr>Слайд 10</vt:lpstr>
      <vt:lpstr>Слайд 11</vt:lpstr>
      <vt:lpstr>Слайд 12</vt:lpstr>
      <vt:lpstr>Слайд 13</vt:lpstr>
      <vt:lpstr>Магазин из двух модулей</vt:lpstr>
      <vt:lpstr>Блок-модуль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Иллюстративный материал к выпускной аттестационной работе на тему: «Разработка стратегии развития организации на вендинговом рынке Курской области »</dc:title>
  <dc:creator>Владимир</dc:creator>
  <cp:lastModifiedBy>1</cp:lastModifiedBy>
  <cp:revision>34</cp:revision>
  <dcterms:created xsi:type="dcterms:W3CDTF">2019-09-19T03:44:06Z</dcterms:created>
  <dcterms:modified xsi:type="dcterms:W3CDTF">2022-12-14T09:20:23Z</dcterms:modified>
</cp:coreProperties>
</file>