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334" r:id="rId3"/>
    <p:sldId id="257" r:id="rId4"/>
    <p:sldId id="259" r:id="rId5"/>
    <p:sldId id="262" r:id="rId6"/>
    <p:sldId id="261" r:id="rId7"/>
    <p:sldId id="267" r:id="rId8"/>
    <p:sldId id="263" r:id="rId9"/>
    <p:sldId id="265" r:id="rId10"/>
    <p:sldId id="295" r:id="rId11"/>
    <p:sldId id="319" r:id="rId12"/>
    <p:sldId id="272" r:id="rId13"/>
    <p:sldId id="273" r:id="rId14"/>
    <p:sldId id="297" r:id="rId15"/>
    <p:sldId id="280" r:id="rId16"/>
    <p:sldId id="299" r:id="rId17"/>
    <p:sldId id="333" r:id="rId18"/>
    <p:sldId id="281" r:id="rId19"/>
    <p:sldId id="287" r:id="rId20"/>
    <p:sldId id="330" r:id="rId21"/>
    <p:sldId id="323" r:id="rId22"/>
    <p:sldId id="331" r:id="rId23"/>
    <p:sldId id="332" r:id="rId24"/>
    <p:sldId id="289" r:id="rId25"/>
    <p:sldId id="327" r:id="rId26"/>
    <p:sldId id="329" r:id="rId27"/>
    <p:sldId id="328" r:id="rId28"/>
    <p:sldId id="27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0"/>
    <a:srgbClr val="683104"/>
    <a:srgbClr val="E9B76D"/>
    <a:srgbClr val="E4A64A"/>
    <a:srgbClr val="813D05"/>
    <a:srgbClr val="FF2525"/>
    <a:srgbClr val="F8A968"/>
    <a:srgbClr val="341902"/>
    <a:srgbClr val="CC0000"/>
    <a:srgbClr val="4923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85790" autoAdjust="0"/>
  </p:normalViewPr>
  <p:slideViewPr>
    <p:cSldViewPr>
      <p:cViewPr>
        <p:scale>
          <a:sx n="70" d="100"/>
          <a:sy n="70" d="100"/>
        </p:scale>
        <p:origin x="-1164" y="-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6.2587554128723896E-2"/>
          <c:y val="8.2697249207609388E-2"/>
          <c:w val="0.6480807535914116"/>
          <c:h val="0.7990239302979065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Государственные и муниципальные услуги</c:v>
                </c:pt>
              </c:strCache>
            </c:strRef>
          </c:tx>
          <c:spPr>
            <a:solidFill>
              <a:srgbClr val="E4A64A"/>
            </a:solidFill>
          </c:spPr>
          <c:dPt>
            <c:idx val="2"/>
            <c:spPr>
              <a:solidFill>
                <a:srgbClr val="E4A64A"/>
              </a:solidFill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n>
                      <a:solidFill>
                        <a:srgbClr val="E4A64A"/>
                      </a:solidFill>
                    </a:ln>
                    <a:solidFill>
                      <a:srgbClr val="683104"/>
                    </a:solidFill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9.01.2014 г.</c:v>
                </c:pt>
                <c:pt idx="1">
                  <c:v>31.12.2014 г.</c:v>
                </c:pt>
                <c:pt idx="2">
                  <c:v>1.01.2022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</c:v>
                </c:pt>
                <c:pt idx="1">
                  <c:v>99</c:v>
                </c:pt>
                <c:pt idx="2">
                  <c:v>137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Дополнительные услуги</c:v>
                </c:pt>
              </c:strCache>
            </c:strRef>
          </c:tx>
          <c:spPr>
            <a:solidFill>
              <a:srgbClr val="683104"/>
            </a:solidFill>
            <a:ln>
              <a:solidFill>
                <a:srgbClr val="E4A64A"/>
              </a:solidFill>
            </a:ln>
          </c:spPr>
          <c:dPt>
            <c:idx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n>
                      <a:solidFill>
                        <a:srgbClr val="683104"/>
                      </a:solidFill>
                    </a:ln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9.01.2014 г.</c:v>
                </c:pt>
                <c:pt idx="1">
                  <c:v>31.12.2014 г.</c:v>
                </c:pt>
                <c:pt idx="2">
                  <c:v>1.01.2022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</c:v>
                </c:pt>
                <c:pt idx="1">
                  <c:v>20</c:v>
                </c:pt>
                <c:pt idx="2">
                  <c:v>35</c:v>
                </c:pt>
              </c:numCache>
            </c:numRef>
          </c:val>
        </c:ser>
        <c:dLbls/>
        <c:axId val="64651264"/>
        <c:axId val="64652800"/>
      </c:barChart>
      <c:catAx>
        <c:axId val="646512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>
                <a:solidFill>
                  <a:srgbClr val="492303"/>
                </a:solidFill>
              </a:defRPr>
            </a:pPr>
            <a:endParaRPr lang="ru-RU"/>
          </a:p>
        </c:txPr>
        <c:crossAx val="64652800"/>
        <c:crosses val="autoZero"/>
        <c:auto val="1"/>
        <c:lblAlgn val="ctr"/>
        <c:lblOffset val="100"/>
      </c:catAx>
      <c:valAx>
        <c:axId val="646528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solidFill>
                  <a:srgbClr val="492303"/>
                </a:solidFill>
              </a:defRPr>
            </a:pPr>
            <a:endParaRPr lang="ru-RU"/>
          </a:p>
        </c:txPr>
        <c:crossAx val="64651264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600">
                <a:solidFill>
                  <a:srgbClr val="492303"/>
                </a:solidFill>
              </a:defRPr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 sz="1600">
                <a:solidFill>
                  <a:srgbClr val="492303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247884929833277"/>
          <c:y val="0.21415571225838637"/>
          <c:w val="0.2552096319124128"/>
          <c:h val="0.29495412459412268"/>
        </c:manualLayout>
      </c:layout>
      <c:txPr>
        <a:bodyPr/>
        <a:lstStyle/>
        <a:p>
          <a:pPr>
            <a:defRPr sz="1800">
              <a:solidFill>
                <a:srgbClr val="492303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44676214323111"/>
          <c:y val="0.17178888433516101"/>
          <c:w val="0.84980840809532965"/>
          <c:h val="0.72837404317187848"/>
        </c:manualLayout>
      </c:layout>
      <c:barChart>
        <c:barDir val="col"/>
        <c:grouping val="stacked"/>
        <c:ser>
          <c:idx val="0"/>
          <c:order val="0"/>
          <c:tx>
            <c:strRef>
              <c:f>Лист1!$B$2</c:f>
              <c:strCache>
                <c:ptCount val="1"/>
                <c:pt idx="0">
                  <c:v>Объем услуг, тыс. шт.</c:v>
                </c:pt>
              </c:strCache>
            </c:strRef>
          </c:tx>
          <c:spPr>
            <a:solidFill>
              <a:srgbClr val="EA0000">
                <a:alpha val="92000"/>
              </a:srgb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Лист1!$A$3:$A$10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Лист1!$B$3:$B$10</c:f>
              <c:numCache>
                <c:formatCode>General</c:formatCode>
                <c:ptCount val="8"/>
                <c:pt idx="0">
                  <c:v>245315</c:v>
                </c:pt>
                <c:pt idx="1">
                  <c:v>483401</c:v>
                </c:pt>
                <c:pt idx="2">
                  <c:v>729083</c:v>
                </c:pt>
                <c:pt idx="3">
                  <c:v>761911</c:v>
                </c:pt>
                <c:pt idx="4">
                  <c:v>780575</c:v>
                </c:pt>
                <c:pt idx="5">
                  <c:v>760225</c:v>
                </c:pt>
                <c:pt idx="6">
                  <c:v>580543</c:v>
                </c:pt>
                <c:pt idx="7">
                  <c:v>765084</c:v>
                </c:pt>
              </c:numCache>
            </c:numRef>
          </c:val>
        </c:ser>
        <c:dLbls>
          <c:showVal val="1"/>
        </c:dLbls>
        <c:gapWidth val="64"/>
        <c:overlap val="100"/>
        <c:axId val="121152640"/>
        <c:axId val="121154176"/>
      </c:barChart>
      <c:catAx>
        <c:axId val="121152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>
                <a:solidFill>
                  <a:srgbClr val="683104"/>
                </a:solidFill>
              </a:defRPr>
            </a:pPr>
            <a:endParaRPr lang="ru-RU"/>
          </a:p>
        </c:txPr>
        <c:crossAx val="121154176"/>
        <c:crosses val="autoZero"/>
        <c:auto val="1"/>
        <c:lblAlgn val="ctr"/>
        <c:lblOffset val="100"/>
      </c:catAx>
      <c:valAx>
        <c:axId val="121154176"/>
        <c:scaling>
          <c:orientation val="minMax"/>
        </c:scaling>
        <c:axPos val="l"/>
        <c:majorGridlines>
          <c:spPr>
            <a:ln>
              <a:solidFill>
                <a:schemeClr val="bg1">
                  <a:lumMod val="50000"/>
                  <a:alpha val="27000"/>
                </a:schemeClr>
              </a:solidFill>
            </a:ln>
          </c:spPr>
        </c:majorGridlines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50">
                <a:solidFill>
                  <a:srgbClr val="683104"/>
                </a:solidFill>
              </a:defRPr>
            </a:pPr>
            <a:endParaRPr lang="ru-RU"/>
          </a:p>
        </c:txPr>
        <c:crossAx val="121152640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chemeClr val="bg1">
              <a:alpha val="0"/>
            </a:schemeClr>
          </a:outerShdw>
        </a:effectLst>
      </c:spPr>
    </c:plotArea>
    <c:plotVisOnly val="1"/>
    <c:dispBlanksAs val="gap"/>
  </c:chart>
  <c:spPr>
    <a:ln w="12700">
      <a:solidFill>
        <a:sysClr val="window" lastClr="FFFFFF">
          <a:alpha val="27000"/>
        </a:sysClr>
      </a:solidFill>
    </a:ln>
    <a:scene3d>
      <a:camera prst="orthographicFront"/>
      <a:lightRig rig="threePt" dir="t"/>
    </a:scene3d>
    <a:sp3d prstMaterial="powder"/>
  </c:spPr>
  <c:txPr>
    <a:bodyPr/>
    <a:lstStyle/>
    <a:p>
      <a:pPr>
        <a:defRPr baseline="0">
          <a:solidFill>
            <a:schemeClr val="bg1">
              <a:lumMod val="50000"/>
            </a:schemeClr>
          </a:solidFill>
        </a:defRPr>
      </a:pPr>
      <a:endParaRPr lang="ru-RU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79183719056394"/>
          <c:y val="0.16824390651433827"/>
          <c:w val="0.86793771789164653"/>
          <c:h val="0.7423306668894506"/>
        </c:manualLayout>
      </c:layout>
      <c:barChart>
        <c:barDir val="col"/>
        <c:grouping val="stacked"/>
        <c:ser>
          <c:idx val="0"/>
          <c:order val="0"/>
          <c:tx>
            <c:strRef>
              <c:f>Лист1!$B$2</c:f>
              <c:strCache>
                <c:ptCount val="1"/>
                <c:pt idx="0">
                  <c:v>Количество, тыс. шт.</c:v>
                </c:pt>
              </c:strCache>
            </c:strRef>
          </c:tx>
          <c:spPr>
            <a:solidFill>
              <a:srgbClr val="EA0000"/>
            </a:solidFill>
          </c:spPr>
          <c:dLbls>
            <c:spPr>
              <a:solidFill>
                <a:srgbClr val="683104"/>
              </a:solidFill>
              <a:ln>
                <a:solidFill>
                  <a:srgbClr val="683104"/>
                </a:solidFill>
              </a:ln>
            </c:spPr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Лист1!$A$3:$A$10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Лист1!$B$3:$B$10</c:f>
              <c:numCache>
                <c:formatCode>General</c:formatCode>
                <c:ptCount val="8"/>
                <c:pt idx="0">
                  <c:v>1305</c:v>
                </c:pt>
                <c:pt idx="1">
                  <c:v>23415</c:v>
                </c:pt>
                <c:pt idx="2">
                  <c:v>91343</c:v>
                </c:pt>
                <c:pt idx="3">
                  <c:v>77332</c:v>
                </c:pt>
                <c:pt idx="4">
                  <c:v>69260</c:v>
                </c:pt>
                <c:pt idx="5">
                  <c:v>58113</c:v>
                </c:pt>
                <c:pt idx="6">
                  <c:v>81718</c:v>
                </c:pt>
                <c:pt idx="7">
                  <c:v>108822</c:v>
                </c:pt>
              </c:numCache>
            </c:numRef>
          </c:val>
        </c:ser>
        <c:dLbls>
          <c:showVal val="1"/>
        </c:dLbls>
        <c:gapWidth val="64"/>
        <c:overlap val="100"/>
        <c:axId val="121170176"/>
        <c:axId val="121335808"/>
      </c:barChart>
      <c:catAx>
        <c:axId val="1211701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813D05"/>
                </a:solidFill>
              </a:defRPr>
            </a:pPr>
            <a:endParaRPr lang="ru-RU"/>
          </a:p>
        </c:txPr>
        <c:crossAx val="121335808"/>
        <c:crosses val="autoZero"/>
        <c:auto val="1"/>
        <c:lblAlgn val="ctr"/>
        <c:lblOffset val="100"/>
      </c:catAx>
      <c:valAx>
        <c:axId val="121335808"/>
        <c:scaling>
          <c:orientation val="minMax"/>
        </c:scaling>
        <c:axPos val="l"/>
        <c:majorGridlines>
          <c:spPr>
            <a:ln>
              <a:solidFill>
                <a:schemeClr val="bg1">
                  <a:lumMod val="50000"/>
                  <a:alpha val="27000"/>
                </a:schemeClr>
              </a:solidFill>
            </a:ln>
          </c:spPr>
        </c:majorGridlines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100">
                <a:solidFill>
                  <a:srgbClr val="813D05"/>
                </a:solidFill>
              </a:defRPr>
            </a:pPr>
            <a:endParaRPr lang="ru-RU"/>
          </a:p>
        </c:txPr>
        <c:crossAx val="121170176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chemeClr val="bg1">
              <a:alpha val="0"/>
            </a:schemeClr>
          </a:outerShdw>
        </a:effectLst>
      </c:spPr>
    </c:plotArea>
    <c:plotVisOnly val="1"/>
    <c:dispBlanksAs val="gap"/>
  </c:chart>
  <c:spPr>
    <a:ln w="12700">
      <a:solidFill>
        <a:schemeClr val="bg1">
          <a:lumMod val="50000"/>
          <a:alpha val="27000"/>
        </a:schemeClr>
      </a:solidFill>
    </a:ln>
    <a:scene3d>
      <a:camera prst="orthographicFront"/>
      <a:lightRig rig="threePt" dir="t"/>
    </a:scene3d>
    <a:sp3d prstMaterial="powder"/>
  </c:spPr>
  <c:txPr>
    <a:bodyPr/>
    <a:lstStyle/>
    <a:p>
      <a:pPr>
        <a:defRPr baseline="0">
          <a:solidFill>
            <a:schemeClr val="bg1">
              <a:lumMod val="50000"/>
            </a:schemeClr>
          </a:solidFill>
        </a:defRPr>
      </a:pPr>
      <a:endParaRPr lang="ru-RU"/>
    </a:p>
  </c:txPr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365711530179749E-2"/>
          <c:y val="0.18032687152179055"/>
          <c:w val="0.8755365964984424"/>
          <c:h val="0.73497075595178163"/>
        </c:manualLayout>
      </c:layout>
      <c:barChart>
        <c:barDir val="col"/>
        <c:grouping val="stacked"/>
        <c:ser>
          <c:idx val="0"/>
          <c:order val="0"/>
          <c:tx>
            <c:strRef>
              <c:f>Лист1!$B$2</c:f>
              <c:strCache>
                <c:ptCount val="1"/>
                <c:pt idx="0">
                  <c:v>Объем услуг, тыс. шт.</c:v>
                </c:pt>
              </c:strCache>
            </c:strRef>
          </c:tx>
          <c:spPr>
            <a:solidFill>
              <a:srgbClr val="EA0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97.649999999999991</c:v>
                </c:pt>
                <c:pt idx="1">
                  <c:v>97.69</c:v>
                </c:pt>
                <c:pt idx="2">
                  <c:v>97.09</c:v>
                </c:pt>
                <c:pt idx="3">
                  <c:v>96.13</c:v>
                </c:pt>
                <c:pt idx="4">
                  <c:v>98.169999999999987</c:v>
                </c:pt>
                <c:pt idx="5">
                  <c:v>96.460000000000008</c:v>
                </c:pt>
                <c:pt idx="6">
                  <c:v>97.86</c:v>
                </c:pt>
              </c:numCache>
            </c:numRef>
          </c:val>
        </c:ser>
        <c:dLbls>
          <c:showVal val="1"/>
        </c:dLbls>
        <c:gapWidth val="64"/>
        <c:overlap val="100"/>
        <c:axId val="122124544"/>
        <c:axId val="122146816"/>
      </c:barChart>
      <c:catAx>
        <c:axId val="1221245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rgbClr val="813D05"/>
                </a:solidFill>
              </a:defRPr>
            </a:pPr>
            <a:endParaRPr lang="ru-RU"/>
          </a:p>
        </c:txPr>
        <c:crossAx val="122146816"/>
        <c:crosses val="autoZero"/>
        <c:auto val="1"/>
        <c:lblAlgn val="ctr"/>
        <c:lblOffset val="100"/>
      </c:catAx>
      <c:valAx>
        <c:axId val="122146816"/>
        <c:scaling>
          <c:orientation val="minMax"/>
          <c:max val="100"/>
          <c:min val="0"/>
        </c:scaling>
        <c:axPos val="l"/>
        <c:majorGridlines>
          <c:spPr>
            <a:ln>
              <a:solidFill>
                <a:schemeClr val="bg1">
                  <a:lumMod val="50000"/>
                  <a:alpha val="27000"/>
                </a:schemeClr>
              </a:solidFill>
            </a:ln>
          </c:spPr>
        </c:majorGridlines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400">
                <a:solidFill>
                  <a:srgbClr val="813D05"/>
                </a:solidFill>
              </a:defRPr>
            </a:pPr>
            <a:endParaRPr lang="ru-RU"/>
          </a:p>
        </c:txPr>
        <c:crossAx val="122124544"/>
        <c:crosses val="autoZero"/>
        <c:crossBetween val="between"/>
        <c:majorUnit val="10"/>
        <c:minorUnit val="2"/>
      </c:valAx>
      <c:spPr>
        <a:noFill/>
        <a:ln>
          <a:noFill/>
        </a:ln>
        <a:effectLst>
          <a:outerShdw blurRad="50800" dist="50800" dir="5400000" algn="ctr" rotWithShape="0">
            <a:schemeClr val="bg1">
              <a:alpha val="0"/>
            </a:schemeClr>
          </a:outerShdw>
        </a:effectLst>
      </c:spPr>
    </c:plotArea>
    <c:plotVisOnly val="1"/>
    <c:dispBlanksAs val="gap"/>
  </c:chart>
  <c:spPr>
    <a:ln w="12700">
      <a:solidFill>
        <a:sysClr val="window" lastClr="FFFFFF">
          <a:alpha val="27000"/>
        </a:sysClr>
      </a:solidFill>
    </a:ln>
    <a:scene3d>
      <a:camera prst="orthographicFront"/>
      <a:lightRig rig="threePt" dir="t"/>
    </a:scene3d>
    <a:sp3d prstMaterial="powder"/>
  </c:spPr>
  <c:txPr>
    <a:bodyPr/>
    <a:lstStyle/>
    <a:p>
      <a:pPr>
        <a:defRPr baseline="0">
          <a:solidFill>
            <a:schemeClr val="bg1">
              <a:lumMod val="50000"/>
            </a:schemeClr>
          </a:solidFill>
        </a:defRPr>
      </a:pPr>
      <a:endParaRPr lang="ru-RU"/>
    </a:p>
  </c:tx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0.37881</cdr:x>
      <cdr:y>0.10205</cdr:y>
    </cdr:from>
    <cdr:to>
      <cdr:x>0.68367</cdr:x>
      <cdr:y>0.21692</cdr:y>
    </cdr:to>
    <cdr:sp macro="" textlink="">
      <cdr:nvSpPr>
        <cdr:cNvPr id="2" name="Объект 2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684235" y="417212"/>
          <a:ext cx="2160240" cy="469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E9B76D"/>
              </a:solidFill>
            </a:rPr>
            <a:t>Количество услуг, ед.</a:t>
          </a:r>
        </a:p>
        <a:p xmlns:a="http://schemas.openxmlformats.org/drawingml/2006/main">
          <a:endParaRPr lang="ru-RU" sz="3200" dirty="0">
            <a:solidFill>
              <a:srgbClr val="E9B76D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0.35514</cdr:x>
      <cdr:y>0.06886</cdr:y>
    </cdr:from>
    <cdr:to>
      <cdr:x>0.74315</cdr:x>
      <cdr:y>0.21558</cdr:y>
    </cdr:to>
    <cdr:sp macro="" textlink="">
      <cdr:nvSpPr>
        <cdr:cNvPr id="2" name="Объект 2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339752" y="288032"/>
          <a:ext cx="2556261" cy="613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rgbClr val="E9B76D"/>
              </a:solidFill>
            </a:rPr>
            <a:t>Количество услуг, ед</a:t>
          </a:r>
          <a:r>
            <a:rPr lang="ru-RU" sz="1600" b="1" dirty="0" smtClean="0">
              <a:solidFill>
                <a:srgbClr val="E9B76D"/>
              </a:solidFill>
            </a:rPr>
            <a:t>.</a:t>
          </a:r>
        </a:p>
        <a:p xmlns:a="http://schemas.openxmlformats.org/drawingml/2006/main">
          <a:endParaRPr lang="ru-RU" sz="3200" dirty="0">
            <a:solidFill>
              <a:srgbClr val="E9B76D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0.3181</cdr:x>
      <cdr:y>0.08946</cdr:y>
    </cdr:from>
    <cdr:to>
      <cdr:x>0.76936</cdr:x>
      <cdr:y>0.20615</cdr:y>
    </cdr:to>
    <cdr:sp macro="" textlink="">
      <cdr:nvSpPr>
        <cdr:cNvPr id="2" name="Объект 2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284161" y="360040"/>
          <a:ext cx="3240360" cy="469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E9B76D"/>
              </a:solidFill>
            </a:rPr>
            <a:t>Уровень удовлетворенности, %</a:t>
          </a:r>
        </a:p>
        <a:p xmlns:a="http://schemas.openxmlformats.org/drawingml/2006/main">
          <a:endParaRPr lang="ru-RU" sz="3200" dirty="0">
            <a:solidFill>
              <a:srgbClr val="E9B76D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08B9E-089E-40A0-85E9-A6CA8B906DCC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345EB-651C-4AFF-820A-3FA3C4C8EC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289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45EB-651C-4AFF-820A-3FA3C4C8ECB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386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483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640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952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94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12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568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808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7199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23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3723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680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C35F4-A6B1-4D13-9BC9-B2AB72D4D30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E74DF-99BC-469D-AABE-9DBEA46A52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624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23728" y="5333695"/>
            <a:ext cx="6828864" cy="8965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Font typeface="Georgia" pitchFamily="18" charset="0"/>
              <a:buNone/>
            </a:pPr>
            <a:r>
              <a:rPr lang="ru-RU" sz="180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effectLst/>
              </a:rPr>
              <a:t>                                                                          </a:t>
            </a:r>
            <a:r>
              <a:rPr lang="ru-RU" sz="1800" u="sng" dirty="0" smtClean="0">
                <a:solidFill>
                  <a:srgbClr val="FF0000"/>
                </a:solidFill>
                <a:effectLst/>
              </a:rPr>
              <a:t>Выполнил:</a:t>
            </a:r>
            <a:r>
              <a:rPr lang="ru-RU" sz="3200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effectLst/>
              </a:rPr>
              <a:t>Мулюгина</a:t>
            </a:r>
            <a:r>
              <a:rPr lang="ru-RU" sz="180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effectLst/>
              </a:rPr>
              <a:t>                   </a:t>
            </a:r>
          </a:p>
          <a:p>
            <a:pPr marL="182880" indent="0">
              <a:buFont typeface="Georgia" pitchFamily="18" charset="0"/>
              <a:buNone/>
            </a:pPr>
            <a:r>
              <a:rPr lang="ru-RU" sz="1800" dirty="0">
                <a:solidFill>
                  <a:srgbClr val="FF0000"/>
                </a:solidFill>
                <a:effectLst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effectLst/>
              </a:rPr>
              <a:t>                                                                          Кристина Владимировна</a:t>
            </a:r>
          </a:p>
          <a:p>
            <a:pPr marL="182880" indent="0" algn="just">
              <a:buFont typeface="Georgia" pitchFamily="18" charset="0"/>
              <a:buNone/>
            </a:pPr>
            <a:r>
              <a:rPr lang="ru-RU" sz="2000" dirty="0" smtClean="0">
                <a:solidFill>
                  <a:srgbClr val="492303"/>
                </a:solidFill>
                <a:effectLst/>
              </a:rPr>
              <a:t>                      </a:t>
            </a:r>
            <a:r>
              <a:rPr lang="ru-RU" sz="2800" dirty="0" smtClean="0">
                <a:solidFill>
                  <a:srgbClr val="492303"/>
                </a:solidFill>
                <a:effectLst/>
              </a:rPr>
              <a:t>       2022 год</a:t>
            </a:r>
            <a:endParaRPr lang="ru-RU" sz="2800" dirty="0">
              <a:solidFill>
                <a:srgbClr val="492303"/>
              </a:solidFill>
              <a:effectLst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64" t="30050" r="77366" b="48448"/>
          <a:stretch/>
        </p:blipFill>
        <p:spPr bwMode="auto">
          <a:xfrm>
            <a:off x="0" y="1"/>
            <a:ext cx="2915816" cy="250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852936"/>
            <a:ext cx="8496944" cy="1793167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900" b="1" dirty="0" smtClean="0">
                <a:solidFill>
                  <a:srgbClr val="492303"/>
                </a:solidFill>
                <a:effectLst/>
              </a:rPr>
              <a:t>Совершенствование организации предоставления государственных и муниципальных услуг в ГАУ Республики Мордовия «Многофункциональный центр предоставления государственных и муниципальных услуг»</a:t>
            </a:r>
            <a:endParaRPr lang="ru-RU" sz="2900" b="1" dirty="0">
              <a:solidFill>
                <a:srgbClr val="492303"/>
              </a:solidFill>
              <a:effectLst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2" t="51886" r="59945" b="4879"/>
          <a:stretch/>
        </p:blipFill>
        <p:spPr bwMode="auto">
          <a:xfrm>
            <a:off x="0" y="5013176"/>
            <a:ext cx="2861677" cy="184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92" t="10668" r="16277" b="15073"/>
          <a:stretch/>
        </p:blipFill>
        <p:spPr bwMode="auto">
          <a:xfrm>
            <a:off x="4626766" y="0"/>
            <a:ext cx="4517234" cy="246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41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6984776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683104"/>
                </a:solidFill>
              </a:rPr>
              <a:t>Создание ГАУ Республики Мордовия «МФЦ»</a:t>
            </a:r>
            <a:endParaRPr lang="ru-RU" sz="2400" b="1" dirty="0">
              <a:solidFill>
                <a:srgbClr val="683104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308304" y="6490"/>
            <a:ext cx="1835696" cy="104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79512" y="836712"/>
            <a:ext cx="67869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0" y="105273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683104"/>
                </a:solidFill>
              </a:rPr>
              <a:t>25 февраля 2013 года было принято Постановление Правительства Республики Мордовия № 61 «О создании Государственного автономного учреждения Республики Мордовия «Многофункциональный центр предоставления государственных и муниципальных услуг».</a:t>
            </a:r>
            <a:r>
              <a:rPr lang="ru-RU" b="1" dirty="0">
                <a:solidFill>
                  <a:srgbClr val="683104"/>
                </a:solidFill>
              </a:rPr>
              <a:t> Данное постановление наделило ГАУ Республики Мордовия «МФЦ» статусом уполномоченного МФЦ. </a:t>
            </a:r>
          </a:p>
          <a:p>
            <a:pPr algn="just"/>
            <a:r>
              <a:rPr lang="ru-RU" b="1" dirty="0" smtClean="0">
                <a:solidFill>
                  <a:srgbClr val="683104"/>
                </a:solidFill>
              </a:rPr>
              <a:t>23 июля 2013 г. Учреждение было зарегистрировано в качестве юридического лица в инспекции Федеральной налоговой службы России по Ленинскому району г. Саранска. </a:t>
            </a:r>
          </a:p>
          <a:p>
            <a:pPr algn="just"/>
            <a:r>
              <a:rPr lang="ru-RU" b="1" dirty="0" smtClean="0">
                <a:solidFill>
                  <a:srgbClr val="683104"/>
                </a:solidFill>
              </a:rPr>
              <a:t>Свою деятельность по предоставлению государственных и муниципальных услуг ГАУ Республики Мордовия «МФЦ» осуществляет, начиная с 9 января  2014 года.</a:t>
            </a:r>
          </a:p>
          <a:p>
            <a:pPr algn="just"/>
            <a:endParaRPr lang="ru-RU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12" t="24785" r="24390" b="16164"/>
          <a:stretch/>
        </p:blipFill>
        <p:spPr bwMode="auto">
          <a:xfrm>
            <a:off x="1" y="3713385"/>
            <a:ext cx="4427983" cy="31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31" t="23922" r="24875" b="21121"/>
          <a:stretch/>
        </p:blipFill>
        <p:spPr bwMode="auto">
          <a:xfrm>
            <a:off x="4860032" y="3726119"/>
            <a:ext cx="4281765" cy="313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020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707504793"/>
              </p:ext>
            </p:extLst>
          </p:nvPr>
        </p:nvGraphicFramePr>
        <p:xfrm>
          <a:off x="0" y="3042454"/>
          <a:ext cx="8889185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6984776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683104"/>
                </a:solidFill>
              </a:rPr>
              <a:t>Развитие ГАУ Республики Мордовия «МФЦ»</a:t>
            </a:r>
            <a:endParaRPr lang="ru-RU" sz="2400" b="1" dirty="0">
              <a:solidFill>
                <a:srgbClr val="683104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9512" y="692696"/>
            <a:ext cx="67869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308304" y="6490"/>
            <a:ext cx="1835696" cy="104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2931" y="109435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683104"/>
                </a:solidFill>
              </a:rPr>
              <a:t>К </a:t>
            </a:r>
            <a:r>
              <a:rPr lang="ru-RU" sz="2000" b="1" dirty="0">
                <a:solidFill>
                  <a:srgbClr val="683104"/>
                </a:solidFill>
              </a:rPr>
              <a:t>моменту открытия в Учреждении было организовано предоставление </a:t>
            </a:r>
            <a:r>
              <a:rPr lang="ru-RU" sz="2000" b="1" dirty="0" smtClean="0">
                <a:solidFill>
                  <a:srgbClr val="683104"/>
                </a:solidFill>
              </a:rPr>
              <a:t>                                         67 </a:t>
            </a:r>
            <a:r>
              <a:rPr lang="ru-RU" sz="2000" b="1" dirty="0">
                <a:solidFill>
                  <a:srgbClr val="683104"/>
                </a:solidFill>
              </a:rPr>
              <a:t>государственных и муниципальных услуг и 7 дополнительных </a:t>
            </a:r>
            <a:r>
              <a:rPr lang="ru-RU" sz="2000" b="1" dirty="0" smtClean="0">
                <a:solidFill>
                  <a:srgbClr val="683104"/>
                </a:solidFill>
              </a:rPr>
              <a:t> услуг</a:t>
            </a:r>
            <a:r>
              <a:rPr lang="ru-RU" sz="2000" b="1" dirty="0">
                <a:solidFill>
                  <a:srgbClr val="683104"/>
                </a:solidFill>
              </a:rPr>
              <a:t>. </a:t>
            </a:r>
            <a:endParaRPr lang="ru-RU" sz="2000" b="1" dirty="0" smtClean="0">
              <a:solidFill>
                <a:srgbClr val="683104"/>
              </a:solidFill>
            </a:endParaRPr>
          </a:p>
          <a:p>
            <a:pPr algn="just"/>
            <a:r>
              <a:rPr lang="ru-RU" sz="2000" b="1" dirty="0">
                <a:solidFill>
                  <a:srgbClr val="683104"/>
                </a:solidFill>
              </a:rPr>
              <a:t>П</a:t>
            </a:r>
            <a:r>
              <a:rPr lang="ru-RU" sz="2000" b="1" dirty="0" smtClean="0">
                <a:solidFill>
                  <a:srgbClr val="683104"/>
                </a:solidFill>
              </a:rPr>
              <a:t>еречни </a:t>
            </a:r>
            <a:r>
              <a:rPr lang="ru-RU" sz="2000" b="1" dirty="0">
                <a:solidFill>
                  <a:srgbClr val="683104"/>
                </a:solidFill>
              </a:rPr>
              <a:t>услуг, предоставление которых организуется в МФЦ в соответствии с постановлением Правительства Российской Федерации от 27 сентября 2011 г. № 797 </a:t>
            </a:r>
            <a:r>
              <a:rPr lang="ru-RU" sz="2000" b="1" dirty="0" smtClean="0">
                <a:solidFill>
                  <a:srgbClr val="683104"/>
                </a:solidFill>
              </a:rPr>
              <a:t>и постановлением Правительства </a:t>
            </a:r>
            <a:r>
              <a:rPr lang="ru-RU" sz="2000" b="1" dirty="0">
                <a:solidFill>
                  <a:srgbClr val="683104"/>
                </a:solidFill>
              </a:rPr>
              <a:t>Республики Мордовия от 21 ноября 2011 г. N 438, постоянно расширяются</a:t>
            </a:r>
            <a:r>
              <a:rPr lang="ru-RU" sz="2000" dirty="0">
                <a:solidFill>
                  <a:srgbClr val="68310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2006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-29537" y="1196752"/>
            <a:ext cx="9327308" cy="18722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НАСТОЯЩЕЕ ВРЕМЯ В МФЦ ОРГАНИЗОВАНО ПРЕДОСТАВЛЕНИЕ</a:t>
            </a:r>
            <a:r>
              <a:rPr lang="ru-RU" sz="1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172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ВИДОВ УСЛУГ,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 НИХ: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124</a:t>
            </a:r>
            <a:r>
              <a:rPr lang="ru-RU" sz="1700" b="1" dirty="0" smtClean="0">
                <a:solidFill>
                  <a:srgbClr val="813D05"/>
                </a:solidFill>
                <a:latin typeface="Arial" pitchFamily="34" charset="0"/>
                <a:cs typeface="Arial" pitchFamily="34" charset="0"/>
              </a:rPr>
              <a:t> – ГОСУДАРСТВЕННЫЕ И МУНИЦИПАЛЬНЫЕ УСЛУГИ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 </a:t>
            </a:r>
            <a:r>
              <a:rPr lang="ru-RU" sz="1700" b="1" dirty="0" smtClean="0">
                <a:solidFill>
                  <a:srgbClr val="813D05"/>
                </a:solidFill>
                <a:latin typeface="Arial" pitchFamily="34" charset="0"/>
                <a:cs typeface="Arial" pitchFamily="34" charset="0"/>
              </a:rPr>
              <a:t>– УСЛУГИ ИНЫХ ОРГАНИЗАЦИЙ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lang="ru-RU" sz="1700" b="1" dirty="0" smtClean="0">
                <a:solidFill>
                  <a:srgbClr val="813D05"/>
                </a:solidFill>
                <a:latin typeface="Arial" pitchFamily="34" charset="0"/>
                <a:cs typeface="Arial" pitchFamily="34" charset="0"/>
              </a:rPr>
              <a:t> – ДОПОЛНИТЕЛЬНЫЕ УСЛУГИ </a:t>
            </a:r>
            <a:endParaRPr lang="ru-RU" sz="1700" b="1" dirty="0">
              <a:solidFill>
                <a:srgbClr val="813D05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03930" y="3135443"/>
            <a:ext cx="9123379" cy="2687465"/>
            <a:chOff x="179513" y="1923169"/>
            <a:chExt cx="9294356" cy="2687465"/>
          </a:xfrm>
        </p:grpSpPr>
        <p:sp>
          <p:nvSpPr>
            <p:cNvPr id="6" name="Блок-схема: узел 5"/>
            <p:cNvSpPr/>
            <p:nvPr/>
          </p:nvSpPr>
          <p:spPr>
            <a:xfrm>
              <a:off x="179513" y="2308465"/>
              <a:ext cx="648072" cy="688487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9B7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813D05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ru-RU" b="1" dirty="0" smtClean="0">
                  <a:solidFill>
                    <a:srgbClr val="813D05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ru-RU" b="1" dirty="0">
                <a:ln w="57150">
                  <a:solidFill>
                    <a:schemeClr val="tx1"/>
                  </a:solidFill>
                </a:ln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Объект 2"/>
            <p:cNvSpPr txBox="1">
              <a:spLocks/>
            </p:cNvSpPr>
            <p:nvPr/>
          </p:nvSpPr>
          <p:spPr>
            <a:xfrm>
              <a:off x="860418" y="2303616"/>
              <a:ext cx="2065665" cy="8280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b="1" dirty="0" smtClean="0">
                  <a:solidFill>
                    <a:srgbClr val="813D05"/>
                  </a:solidFill>
                </a:rPr>
                <a:t>ГОСУДАРСТВЕННЫЕ УСЛУГИ ФЕДЕРАЛЬНЫХ ОРГАНОВ ИСПОЛНИТЕЛЬНОЙ ВЛАСТИ</a:t>
              </a:r>
              <a:endParaRPr lang="ru-RU" sz="1400" b="1" dirty="0"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696" t="55054" r="66334" b="14391"/>
            <a:stretch/>
          </p:blipFill>
          <p:spPr bwMode="auto">
            <a:xfrm>
              <a:off x="2843808" y="1928694"/>
              <a:ext cx="282423" cy="268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Объект 2"/>
            <p:cNvSpPr txBox="1">
              <a:spLocks/>
            </p:cNvSpPr>
            <p:nvPr/>
          </p:nvSpPr>
          <p:spPr>
            <a:xfrm>
              <a:off x="3774303" y="2294926"/>
              <a:ext cx="2520280" cy="8280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b="1" dirty="0" smtClean="0">
                  <a:solidFill>
                    <a:srgbClr val="813D05"/>
                  </a:solidFill>
                </a:rPr>
                <a:t>ГОСУДАРСТВЕННЫЕ УСЛУГИ ОРГАНОВ ГОСУДАРСТВЕННЫХ ВНЕБЮДЖЕТНЫХ ФОНДОВ</a:t>
              </a:r>
              <a:endParaRPr lang="ru-RU" sz="1400" b="1" dirty="0"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696" t="55054" r="66334" b="14391"/>
            <a:stretch/>
          </p:blipFill>
          <p:spPr bwMode="auto">
            <a:xfrm>
              <a:off x="5924954" y="1923169"/>
              <a:ext cx="257760" cy="268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Объект 2"/>
            <p:cNvSpPr txBox="1">
              <a:spLocks/>
            </p:cNvSpPr>
            <p:nvPr/>
          </p:nvSpPr>
          <p:spPr>
            <a:xfrm>
              <a:off x="6804249" y="2296746"/>
              <a:ext cx="2669620" cy="8280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b="1" dirty="0" smtClean="0">
                  <a:solidFill>
                    <a:srgbClr val="813D05"/>
                  </a:solidFill>
                </a:rPr>
                <a:t>ГОСУДАРСТВЕННЫЕ УСЛУГИ ИСПОЛНИТЕЛЬНЫХ ОРГАНОВ ГОСУДАРСТВЕННОЙ ВЛАСТИ РМ</a:t>
              </a:r>
              <a:endParaRPr lang="ru-RU" sz="1400" b="1" dirty="0"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Блок-схема: узел 19"/>
            <p:cNvSpPr/>
            <p:nvPr/>
          </p:nvSpPr>
          <p:spPr>
            <a:xfrm>
              <a:off x="3126231" y="2296746"/>
              <a:ext cx="648072" cy="688487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9B7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813D05"/>
                  </a:solidFill>
                  <a:latin typeface="Arial" pitchFamily="34" charset="0"/>
                  <a:cs typeface="Arial" pitchFamily="34" charset="0"/>
                </a:rPr>
                <a:t>19</a:t>
              </a:r>
              <a:endParaRPr lang="ru-RU" b="1" dirty="0">
                <a:ln w="57150">
                  <a:solidFill>
                    <a:schemeClr val="tx1"/>
                  </a:solidFill>
                </a:ln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Блок-схема: узел 20"/>
            <p:cNvSpPr/>
            <p:nvPr/>
          </p:nvSpPr>
          <p:spPr>
            <a:xfrm>
              <a:off x="6182714" y="2294926"/>
              <a:ext cx="648072" cy="688487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9B7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813D05"/>
                  </a:solidFill>
                  <a:latin typeface="Arial" pitchFamily="34" charset="0"/>
                  <a:cs typeface="Arial" pitchFamily="34" charset="0"/>
                </a:rPr>
                <a:t>43</a:t>
              </a:r>
              <a:endParaRPr lang="ru-RU" b="1" dirty="0">
                <a:ln w="57150">
                  <a:solidFill>
                    <a:schemeClr val="tx1"/>
                  </a:solidFill>
                </a:ln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Блок-схема: узел 21"/>
            <p:cNvSpPr/>
            <p:nvPr/>
          </p:nvSpPr>
          <p:spPr>
            <a:xfrm>
              <a:off x="179513" y="3645024"/>
              <a:ext cx="648072" cy="688487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9B7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813D05"/>
                  </a:solidFill>
                  <a:latin typeface="Arial" pitchFamily="34" charset="0"/>
                  <a:cs typeface="Arial" pitchFamily="34" charset="0"/>
                </a:rPr>
                <a:t>33</a:t>
              </a:r>
              <a:endParaRPr lang="ru-RU" b="1" dirty="0">
                <a:ln w="57150">
                  <a:solidFill>
                    <a:schemeClr val="tx1"/>
                  </a:solidFill>
                </a:ln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Объект 2"/>
            <p:cNvSpPr txBox="1">
              <a:spLocks/>
            </p:cNvSpPr>
            <p:nvPr/>
          </p:nvSpPr>
          <p:spPr>
            <a:xfrm>
              <a:off x="922159" y="3649368"/>
              <a:ext cx="2065665" cy="8280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b="1" dirty="0" smtClean="0">
                  <a:solidFill>
                    <a:srgbClr val="813D05"/>
                  </a:solidFill>
                </a:rPr>
                <a:t>МУНИЦИПАЛЬНЫЕ УСЛУГИ</a:t>
              </a:r>
            </a:p>
            <a:p>
              <a:pPr marL="0" indent="0">
                <a:buNone/>
              </a:pPr>
              <a:r>
                <a:rPr lang="ru-RU" sz="1200" b="1" dirty="0" smtClean="0">
                  <a:solidFill>
                    <a:srgbClr val="813D05"/>
                  </a:solidFill>
                  <a:cs typeface="Arial" pitchFamily="34" charset="0"/>
                </a:rPr>
                <a:t>(В СРЕДНЕМ В ОФИСАХ МФЦ)</a:t>
              </a:r>
              <a:endParaRPr lang="ru-RU" sz="1400" b="1" dirty="0">
                <a:solidFill>
                  <a:srgbClr val="813D05"/>
                </a:solidFill>
                <a:cs typeface="Arial" pitchFamily="34" charset="0"/>
              </a:endParaRPr>
            </a:p>
          </p:txBody>
        </p:sp>
        <p:sp>
          <p:nvSpPr>
            <p:cNvPr id="24" name="Блок-схема: узел 23"/>
            <p:cNvSpPr/>
            <p:nvPr/>
          </p:nvSpPr>
          <p:spPr>
            <a:xfrm>
              <a:off x="3126231" y="3714826"/>
              <a:ext cx="648072" cy="688487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9B7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813D05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ru-RU" b="1" dirty="0">
                <a:ln w="57150">
                  <a:solidFill>
                    <a:schemeClr val="tx1"/>
                  </a:solidFill>
                </a:ln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Объект 2"/>
            <p:cNvSpPr txBox="1">
              <a:spLocks/>
            </p:cNvSpPr>
            <p:nvPr/>
          </p:nvSpPr>
          <p:spPr>
            <a:xfrm>
              <a:off x="3774303" y="3882526"/>
              <a:ext cx="2198835" cy="5949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b="1" dirty="0" smtClean="0">
                  <a:solidFill>
                    <a:srgbClr val="813D05"/>
                  </a:solidFill>
                </a:rPr>
                <a:t>УСЛУГИ ИНЫХ ОРГАНИЗАЦИЙ</a:t>
              </a:r>
              <a:endParaRPr lang="ru-RU" sz="1400" b="1" dirty="0"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Блок-схема: узел 25"/>
            <p:cNvSpPr/>
            <p:nvPr/>
          </p:nvSpPr>
          <p:spPr>
            <a:xfrm>
              <a:off x="6180511" y="3719170"/>
              <a:ext cx="648072" cy="688487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E9B7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813D05"/>
                  </a:solidFill>
                  <a:latin typeface="Arial" pitchFamily="34" charset="0"/>
                  <a:cs typeface="Arial" pitchFamily="34" charset="0"/>
                </a:rPr>
                <a:t>35</a:t>
              </a:r>
              <a:endParaRPr lang="ru-RU" b="1" dirty="0">
                <a:ln w="57150">
                  <a:solidFill>
                    <a:schemeClr val="tx1"/>
                  </a:solidFill>
                </a:ln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Объект 2"/>
            <p:cNvSpPr txBox="1">
              <a:spLocks/>
            </p:cNvSpPr>
            <p:nvPr/>
          </p:nvSpPr>
          <p:spPr>
            <a:xfrm>
              <a:off x="6828583" y="3882526"/>
              <a:ext cx="2198835" cy="5949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b="1" dirty="0" smtClean="0">
                  <a:solidFill>
                    <a:srgbClr val="813D05"/>
                  </a:solidFill>
                </a:rPr>
                <a:t>ДОПОЛНИТЕЛЬНЫЕ УСЛУГИ</a:t>
              </a:r>
              <a:endParaRPr lang="ru-RU" sz="1400" b="1" dirty="0">
                <a:solidFill>
                  <a:srgbClr val="813D05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092279" y="0"/>
            <a:ext cx="2035297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15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00" t="16103" r="5190" b="58298"/>
          <a:stretch/>
        </p:blipFill>
        <p:spPr bwMode="auto">
          <a:xfrm>
            <a:off x="7137177" y="1124744"/>
            <a:ext cx="1907703" cy="18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107504" y="3861048"/>
            <a:ext cx="1656184" cy="936104"/>
          </a:xfrm>
          <a:prstGeom prst="wedgeRectCallout">
            <a:avLst/>
          </a:prstGeom>
          <a:solidFill>
            <a:srgbClr val="E9B76D"/>
          </a:solidFill>
          <a:ln>
            <a:solidFill>
              <a:srgbClr val="E9B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341902"/>
                </a:solidFill>
              </a:rPr>
              <a:t>7 СОГЛАШЕНИЙ</a:t>
            </a:r>
            <a:endParaRPr lang="ru-RU" b="1" dirty="0">
              <a:solidFill>
                <a:srgbClr val="341902"/>
              </a:solidFill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916088" y="3861048"/>
            <a:ext cx="1656184" cy="936104"/>
          </a:xfrm>
          <a:prstGeom prst="wedgeRectCallout">
            <a:avLst/>
          </a:prstGeom>
          <a:solidFill>
            <a:srgbClr val="E9B76D"/>
          </a:solidFill>
          <a:ln>
            <a:solidFill>
              <a:srgbClr val="E9B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341902"/>
                </a:solidFill>
              </a:rPr>
              <a:t>2 СОГЛАШЕНИ</a:t>
            </a:r>
            <a:r>
              <a:rPr lang="ru-RU" b="1" dirty="0" smtClean="0">
                <a:solidFill>
                  <a:srgbClr val="492303"/>
                </a:solidFill>
              </a:rPr>
              <a:t>Я</a:t>
            </a:r>
            <a:endParaRPr lang="ru-RU" b="1" dirty="0">
              <a:solidFill>
                <a:srgbClr val="492303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743907" y="3862935"/>
            <a:ext cx="1656184" cy="936104"/>
          </a:xfrm>
          <a:prstGeom prst="wedgeRectCallout">
            <a:avLst/>
          </a:prstGeom>
          <a:solidFill>
            <a:srgbClr val="E9B76D"/>
          </a:solidFill>
          <a:ln>
            <a:solidFill>
              <a:srgbClr val="E9B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341902"/>
                </a:solidFill>
              </a:rPr>
              <a:t>7 СОГЛАШЕНИЙ</a:t>
            </a:r>
            <a:endParaRPr lang="ru-RU" b="1" dirty="0">
              <a:solidFill>
                <a:srgbClr val="341902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580112" y="3848186"/>
            <a:ext cx="1656184" cy="936104"/>
          </a:xfrm>
          <a:prstGeom prst="wedgeRectCallout">
            <a:avLst/>
          </a:prstGeom>
          <a:solidFill>
            <a:srgbClr val="E9B76D"/>
          </a:solidFill>
          <a:ln>
            <a:solidFill>
              <a:srgbClr val="E9B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341902"/>
                </a:solidFill>
              </a:rPr>
              <a:t>23 СОГЛАШЕНИЯ</a:t>
            </a:r>
            <a:endParaRPr lang="ru-RU" b="1" dirty="0">
              <a:solidFill>
                <a:srgbClr val="341902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7388696" y="3844166"/>
            <a:ext cx="1656184" cy="936104"/>
          </a:xfrm>
          <a:prstGeom prst="wedgeRectCallout">
            <a:avLst/>
          </a:prstGeom>
          <a:solidFill>
            <a:srgbClr val="E9B76D"/>
          </a:solidFill>
          <a:ln>
            <a:solidFill>
              <a:srgbClr val="E9B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341902"/>
                </a:solidFill>
              </a:rPr>
              <a:t>3 СОГЛАШЕНИЯ</a:t>
            </a:r>
            <a:endParaRPr lang="ru-RU" b="1" dirty="0">
              <a:solidFill>
                <a:srgbClr val="341902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-78237" y="5229200"/>
            <a:ext cx="2027665" cy="828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813D05"/>
                </a:solidFill>
              </a:rPr>
              <a:t>ФЕДЕРАЛЬНЫЕ ОРГАНЫ ИСПОЛНИТЕЛЬНОЙ ВЛАСТИ</a:t>
            </a:r>
            <a:endParaRPr lang="ru-RU" sz="1600" b="1" dirty="0">
              <a:solidFill>
                <a:srgbClr val="813D0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716242" y="5252452"/>
            <a:ext cx="2027665" cy="828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813D05"/>
                </a:solidFill>
              </a:rPr>
              <a:t>ТЕРРИТОРИАЛЬНЫЕ ОРГАНЫ ГОСУДАРСТВЕННЫХ ВНЕБЮДЖЕТНЫХ ФОНДОВ</a:t>
            </a:r>
            <a:endParaRPr lang="ru-RU" sz="1600" b="1" dirty="0">
              <a:solidFill>
                <a:srgbClr val="813D0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400091" y="5229200"/>
            <a:ext cx="2027665" cy="828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813D05"/>
                </a:solidFill>
              </a:rPr>
              <a:t>ОРГАНЫ МЕСТНОГО САМОУПРАВЛЕНИЯ</a:t>
            </a:r>
            <a:endParaRPr lang="ru-RU" sz="1600" b="1" dirty="0">
              <a:solidFill>
                <a:srgbClr val="813D0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572272" y="5253614"/>
            <a:ext cx="2027665" cy="828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813D05"/>
                </a:solidFill>
              </a:rPr>
              <a:t>ИСПОЛНИТЕЛЬНЫЕ ОРГАНЫ ГОСУДАРСТВЕННОЙ ВЛАСТИ РМ</a:t>
            </a:r>
            <a:endParaRPr lang="ru-RU" sz="1600" b="1" dirty="0">
              <a:solidFill>
                <a:srgbClr val="813D0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7245208" y="5262582"/>
            <a:ext cx="2027665" cy="828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813D05"/>
                </a:solidFill>
              </a:rPr>
              <a:t>ИНЫЕ ОРГАНИЗАЦИИ</a:t>
            </a:r>
            <a:endParaRPr lang="ru-RU" sz="1600" b="1" dirty="0">
              <a:solidFill>
                <a:srgbClr val="813D0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-30374" y="44244"/>
            <a:ext cx="9075254" cy="34567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683104"/>
                </a:solidFill>
                <a:latin typeface="Trebuchet MS" pitchFamily="34" charset="0"/>
                <a:cs typeface="Times New Roman" pitchFamily="18" charset="0"/>
              </a:rPr>
              <a:t>ПРЕДОСТАВЛЕНИЕ ГОСУДАРСТВЕННЫХ И МУНИЦИПАЛЬНЫХ УСЛУГ НА БАЗЕ МФЦ ОСУЩЕСТВЛЯЕТСЯ В СООТВЕТСТВИИ С СОГЛАШЕНИЯМИ О ВЗАИМОДЕЙСТВИИ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683104"/>
                </a:solidFill>
                <a:latin typeface="Trebuchet MS" pitchFamily="34" charset="0"/>
                <a:cs typeface="Times New Roman" pitchFamily="18" charset="0"/>
              </a:rPr>
              <a:t>ЗАКЛЮЧЕННЫМИ С ОРГАНАМИ, ПРЕДОСТАВЛЯЮЩИМИ ГОСУДАРСТВЕННЫЕ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683104"/>
                </a:solidFill>
                <a:latin typeface="Trebuchet MS" pitchFamily="34" charset="0"/>
                <a:cs typeface="Times New Roman" pitchFamily="18" charset="0"/>
              </a:rPr>
              <a:t>И МУНИЦИПАЛЬНЫЕ УСЛУГИ.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solidFill>
                <a:srgbClr val="683104"/>
              </a:solidFill>
              <a:latin typeface="Trebuchet MS" pitchFamily="34" charset="0"/>
              <a:cs typeface="Arial" pitchFamily="34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НАСТОЯЩЕЕ ВРЕМЯ ГАУ РЕСПУБЛИКИ МОРДОВИЯ «МФЦ»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ЗАКЛЮЧЕНО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42 СОГЛАШЕНИЯ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 ВЗАИМОДЕЙСТВИИ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ОРГАНАМИ/ОРГАНИЗАЦИЯМИ, ПРЕДОСТАВЛЯЮЩИМИ УСЛУГИ.</a:t>
            </a:r>
            <a:endParaRPr lang="ru-RU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63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0"/>
            <a:ext cx="6732239" cy="93610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800" b="1" dirty="0" smtClean="0">
                <a:solidFill>
                  <a:srgbClr val="EA0000"/>
                </a:solidFill>
              </a:rPr>
              <a:t>УСЛУГИ МФЦ ЗА 2014 г.- 2021 г.</a:t>
            </a:r>
            <a:endParaRPr lang="ru-RU" sz="3800" b="1" dirty="0">
              <a:solidFill>
                <a:srgbClr val="EA000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68882" y="711746"/>
            <a:ext cx="6779382" cy="692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813D05"/>
                </a:solidFill>
              </a:rPr>
              <a:t>СОВОКУПНЫЙ ОБЪЕМ УСЛУГ:</a:t>
            </a:r>
            <a:r>
              <a:rPr lang="ru-RU" sz="2800" b="1" dirty="0" smtClean="0">
                <a:solidFill>
                  <a:srgbClr val="813D05"/>
                </a:solidFill>
              </a:rPr>
              <a:t> </a:t>
            </a:r>
            <a:r>
              <a:rPr lang="ru-RU" sz="4000" b="1" dirty="0" smtClean="0">
                <a:solidFill>
                  <a:srgbClr val="EA0000"/>
                </a:solidFill>
                <a:effectLst/>
                <a:ea typeface="Calibri"/>
              </a:rPr>
              <a:t>5 106 138</a:t>
            </a:r>
            <a:endParaRPr lang="ru-RU" sz="4000" b="1" dirty="0">
              <a:solidFill>
                <a:srgbClr val="EA00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8882" y="1594395"/>
            <a:ext cx="6050918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E4A64A"/>
                </a:solidFill>
              </a:rPr>
              <a:t>4 091 299 услуг </a:t>
            </a:r>
            <a:r>
              <a:rPr lang="ru-RU" sz="2000" b="1" dirty="0" smtClean="0">
                <a:solidFill>
                  <a:srgbClr val="813D05"/>
                </a:solidFill>
              </a:rPr>
              <a:t>–</a:t>
            </a:r>
            <a:r>
              <a:rPr lang="ru-RU" sz="2000" dirty="0" smtClean="0">
                <a:solidFill>
                  <a:srgbClr val="813D05"/>
                </a:solidFill>
              </a:rPr>
              <a:t> </a:t>
            </a:r>
            <a:r>
              <a:rPr lang="ru-RU" sz="2000" b="1" dirty="0" smtClean="0">
                <a:solidFill>
                  <a:srgbClr val="813D05"/>
                </a:solidFill>
              </a:rPr>
              <a:t>государственные услуги </a:t>
            </a:r>
          </a:p>
          <a:p>
            <a:r>
              <a:rPr lang="ru-RU" sz="2000" b="1" dirty="0" smtClean="0">
                <a:solidFill>
                  <a:srgbClr val="E4A64A"/>
                </a:solidFill>
              </a:rPr>
              <a:t>478 437 услуг </a:t>
            </a:r>
            <a:r>
              <a:rPr lang="ru-RU" sz="2000" b="1" dirty="0" smtClean="0">
                <a:solidFill>
                  <a:srgbClr val="813D05"/>
                </a:solidFill>
              </a:rPr>
              <a:t>– муниципальные услуги </a:t>
            </a:r>
          </a:p>
          <a:p>
            <a:r>
              <a:rPr lang="ru-RU" sz="2000" b="1" dirty="0" smtClean="0">
                <a:solidFill>
                  <a:srgbClr val="E4A64A"/>
                </a:solidFill>
              </a:rPr>
              <a:t>536 402 услуги </a:t>
            </a:r>
            <a:r>
              <a:rPr lang="ru-RU" sz="2000" b="1" dirty="0" smtClean="0">
                <a:solidFill>
                  <a:srgbClr val="683104"/>
                </a:solidFill>
              </a:rPr>
              <a:t>– дополнительные услуги</a:t>
            </a:r>
          </a:p>
          <a:p>
            <a:endParaRPr lang="ru-RU" sz="4000" dirty="0">
              <a:solidFill>
                <a:srgbClr val="683104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561412993"/>
              </p:ext>
            </p:extLst>
          </p:nvPr>
        </p:nvGraphicFramePr>
        <p:xfrm>
          <a:off x="15557" y="2723756"/>
          <a:ext cx="7086031" cy="4088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71" t="28663" r="31955" b="24531"/>
          <a:stretch/>
        </p:blipFill>
        <p:spPr bwMode="auto">
          <a:xfrm>
            <a:off x="6948265" y="0"/>
            <a:ext cx="2115516" cy="559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028484" y="5596759"/>
            <a:ext cx="2035297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4963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4" t="8454" r="4538" b="10580"/>
          <a:stretch/>
        </p:blipFill>
        <p:spPr bwMode="auto">
          <a:xfrm>
            <a:off x="60725" y="476672"/>
            <a:ext cx="9083275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5004048" y="1412774"/>
            <a:ext cx="3312368" cy="397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E9B76D"/>
                </a:solidFill>
              </a:rPr>
              <a:t>Доля в общем объеме услуг, %</a:t>
            </a:r>
          </a:p>
          <a:p>
            <a:endParaRPr lang="ru-RU" sz="3200" dirty="0">
              <a:solidFill>
                <a:srgbClr val="E9B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7" t="6811" r="5435" b="76680"/>
          <a:stretch/>
        </p:blipFill>
        <p:spPr bwMode="auto">
          <a:xfrm>
            <a:off x="0" y="0"/>
            <a:ext cx="9071992" cy="138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75" t="36695" r="5435" b="10777"/>
          <a:stretch/>
        </p:blipFill>
        <p:spPr bwMode="auto">
          <a:xfrm>
            <a:off x="6337738" y="2475186"/>
            <a:ext cx="2734254" cy="427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096254794"/>
              </p:ext>
            </p:extLst>
          </p:nvPr>
        </p:nvGraphicFramePr>
        <p:xfrm>
          <a:off x="0" y="2564904"/>
          <a:ext cx="6588224" cy="418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0" y="1403964"/>
            <a:ext cx="9144000" cy="1071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813D05"/>
                </a:solidFill>
                <a:effectLst/>
                <a:ea typeface="Calibri"/>
                <a:cs typeface="Arial" pitchFamily="34" charset="0"/>
              </a:rPr>
              <a:t>ЗА ПЕРИОД   С 2014 Г.  ПО 31 ДЕКАБРЯ 2021 Г. НА БАЗЕ МФЦ ПРЕДОСТАВЛЕНО </a:t>
            </a:r>
            <a:r>
              <a:rPr lang="ru-RU" b="1" dirty="0" smtClean="0">
                <a:solidFill>
                  <a:srgbClr val="813D05"/>
                </a:solidFill>
                <a:effectLst/>
                <a:ea typeface="Calibri"/>
                <a:cs typeface="Arial" pitchFamily="34" charset="0"/>
              </a:rPr>
              <a:t>511 308 </a:t>
            </a:r>
            <a:r>
              <a:rPr lang="ru-RU" sz="1600" b="1" dirty="0" smtClean="0">
                <a:solidFill>
                  <a:srgbClr val="813D05"/>
                </a:solidFill>
                <a:effectLst/>
                <a:ea typeface="Calibri"/>
                <a:cs typeface="Arial" pitchFamily="34" charset="0"/>
              </a:rPr>
              <a:t>УСЛУГ ПО </a:t>
            </a:r>
            <a:r>
              <a:rPr lang="ru-RU" sz="1600" b="1" dirty="0" smtClean="0">
                <a:solidFill>
                  <a:srgbClr val="813D05"/>
                </a:solidFill>
                <a:cs typeface="Arial" pitchFamily="34" charset="0"/>
              </a:rPr>
              <a:t>РЕГИСТРАЦИИ (ПОДТВЕРЖДЕНИЮ, ВОССТАНОВЛЕНИЮ, УДАЛЕНИЮ) УЧЕТНОЙ ЗАПИСИ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813D05"/>
                </a:solidFill>
                <a:cs typeface="Arial" pitchFamily="34" charset="0"/>
              </a:rPr>
              <a:t>В ЕДИНОЙ СИСТЕМЕ ИДЕНТИФИКАЦИИ И АУТЕНТИФИКАЦИИ (</a:t>
            </a:r>
            <a:r>
              <a:rPr lang="ru-RU" sz="1600" b="1" dirty="0" smtClean="0">
                <a:solidFill>
                  <a:srgbClr val="813D05"/>
                </a:solidFill>
                <a:effectLst/>
                <a:ea typeface="Calibri"/>
                <a:cs typeface="Arial" pitchFamily="34" charset="0"/>
              </a:rPr>
              <a:t>ЕСИА).</a:t>
            </a:r>
            <a:endParaRPr lang="ru-RU" sz="2800" b="1" dirty="0">
              <a:solidFill>
                <a:srgbClr val="813D05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7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rgbClr val="EA0000"/>
                </a:solidFill>
              </a:rPr>
              <a:t>В центральном офисе учреждения оборудовано 62 окна для приема документов и выдачи результатов услуг. </a:t>
            </a:r>
            <a:r>
              <a:rPr lang="ru-RU" sz="1500" dirty="0">
                <a:solidFill>
                  <a:srgbClr val="683104"/>
                </a:solidFill>
              </a:rPr>
              <a:t>Помещения ГАУ Республики Мордовия «МФЦ» соответствуют требованиям комфортности предоставления услуг: электронная очередь с возможностью предварительной записи в офисе или через сайт, места для ожидания и информирования, информационные стенды и информационные киоски с доступом к порталам услуг, сайту «Ваш контроль», </a:t>
            </a:r>
            <a:r>
              <a:rPr lang="ru-RU" sz="1500" dirty="0" smtClean="0">
                <a:solidFill>
                  <a:srgbClr val="683104"/>
                </a:solidFill>
              </a:rPr>
              <a:t>возможностью </a:t>
            </a:r>
            <a:r>
              <a:rPr lang="ru-RU" sz="1500" dirty="0">
                <a:solidFill>
                  <a:srgbClr val="683104"/>
                </a:solidFill>
              </a:rPr>
              <a:t>оценки качества оказания государственных услуг и проверки статуса услуги, организована возможность оплаты за предоставление государственных услуг, в том числе безналичная оплата посредством POS-терминалов, установленных непосредственно в окнах приема документов.	</a:t>
            </a:r>
            <a:endParaRPr lang="ru-RU" sz="1500" dirty="0" smtClean="0">
              <a:solidFill>
                <a:srgbClr val="683104"/>
              </a:solidFill>
            </a:endParaRPr>
          </a:p>
          <a:p>
            <a:pPr algn="just"/>
            <a:r>
              <a:rPr lang="ru-RU" sz="1500" b="1" dirty="0" smtClean="0">
                <a:solidFill>
                  <a:srgbClr val="EA0000"/>
                </a:solidFill>
              </a:rPr>
              <a:t>Для </a:t>
            </a:r>
            <a:r>
              <a:rPr lang="ru-RU" sz="1500" b="1" dirty="0">
                <a:solidFill>
                  <a:srgbClr val="EA0000"/>
                </a:solidFill>
              </a:rPr>
              <a:t>организации взаимодействия с заявителями помещение  </a:t>
            </a:r>
            <a:r>
              <a:rPr lang="ru-RU" sz="1500" b="1" dirty="0" smtClean="0">
                <a:solidFill>
                  <a:srgbClr val="EA0000"/>
                </a:solidFill>
              </a:rPr>
              <a:t>ГАУ </a:t>
            </a:r>
            <a:r>
              <a:rPr lang="ru-RU" sz="1500" b="1" dirty="0">
                <a:solidFill>
                  <a:srgbClr val="EA0000"/>
                </a:solidFill>
              </a:rPr>
              <a:t>Республики Мордовия «МФЦ» состоит из следующих функциональных секторов:</a:t>
            </a:r>
          </a:p>
          <a:p>
            <a:r>
              <a:rPr lang="ru-RU" sz="1500" dirty="0">
                <a:solidFill>
                  <a:srgbClr val="683104"/>
                </a:solidFill>
              </a:rPr>
              <a:t>- сектор информирования и ожидания;</a:t>
            </a:r>
          </a:p>
          <a:p>
            <a:r>
              <a:rPr lang="ru-RU" sz="1500" dirty="0" smtClean="0">
                <a:solidFill>
                  <a:srgbClr val="683104"/>
                </a:solidFill>
              </a:rPr>
              <a:t>- сектор </a:t>
            </a:r>
            <a:r>
              <a:rPr lang="ru-RU" sz="1500" dirty="0">
                <a:solidFill>
                  <a:srgbClr val="683104"/>
                </a:solidFill>
              </a:rPr>
              <a:t>приема заявителей</a:t>
            </a:r>
            <a:r>
              <a:rPr lang="ru-RU" sz="1500" dirty="0" smtClean="0">
                <a:solidFill>
                  <a:srgbClr val="683104"/>
                </a:solidFill>
              </a:rPr>
              <a:t>.</a:t>
            </a:r>
          </a:p>
          <a:p>
            <a:pPr algn="just"/>
            <a:r>
              <a:rPr lang="ru-RU" sz="1500" dirty="0">
                <a:solidFill>
                  <a:srgbClr val="683104"/>
                </a:solidFill>
              </a:rPr>
              <a:t> В основу работы МФЦ положен принцип «одного окна», который предполагает единое место приема, регистрации и выдачи необходимых документов гражданам и организациям при оказании государственных и муниципальных услуг.</a:t>
            </a:r>
            <a:r>
              <a:rPr lang="ru-RU" sz="1500" b="1" dirty="0">
                <a:solidFill>
                  <a:srgbClr val="683104"/>
                </a:solidFill>
              </a:rPr>
              <a:t>  </a:t>
            </a:r>
            <a:r>
              <a:rPr lang="ru-RU" sz="1500" dirty="0">
                <a:solidFill>
                  <a:srgbClr val="683104"/>
                </a:solidFill>
              </a:rPr>
              <a:t>В соответствии с этим принципом в Учреждении работу по приему-выдаче документов по государственным и муниципальным услугам ведут универсальные специалисты.</a:t>
            </a:r>
          </a:p>
          <a:p>
            <a:pPr algn="just"/>
            <a:r>
              <a:rPr lang="ru-RU" sz="1400" dirty="0" smtClean="0">
                <a:solidFill>
                  <a:srgbClr val="683104"/>
                </a:solidFill>
              </a:rPr>
              <a:t> </a:t>
            </a:r>
            <a:endParaRPr lang="ru-RU" sz="1400" dirty="0">
              <a:solidFill>
                <a:srgbClr val="683104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87" t="16594" r="23420" b="10130"/>
          <a:stretch/>
        </p:blipFill>
        <p:spPr bwMode="auto">
          <a:xfrm>
            <a:off x="4572000" y="3717033"/>
            <a:ext cx="4572000" cy="314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31" t="16811" r="22937" b="11853"/>
          <a:stretch/>
        </p:blipFill>
        <p:spPr bwMode="auto">
          <a:xfrm>
            <a:off x="0" y="3717033"/>
            <a:ext cx="4427984" cy="314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68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3" t="6521" r="4782" b="10290"/>
          <a:stretch/>
        </p:blipFill>
        <p:spPr bwMode="auto">
          <a:xfrm>
            <a:off x="0" y="-122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71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107504" y="59843"/>
            <a:ext cx="698477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1200" b="1" dirty="0" smtClean="0">
              <a:solidFill>
                <a:srgbClr val="EA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9" t="7702" r="6880" b="28495"/>
          <a:stretch/>
        </p:blipFill>
        <p:spPr bwMode="auto">
          <a:xfrm>
            <a:off x="0" y="0"/>
            <a:ext cx="9144000" cy="54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686" y="5263459"/>
            <a:ext cx="9144000" cy="1631216"/>
          </a:xfrm>
          <a:prstGeom prst="rect">
            <a:avLst/>
          </a:prstGeom>
          <a:solidFill>
            <a:srgbClr val="E9B76D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83104"/>
                </a:solidFill>
              </a:rPr>
              <a:t>С 1 января 2021 г. в Республике Мордовия функционирует централизованная система МФЦ. </a:t>
            </a:r>
          </a:p>
          <a:p>
            <a:pPr algn="ctr"/>
            <a:r>
              <a:rPr lang="ru-RU" sz="1600" b="1" dirty="0" smtClean="0">
                <a:solidFill>
                  <a:srgbClr val="683104"/>
                </a:solidFill>
              </a:rPr>
              <a:t>В соответствии с распоряжением Правительства РМ от 05.10.2020 г. №664-р в каждом муниципальном районе РМ создан филиал ГАУ Республики Мордовия «МФЦ» (</a:t>
            </a:r>
            <a:r>
              <a:rPr lang="ru-RU" sz="2000" b="1" dirty="0" smtClean="0">
                <a:solidFill>
                  <a:srgbClr val="683104"/>
                </a:solidFill>
              </a:rPr>
              <a:t>22 филиала</a:t>
            </a:r>
            <a:r>
              <a:rPr lang="ru-RU" sz="1600" b="1" dirty="0" smtClean="0">
                <a:solidFill>
                  <a:srgbClr val="683104"/>
                </a:solidFill>
              </a:rPr>
              <a:t>).</a:t>
            </a:r>
          </a:p>
          <a:p>
            <a:pPr algn="ctr"/>
            <a:r>
              <a:rPr lang="ru-RU" sz="1600" b="1" dirty="0" smtClean="0">
                <a:solidFill>
                  <a:srgbClr val="683104"/>
                </a:solidFill>
                <a:effectLst/>
                <a:ea typeface="Calibri"/>
                <a:cs typeface="Times New Roman"/>
              </a:rPr>
              <a:t>Филиалы осуществляют функции Учреждения по исполнению административных процедур предоставления государственных и муниципальных услуг в режиме «одного окна». </a:t>
            </a:r>
          </a:p>
          <a:p>
            <a:pPr algn="ctr"/>
            <a:r>
              <a:rPr lang="ru-RU" sz="1600" b="1" dirty="0" smtClean="0">
                <a:solidFill>
                  <a:srgbClr val="683104"/>
                </a:solidFill>
                <a:effectLst/>
                <a:ea typeface="Calibri"/>
                <a:cs typeface="Times New Roman"/>
              </a:rPr>
              <a:t>В настоящее время в ГАУ Республики Мордовия «МФЦ» работает 309 человек.</a:t>
            </a:r>
            <a:endParaRPr lang="ru-RU" sz="1600" b="1" dirty="0">
              <a:solidFill>
                <a:srgbClr val="683104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21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805264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endParaRPr lang="ru-RU" sz="23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Цель работы</a:t>
            </a:r>
            <a:r>
              <a:rPr lang="ru-RU" sz="3600" dirty="0" smtClean="0">
                <a:solidFill>
                  <a:srgbClr val="683104"/>
                </a:solidFill>
              </a:rPr>
              <a:t> - изучение </a:t>
            </a:r>
            <a:r>
              <a:rPr lang="ru-RU" sz="3600" dirty="0">
                <a:solidFill>
                  <a:srgbClr val="683104"/>
                </a:solidFill>
              </a:rPr>
              <a:t>теории и практики оказания государственных и муниципальных услуг по принципу «одного окна» в многофункциональных центрах и разработка предложений по совершенствованию организации их предоставления</a:t>
            </a:r>
            <a:r>
              <a:rPr lang="ru-RU" sz="3600" dirty="0" smtClean="0">
                <a:solidFill>
                  <a:srgbClr val="683104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3600" b="1" dirty="0">
                <a:solidFill>
                  <a:srgbClr val="FF0000"/>
                </a:solidFill>
              </a:rPr>
              <a:t>Для реализации этой цели были поставлены следующие задачи:</a:t>
            </a:r>
          </a:p>
          <a:p>
            <a:pPr marL="0" lvl="0" indent="0" algn="just">
              <a:buNone/>
            </a:pPr>
            <a:r>
              <a:rPr lang="ru-RU" sz="3600" dirty="0" smtClean="0">
                <a:solidFill>
                  <a:srgbClr val="683104"/>
                </a:solidFill>
              </a:rPr>
              <a:t>- исследовать </a:t>
            </a:r>
            <a:r>
              <a:rPr lang="ru-RU" sz="3600" dirty="0">
                <a:solidFill>
                  <a:srgbClr val="683104"/>
                </a:solidFill>
              </a:rPr>
              <a:t>подходы к анализу государственных и муниципальных услуг;</a:t>
            </a:r>
          </a:p>
          <a:p>
            <a:pPr marL="0" lvl="0" indent="0" algn="just">
              <a:buNone/>
            </a:pPr>
            <a:r>
              <a:rPr lang="ru-RU" sz="3600" dirty="0" smtClean="0">
                <a:solidFill>
                  <a:srgbClr val="683104"/>
                </a:solidFill>
              </a:rPr>
              <a:t>- изучить </a:t>
            </a:r>
            <a:r>
              <a:rPr lang="ru-RU" sz="3600" dirty="0">
                <a:solidFill>
                  <a:srgbClr val="683104"/>
                </a:solidFill>
              </a:rPr>
              <a:t>нормативно-правовые основы предоставления государственных и муниципальных услуг в многофункциональных центрах;</a:t>
            </a:r>
          </a:p>
          <a:p>
            <a:pPr marL="0" lvl="0" indent="0" algn="just">
              <a:buNone/>
            </a:pPr>
            <a:r>
              <a:rPr lang="ru-RU" sz="3600" dirty="0" smtClean="0">
                <a:solidFill>
                  <a:srgbClr val="683104"/>
                </a:solidFill>
              </a:rPr>
              <a:t>- определить </a:t>
            </a:r>
            <a:r>
              <a:rPr lang="ru-RU" sz="3600" dirty="0">
                <a:solidFill>
                  <a:srgbClr val="683104"/>
                </a:solidFill>
              </a:rPr>
              <a:t>значение и роль многофункциональных центров предоставления государственных и муниципальных услуг в развитии системы государственного управления, способствующего повышению уровня и качества жизни граждан;</a:t>
            </a:r>
          </a:p>
          <a:p>
            <a:pPr marL="0" lvl="0" indent="0" algn="just">
              <a:buNone/>
            </a:pPr>
            <a:r>
              <a:rPr lang="ru-RU" sz="3600" dirty="0" smtClean="0">
                <a:solidFill>
                  <a:srgbClr val="683104"/>
                </a:solidFill>
              </a:rPr>
              <a:t>- обосновать </a:t>
            </a:r>
            <a:r>
              <a:rPr lang="ru-RU" sz="3600" dirty="0">
                <a:solidFill>
                  <a:srgbClr val="683104"/>
                </a:solidFill>
              </a:rPr>
              <a:t>цели, задачи и основные направления развития многофункциональных центров предоставления государственных и муниципальных услуг в условиях инновационного развития российской экономики;</a:t>
            </a:r>
          </a:p>
          <a:p>
            <a:pPr marL="0" lvl="0" indent="0" algn="just">
              <a:buNone/>
            </a:pPr>
            <a:r>
              <a:rPr lang="ru-RU" sz="3600" dirty="0" smtClean="0">
                <a:solidFill>
                  <a:srgbClr val="683104"/>
                </a:solidFill>
              </a:rPr>
              <a:t>- разработать </a:t>
            </a:r>
            <a:r>
              <a:rPr lang="ru-RU" sz="3600" dirty="0">
                <a:solidFill>
                  <a:srgbClr val="683104"/>
                </a:solidFill>
              </a:rPr>
              <a:t>рекомендации и предложения по совершенствованию механизма предоставления государственных и муниципальных услуг по принципу «одного окна». </a:t>
            </a:r>
            <a:endParaRPr lang="ru-RU" sz="3600" dirty="0" smtClean="0">
              <a:solidFill>
                <a:srgbClr val="683104"/>
              </a:solidFill>
            </a:endParaRPr>
          </a:p>
          <a:p>
            <a:pPr marL="0" lvl="0" indent="0" algn="just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Объект  </a:t>
            </a:r>
            <a:r>
              <a:rPr lang="ru-RU" sz="3600" b="1" dirty="0">
                <a:solidFill>
                  <a:srgbClr val="FF0000"/>
                </a:solidFill>
              </a:rPr>
              <a:t>исследования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683104"/>
                </a:solidFill>
              </a:rPr>
              <a:t>- </a:t>
            </a:r>
            <a:r>
              <a:rPr lang="ru-RU" sz="3600" dirty="0">
                <a:solidFill>
                  <a:srgbClr val="683104"/>
                </a:solidFill>
              </a:rPr>
              <a:t>ГАУ Республики Мордовия «МФЦ</a:t>
            </a:r>
            <a:r>
              <a:rPr lang="ru-RU" sz="3600" dirty="0" smtClean="0">
                <a:solidFill>
                  <a:srgbClr val="683104"/>
                </a:solidFill>
              </a:rPr>
              <a:t>».</a:t>
            </a:r>
          </a:p>
          <a:p>
            <a:pPr marL="0" lvl="0" indent="0" algn="just">
              <a:buNone/>
            </a:pPr>
            <a:r>
              <a:rPr lang="ru-RU" sz="3600" b="1" dirty="0">
                <a:solidFill>
                  <a:srgbClr val="FF0000"/>
                </a:solidFill>
              </a:rPr>
              <a:t>Методы исследования</a:t>
            </a:r>
            <a:r>
              <a:rPr lang="ru-RU" sz="3600" dirty="0">
                <a:solidFill>
                  <a:srgbClr val="FF0000"/>
                </a:solidFill>
              </a:rPr>
              <a:t>: </a:t>
            </a:r>
            <a:r>
              <a:rPr lang="ru-RU" sz="3600" dirty="0">
                <a:solidFill>
                  <a:srgbClr val="683104"/>
                </a:solidFill>
              </a:rPr>
              <a:t>описание, анализ, </a:t>
            </a:r>
            <a:r>
              <a:rPr lang="ru-RU" sz="3600" dirty="0" smtClean="0">
                <a:solidFill>
                  <a:srgbClr val="683104"/>
                </a:solidFill>
              </a:rPr>
              <a:t>сравнение</a:t>
            </a:r>
            <a:r>
              <a:rPr lang="ru-RU" sz="3600" dirty="0">
                <a:solidFill>
                  <a:srgbClr val="683104"/>
                </a:solidFill>
              </a:rPr>
              <a:t>, </a:t>
            </a:r>
            <a:r>
              <a:rPr lang="ru-RU" sz="3600" dirty="0" smtClean="0">
                <a:solidFill>
                  <a:srgbClr val="683104"/>
                </a:solidFill>
              </a:rPr>
              <a:t>для </a:t>
            </a:r>
            <a:r>
              <a:rPr lang="ru-RU" sz="3600" dirty="0">
                <a:solidFill>
                  <a:srgbClr val="683104"/>
                </a:solidFill>
              </a:rPr>
              <a:t>сбора данных применены метод мониторинга процедур обслуживания в МФЦ, экспертного опроса и интервью.</a:t>
            </a:r>
          </a:p>
          <a:p>
            <a:pPr marL="0" lvl="0" indent="0" algn="just">
              <a:buNone/>
            </a:pPr>
            <a:r>
              <a:rPr lang="ru-RU" sz="3600" b="1" dirty="0">
                <a:solidFill>
                  <a:srgbClr val="FF0000"/>
                </a:solidFill>
              </a:rPr>
              <a:t>Полученные результаты:</a:t>
            </a:r>
            <a:r>
              <a:rPr lang="ru-RU" sz="3600" b="1" dirty="0">
                <a:solidFill>
                  <a:srgbClr val="683104"/>
                </a:solidFill>
              </a:rPr>
              <a:t> </a:t>
            </a:r>
            <a:r>
              <a:rPr lang="ru-RU" sz="3600" dirty="0">
                <a:solidFill>
                  <a:srgbClr val="683104"/>
                </a:solidFill>
              </a:rPr>
              <a:t>изучены теория и практика оказания государственных и муниципальных услуг по принципу «одного окна» в многофункциональных центрах и разработаны предложения по совершенствованию организации их предоставления.</a:t>
            </a:r>
          </a:p>
          <a:p>
            <a:pPr marL="0" lvl="0" indent="0" algn="just">
              <a:buNone/>
            </a:pPr>
            <a:r>
              <a:rPr lang="ru-RU" sz="3600" dirty="0">
                <a:solidFill>
                  <a:srgbClr val="683104"/>
                </a:solidFill>
              </a:rPr>
              <a:t>Структура работы состоит из введения, трех глав, заключения, списка использованных источников.</a:t>
            </a:r>
          </a:p>
          <a:p>
            <a:pPr marL="0" lvl="0" indent="0" algn="just">
              <a:buNone/>
            </a:pPr>
            <a:endParaRPr lang="ru-RU" sz="2000" dirty="0">
              <a:solidFill>
                <a:srgbClr val="683104"/>
              </a:solidFill>
            </a:endParaRPr>
          </a:p>
          <a:p>
            <a:pPr marL="0" lvl="0" indent="0" algn="just">
              <a:buNone/>
            </a:pPr>
            <a:endParaRPr lang="ru-RU" sz="2000" dirty="0" smtClean="0">
              <a:solidFill>
                <a:srgbClr val="683104"/>
              </a:solidFill>
            </a:endParaRPr>
          </a:p>
          <a:p>
            <a:pPr marL="0" lv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51" t="20172" r="21979" b="30432"/>
          <a:stretch/>
        </p:blipFill>
        <p:spPr bwMode="auto">
          <a:xfrm>
            <a:off x="6876256" y="0"/>
            <a:ext cx="2267744" cy="117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23528" y="332656"/>
            <a:ext cx="7056784" cy="845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r>
              <a:rPr lang="ru-RU" sz="2400" b="1" dirty="0" smtClean="0">
                <a:solidFill>
                  <a:srgbClr val="492303"/>
                </a:solidFill>
              </a:rPr>
              <a:t>Цель работы, задачи, объект исследования</a:t>
            </a:r>
            <a:endParaRPr lang="ru-RU" sz="2400" b="1" dirty="0">
              <a:solidFill>
                <a:srgbClr val="492303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836712"/>
            <a:ext cx="67869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94430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0" y="1230562"/>
            <a:ext cx="9144000" cy="453650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rgbClr val="683104"/>
                </a:solidFill>
                <a:effectLst/>
                <a:latin typeface="Trebuchet MS" pitchFamily="34" charset="0"/>
                <a:ea typeface="Calibri"/>
              </a:rPr>
              <a:t>Для оценки качества государственных и муниципальных услуг создана информационно-аналитическая система мониторинга качества государственных и муниципальных услуг (ИАС МКГУ).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rgbClr val="683104"/>
                </a:solidFill>
                <a:effectLst/>
                <a:latin typeface="Trebuchet MS" pitchFamily="34" charset="0"/>
                <a:ea typeface="Calibri"/>
              </a:rPr>
              <a:t>Перечень государственных услуг, в отношении которых проводится оценка, утвержден постановлением Правительства РФ от 12 декабря 2012 года №1284. Оценка производится также по услугам, предусмотренным постановлением Правительства РФ от 27 сентября 2011 года  №797. 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Оценка происходит по следующим критериям:  </a:t>
            </a:r>
            <a:endParaRPr lang="ru-RU" sz="6400" b="1" dirty="0" smtClean="0">
              <a:solidFill>
                <a:srgbClr val="FF0000"/>
              </a:solidFill>
              <a:latin typeface="Trebuchet MS" pitchFamily="34" charset="0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6400" b="1" dirty="0" smtClean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время </a:t>
            </a:r>
            <a:r>
              <a:rPr lang="ru-RU" sz="6400" b="1" dirty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предоставления услуги;  </a:t>
            </a:r>
            <a:endParaRPr lang="ru-RU" sz="6400" b="1" dirty="0" smtClean="0">
              <a:solidFill>
                <a:srgbClr val="FF0000"/>
              </a:solidFill>
              <a:latin typeface="Trebuchet MS" pitchFamily="34" charset="0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6400" b="1" dirty="0" smtClean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время </a:t>
            </a:r>
            <a:r>
              <a:rPr lang="ru-RU" sz="6400" b="1" dirty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ожидания в очереди;  </a:t>
            </a:r>
            <a:endParaRPr lang="ru-RU" sz="6400" b="1" dirty="0" smtClean="0">
              <a:solidFill>
                <a:srgbClr val="FF0000"/>
              </a:solidFill>
              <a:latin typeface="Trebuchet MS" pitchFamily="34" charset="0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6400" b="1" dirty="0" smtClean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вежливость </a:t>
            </a:r>
            <a:r>
              <a:rPr lang="ru-RU" sz="6400" b="1" dirty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и компетентность сотрудника, взаимодействующего с заявителем;  </a:t>
            </a:r>
            <a:endParaRPr lang="ru-RU" sz="6400" b="1" dirty="0" smtClean="0">
              <a:solidFill>
                <a:srgbClr val="FF0000"/>
              </a:solidFill>
              <a:latin typeface="Trebuchet MS" pitchFamily="34" charset="0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6400" b="1" dirty="0" smtClean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комфортность </a:t>
            </a:r>
            <a:r>
              <a:rPr lang="ru-RU" sz="6400" b="1" dirty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условий в помещении, в котором предоставлены услуги;  </a:t>
            </a:r>
            <a:endParaRPr lang="ru-RU" sz="6400" b="1" dirty="0" smtClean="0">
              <a:solidFill>
                <a:srgbClr val="FF0000"/>
              </a:solidFill>
              <a:latin typeface="Trebuchet MS" pitchFamily="34" charset="0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6400" b="1" dirty="0" smtClean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доступность </a:t>
            </a:r>
            <a:r>
              <a:rPr lang="ru-RU" sz="6400" b="1" dirty="0">
                <a:solidFill>
                  <a:srgbClr val="FF0000"/>
                </a:solidFill>
                <a:latin typeface="Trebuchet MS" pitchFamily="34" charset="0"/>
                <a:ea typeface="Calibri"/>
                <a:cs typeface="Times New Roman"/>
              </a:rPr>
              <a:t>информации о порядке предоставления услуг.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rgbClr val="683104"/>
                </a:solidFill>
                <a:effectLst/>
                <a:latin typeface="Trebuchet MS" pitchFamily="34" charset="0"/>
                <a:ea typeface="Calibri"/>
              </a:rPr>
              <a:t>Основным способом получения оценок граждан выступают СМС-опросы и телефонные опросы. Кроме этого, для выявления мнения граждан используются терминальные устройства, планшетные компьютеры и другие устройства, установленные в МФЦ,  органах государственной власти, а также опросные модули информационной системы мониторинга государственных услуг «Ваш контроль» на официальных сайтах государственных органов.</a:t>
            </a:r>
            <a:endParaRPr lang="ru-RU" sz="6400" b="1" dirty="0" smtClean="0">
              <a:solidFill>
                <a:srgbClr val="683104"/>
              </a:solidFill>
              <a:latin typeface="Trebuchet MS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6400" dirty="0">
              <a:solidFill>
                <a:srgbClr val="813D05"/>
              </a:solidFill>
              <a:latin typeface="Trebuchet MS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3" t="12617" r="74961" b="55064"/>
          <a:stretch/>
        </p:blipFill>
        <p:spPr bwMode="auto">
          <a:xfrm>
            <a:off x="7668345" y="5661248"/>
            <a:ext cx="1475656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6876257" y="0"/>
            <a:ext cx="2251320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07504" y="59843"/>
            <a:ext cx="698477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solidFill>
                  <a:srgbClr val="EA0000"/>
                </a:solidFill>
              </a:rPr>
              <a:t>ОЦЕНКА КАЧЕСТВА ОКАЗАНИЯ УСЛУГ </a:t>
            </a:r>
          </a:p>
          <a:p>
            <a:pPr marL="0" indent="0">
              <a:buFont typeface="Arial" pitchFamily="34" charset="0"/>
              <a:buNone/>
            </a:pPr>
            <a:r>
              <a:rPr lang="ru-RU" sz="2800" b="1" dirty="0" smtClean="0">
                <a:solidFill>
                  <a:srgbClr val="EA0000"/>
                </a:solidFill>
              </a:rPr>
              <a:t>В МФЦ</a:t>
            </a:r>
            <a:endParaRPr lang="ru-RU" sz="2800" b="1" dirty="0">
              <a:solidFill>
                <a:srgbClr val="EA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7504" y="1052736"/>
            <a:ext cx="67687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65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96470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EA0000"/>
                </a:solidFill>
                <a:effectLst/>
                <a:ea typeface="Calibri"/>
                <a:cs typeface="Times New Roman"/>
              </a:rPr>
              <a:t>Карта процессов, отражающая процедуру оценки гражданином качества предоставления услуги</a:t>
            </a:r>
            <a:endParaRPr lang="ru-RU" sz="2400" b="1" dirty="0">
              <a:solidFill>
                <a:srgbClr val="EA0000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4" r="2219"/>
          <a:stretch/>
        </p:blipFill>
        <p:spPr bwMode="auto">
          <a:xfrm>
            <a:off x="107504" y="1297798"/>
            <a:ext cx="8892480" cy="5371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7504" y="1151208"/>
            <a:ext cx="85689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17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07504" y="59843"/>
            <a:ext cx="698477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solidFill>
                  <a:srgbClr val="EA0000"/>
                </a:solidFill>
              </a:rPr>
              <a:t>ОЦЕНКА КАЧЕСТВА ОКАЗАНИЯ УСЛУГ В МФЦ</a:t>
            </a:r>
            <a:endParaRPr lang="ru-RU" sz="2400" b="1" dirty="0">
              <a:solidFill>
                <a:srgbClr val="EA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524328" y="1"/>
            <a:ext cx="1603248" cy="6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02370"/>
              </p:ext>
            </p:extLst>
          </p:nvPr>
        </p:nvGraphicFramePr>
        <p:xfrm>
          <a:off x="107503" y="3370322"/>
          <a:ext cx="8964489" cy="3191459"/>
        </p:xfrm>
        <a:graphic>
          <a:graphicData uri="http://schemas.openxmlformats.org/drawingml/2006/table">
            <a:tbl>
              <a:tblPr/>
              <a:tblGrid>
                <a:gridCol w="2182829"/>
                <a:gridCol w="1393639"/>
                <a:gridCol w="1363148"/>
                <a:gridCol w="1363148"/>
                <a:gridCol w="1363148"/>
                <a:gridCol w="1298577"/>
              </a:tblGrid>
              <a:tr h="21276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Населенный пункт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Вариант ответа, %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55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Удовлетворен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Скорее удовлетворен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Скорее не удовлетворен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Не удовлетворен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Затрудняюсь ответить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г. Ардатов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100,0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с. Дубенки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100,0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п. Зубова Поляна 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94,2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4,7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1,2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г. Инсар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100,0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г.</a:t>
                      </a: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Ковылкино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79,0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11,1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6,2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3,7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г. Краснослободск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80,0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20,0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с. Лямбирь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100,0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п. Ромоданово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97,5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2,5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г. Рузаевка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94,1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4,0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1,0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г. Саранск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78,2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15,2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2,1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2,9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1,6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п. Чамзинка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94,4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5,6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0,0</a:t>
                      </a:r>
                      <a:endParaRPr lang="ru-RU" sz="11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В</a:t>
                      </a:r>
                      <a:r>
                        <a:rPr lang="ru-RU" sz="1200" b="1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среднем</a:t>
                      </a:r>
                      <a:r>
                        <a:rPr lang="ru-RU" sz="1200" b="1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по</a:t>
                      </a:r>
                      <a:r>
                        <a:rPr lang="ru-RU" sz="1200" b="1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kern="5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DejaVu Sans"/>
                          <a:cs typeface="Times New Roman"/>
                        </a:rPr>
                        <a:t>МФЦ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88,7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8,1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1,4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1,2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Lucida Sans Unicode"/>
                          <a:cs typeface="Times New Roman"/>
                        </a:rPr>
                        <a:t>0,6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4" y="3049854"/>
            <a:ext cx="8964488" cy="323165"/>
          </a:xfrm>
          <a:prstGeom prst="rect">
            <a:avLst/>
          </a:prstGeom>
          <a:ln>
            <a:solidFill>
              <a:srgbClr val="683104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b="1" dirty="0" smtClean="0">
                <a:solidFill>
                  <a:srgbClr val="FF0000"/>
                </a:solidFill>
                <a:effectLst/>
                <a:ea typeface="Lucida Sans Unicode"/>
                <a:cs typeface="Times New Roman"/>
              </a:rPr>
              <a:t>Таблица 1 - Ответы на вопрос: «Удовлетворены ли Вы в целом качеством предоставления услуг в МФЦ?»</a:t>
            </a:r>
            <a:endParaRPr lang="ru-RU" sz="15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0" y="635907"/>
            <a:ext cx="9127577" cy="2388547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800" b="1" dirty="0" smtClean="0">
                <a:solidFill>
                  <a:srgbClr val="683104"/>
                </a:solidFill>
                <a:effectLst/>
                <a:ea typeface="Calibri"/>
                <a:cs typeface="Times New Roman"/>
              </a:rPr>
              <a:t>В сентябре-октябре 2021 года  </a:t>
            </a:r>
            <a:r>
              <a:rPr lang="ru-RU" sz="6800" b="1" dirty="0">
                <a:solidFill>
                  <a:srgbClr val="683104"/>
                </a:solidFill>
                <a:ea typeface="Calibri"/>
                <a:cs typeface="Times New Roman"/>
              </a:rPr>
              <a:t>ГКУ Республики Мордовия «Научный центр социально-экономического мониторинга» было </a:t>
            </a:r>
            <a:r>
              <a:rPr lang="ru-RU" sz="6800" b="1" dirty="0" smtClean="0">
                <a:solidFill>
                  <a:srgbClr val="683104"/>
                </a:solidFill>
                <a:effectLst/>
                <a:ea typeface="Calibri"/>
                <a:cs typeface="Times New Roman"/>
              </a:rPr>
              <a:t>проведено социологическое исследование по оценке качества и доступности государственных и муниципальных услуг, предоставляемых  ГАУ Республики Мордовия «МФЦ». </a:t>
            </a:r>
            <a:r>
              <a:rPr lang="ru-RU" sz="6400" b="1" dirty="0" smtClean="0">
                <a:solidFill>
                  <a:srgbClr val="683104"/>
                </a:solidFill>
                <a:effectLst/>
                <a:ea typeface="Calibri"/>
                <a:cs typeface="Times New Roman"/>
              </a:rPr>
              <a:t>Данное исследование проводилось в формате очного полуформализованного интервью заявителей на выходе из учреждения.</a:t>
            </a:r>
            <a:r>
              <a:rPr lang="ru-RU" sz="6400" b="1" dirty="0" smtClean="0">
                <a:solidFill>
                  <a:srgbClr val="683104"/>
                </a:solidFill>
                <a:ea typeface="Calibri"/>
                <a:cs typeface="Times New Roman"/>
              </a:rPr>
              <a:t> </a:t>
            </a:r>
            <a:r>
              <a:rPr lang="ru-RU" sz="6400" b="1" dirty="0" smtClean="0">
                <a:solidFill>
                  <a:srgbClr val="683104"/>
                </a:solidFill>
                <a:effectLst/>
                <a:ea typeface="Calibri"/>
                <a:cs typeface="Times New Roman"/>
              </a:rPr>
              <a:t>Всего опрошено 854 респондента.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800" b="1" dirty="0" smtClean="0">
                <a:solidFill>
                  <a:srgbClr val="683104"/>
                </a:solidFill>
                <a:effectLst/>
                <a:ea typeface="Calibri"/>
                <a:cs typeface="Times New Roman"/>
              </a:rPr>
              <a:t>По результатам исследования качество предоставления государственных и муниципальных услуг в ГАУ РМ «МФЦ» заявители оценили положительно: общая удовлетворенность составила 97 % </a:t>
            </a:r>
            <a:r>
              <a:rPr lang="ru-RU" sz="6400" b="1" dirty="0" smtClean="0">
                <a:solidFill>
                  <a:srgbClr val="683104"/>
                </a:solidFill>
                <a:effectLst/>
                <a:ea typeface="Calibri"/>
                <a:cs typeface="Times New Roman"/>
              </a:rPr>
              <a:t>(в том числе 89 % - удовлетворительно, 8% - скорее удовлетворительно).</a:t>
            </a:r>
            <a:endParaRPr lang="ru-RU" sz="6400" b="1" dirty="0" smtClean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7504" y="607612"/>
            <a:ext cx="61926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322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27576" cy="6264696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683104"/>
                </a:solidFill>
                <a:ea typeface="Calibri"/>
              </a:rPr>
              <a:t>Несмотря </a:t>
            </a:r>
            <a:r>
              <a:rPr lang="ru-RU" sz="1600" b="1" dirty="0">
                <a:solidFill>
                  <a:srgbClr val="683104"/>
                </a:solidFill>
                <a:ea typeface="Calibri"/>
              </a:rPr>
              <a:t>на фиксируемые высокие показатели удовлетворенности, в области предоставления государственных и муниципальных услуг сохраняются проблемы. По таким параметрам, как время ожидания в очереди, сроки получения услуг, удобство внесения платежей и стоимость вспомогательных услуг, наблюдается незначительный разрыв между потребностями и удовлетворенностью заявителей</a:t>
            </a:r>
            <a:r>
              <a:rPr lang="ru-RU" sz="1600" b="1" dirty="0" smtClean="0">
                <a:solidFill>
                  <a:srgbClr val="683104"/>
                </a:solidFill>
                <a:ea typeface="Calibri"/>
              </a:rPr>
              <a:t>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683104"/>
              </a:solidFill>
              <a:ea typeface="Calibri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rgbClr val="683104"/>
              </a:solidFill>
              <a:ea typeface="Calibri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683104"/>
              </a:solidFill>
              <a:ea typeface="Calibri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683104"/>
                </a:solidFill>
                <a:ea typeface="Calibri"/>
                <a:cs typeface="Times New Roman"/>
              </a:rPr>
              <a:t>Немногочисленные </a:t>
            </a:r>
            <a:r>
              <a:rPr lang="ru-RU" sz="1600" b="1" dirty="0">
                <a:solidFill>
                  <a:srgbClr val="683104"/>
                </a:solidFill>
                <a:ea typeface="Calibri"/>
                <a:cs typeface="Times New Roman"/>
              </a:rPr>
              <a:t>отзывы о трудностях (всего 71), с которыми пришлось столкнуться в ходе получения услуги, чаще всего свидетельствуют о случаях длительного ожидания в очереди и неудобствах, связанных с перемещением внутри зданий и помещений МФЦ.</a:t>
            </a: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683104"/>
                </a:solidFill>
                <a:ea typeface="Calibri"/>
                <a:cs typeface="Times New Roman"/>
              </a:rPr>
              <a:t>Таким образом, наблюдаются локальные недостатки в организации предоставления государственных и муниципальных услуг, фиксируемые в отдельных структурных подразделениях ГАУ РМ «МФЦ». Судя по отзывам заявителей, они имеют эпизодический характер и не оказывают существенного негативного влияния на общую оценку качества услуг.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7504" y="59843"/>
            <a:ext cx="698477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solidFill>
                  <a:srgbClr val="EA0000"/>
                </a:solidFill>
              </a:rPr>
              <a:t>ОЦЕНКА КАЧЕСТВА ОКАЗАНИЯ УСЛУГ В МФЦ</a:t>
            </a:r>
            <a:endParaRPr lang="ru-RU" sz="2400" b="1" dirty="0">
              <a:solidFill>
                <a:srgbClr val="EA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7504" y="635907"/>
            <a:ext cx="67687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092280" y="0"/>
            <a:ext cx="2035296" cy="84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07504" y="59843"/>
            <a:ext cx="698477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solidFill>
                  <a:srgbClr val="EA0000"/>
                </a:solidFill>
              </a:rPr>
              <a:t>ОЦЕНКА КАЧЕСТВА ОКАЗАНИЯ УСЛУГ В МФЦ</a:t>
            </a:r>
            <a:endParaRPr lang="ru-RU" sz="2400" b="1" dirty="0">
              <a:solidFill>
                <a:srgbClr val="EA0000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504" y="1844824"/>
            <a:ext cx="8858782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rgbClr val="EA0000"/>
                </a:solidFill>
                <a:effectLst/>
                <a:ea typeface="Calibri" charset="-52"/>
                <a:cs typeface="Times New Roman" pitchFamily="18" charset="0"/>
              </a:rPr>
              <a:t>Таблица 2 -  Ответы на вопрос: «Насколько Вы удовлетворены характеристиками предоставления государственной (муниципальной) услуги?»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rgbClr val="EA0000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4" y="2392323"/>
            <a:ext cx="8882642" cy="2700762"/>
          </a:xfrm>
          <a:prstGeom prst="rect">
            <a:avLst/>
          </a:prstGeom>
          <a:ln>
            <a:solidFill>
              <a:srgbClr val="683104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316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417" t="23935" r="5098" b="23882"/>
          <a:stretch/>
        </p:blipFill>
        <p:spPr bwMode="auto">
          <a:xfrm>
            <a:off x="7236297" y="1277006"/>
            <a:ext cx="1878088" cy="42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38" y="76678"/>
            <a:ext cx="901375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EA0000"/>
                </a:solidFill>
              </a:rPr>
              <a:t>ПО ДАННЫМ СИСТЕМЫ МОНИТОРИНГА МИНЭКОНОМРАЗВИТИЯ РОССИИ (ИАС МКГУ) УРОВЕНЬ УДОВЛЕТВОРЕННОСТИ ЗАЯВИТЕЛЕЙ КАЧЕСТВОМ ПРЕДОСТАВЛЕНИЯ ГОСУДАРСТВЕННЫХ УСЛУГ В МФЦ РЕСПУБЛИКИ МОРДОВИЯ </a:t>
            </a:r>
            <a:r>
              <a:rPr lang="ru-RU" sz="2400" b="1" dirty="0" smtClean="0">
                <a:solidFill>
                  <a:srgbClr val="813D05"/>
                </a:solidFill>
              </a:rPr>
              <a:t>В 2021 ГОДУ </a:t>
            </a:r>
            <a:r>
              <a:rPr lang="ru-RU" b="1" dirty="0" smtClean="0">
                <a:solidFill>
                  <a:srgbClr val="EA0000"/>
                </a:solidFill>
              </a:rPr>
              <a:t>СОСТАВЛЯЕТ ОКОЛО  </a:t>
            </a:r>
            <a:r>
              <a:rPr lang="ru-RU" sz="3200" b="1" dirty="0" smtClean="0">
                <a:solidFill>
                  <a:srgbClr val="813D05"/>
                </a:solidFill>
                <a:latin typeface="Trebuchet MS" pitchFamily="34" charset="0"/>
              </a:rPr>
              <a:t>98%</a:t>
            </a:r>
            <a:endParaRPr lang="ru-RU" sz="3200" b="1" dirty="0">
              <a:solidFill>
                <a:srgbClr val="813D05"/>
              </a:solidFill>
              <a:latin typeface="Trebuchet MS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6588224" y="5517232"/>
            <a:ext cx="2555776" cy="12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1141859299"/>
              </p:ext>
            </p:extLst>
          </p:nvPr>
        </p:nvGraphicFramePr>
        <p:xfrm>
          <a:off x="55591" y="1916832"/>
          <a:ext cx="7180706" cy="4024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2453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09" y="1124744"/>
            <a:ext cx="8964488" cy="5646029"/>
          </a:xfrm>
        </p:spPr>
        <p:txBody>
          <a:bodyPr>
            <a:normAutofit fontScale="92500" lnSpcReduction="10000"/>
          </a:bodyPr>
          <a:lstStyle/>
          <a:p>
            <a:pPr marL="0" indent="355600" algn="just"/>
            <a:r>
              <a:rPr lang="ru-RU" sz="2400" b="1" dirty="0" smtClean="0">
                <a:solidFill>
                  <a:srgbClr val="683104"/>
                </a:solidFill>
              </a:rPr>
              <a:t>Отсутствие </a:t>
            </a:r>
            <a:r>
              <a:rPr lang="ru-RU" sz="2400" b="1" dirty="0">
                <a:solidFill>
                  <a:srgbClr val="683104"/>
                </a:solidFill>
              </a:rPr>
              <a:t>единой информационной системы для автоматизации деятельности МФЦ по предоставлению </a:t>
            </a:r>
            <a:r>
              <a:rPr lang="ru-RU" sz="2400" b="1" dirty="0" smtClean="0">
                <a:solidFill>
                  <a:srgbClr val="683104"/>
                </a:solidFill>
              </a:rPr>
              <a:t>услуг;</a:t>
            </a:r>
            <a:endParaRPr lang="ru-RU" sz="2400" dirty="0"/>
          </a:p>
          <a:p>
            <a:pPr marL="0" indent="355600" algn="just"/>
            <a:r>
              <a:rPr lang="ru-RU" sz="2400" b="1" dirty="0" smtClean="0">
                <a:solidFill>
                  <a:srgbClr val="683104"/>
                </a:solidFill>
                <a:effectLst/>
                <a:ea typeface="Calibri"/>
                <a:cs typeface="Times New Roman"/>
              </a:rPr>
              <a:t>Проблемы при обслуживании 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  <a:cs typeface="Times New Roman"/>
              </a:rPr>
              <a:t>заявителей, связанные </a:t>
            </a:r>
            <a:r>
              <a:rPr lang="ru-RU" sz="2400" b="1" dirty="0">
                <a:solidFill>
                  <a:srgbClr val="683104"/>
                </a:solidFill>
                <a:ea typeface="Calibri"/>
                <a:cs typeface="Times New Roman"/>
              </a:rPr>
              <a:t>с  превышением в отдельных случаях времени ожидания 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  <a:cs typeface="Times New Roman"/>
              </a:rPr>
              <a:t>в очереди;</a:t>
            </a:r>
            <a:endParaRPr lang="ru-RU" sz="2400" b="1" dirty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indent="355600" algn="just"/>
            <a:r>
              <a:rPr lang="ru-RU" sz="2400" b="1" dirty="0" smtClean="0">
                <a:solidFill>
                  <a:srgbClr val="683104"/>
                </a:solidFill>
                <a:ea typeface="Calibri"/>
                <a:cs typeface="Times New Roman"/>
              </a:rPr>
              <a:t>Проблемы </a:t>
            </a:r>
            <a:r>
              <a:rPr lang="ru-RU" sz="2400" b="1" dirty="0">
                <a:solidFill>
                  <a:srgbClr val="683104"/>
                </a:solidFill>
                <a:ea typeface="Calibri"/>
                <a:cs typeface="Times New Roman"/>
              </a:rPr>
              <a:t>при подготовке и обучении универсальных специалистов МФЦ, отсутствие единой базы знаний 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  <a:cs typeface="Times New Roman"/>
              </a:rPr>
              <a:t>для </a:t>
            </a:r>
            <a:r>
              <a:rPr lang="ru-RU" sz="2400" b="1" dirty="0">
                <a:solidFill>
                  <a:srgbClr val="683104"/>
                </a:solidFill>
                <a:ea typeface="Calibri"/>
                <a:cs typeface="Times New Roman"/>
              </a:rPr>
              <a:t>систематизации требований к работе МФЦ и источников накопленных знаний по 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  <a:cs typeface="Times New Roman"/>
              </a:rPr>
              <a:t>услугам;</a:t>
            </a:r>
            <a:endParaRPr lang="ru-RU" sz="2400" b="1" dirty="0">
              <a:solidFill>
                <a:srgbClr val="683104"/>
              </a:solidFill>
              <a:ea typeface="Calibri"/>
              <a:cs typeface="Times New Roman"/>
            </a:endParaRPr>
          </a:p>
          <a:p>
            <a:pPr marL="0" indent="355600" algn="just"/>
            <a:r>
              <a:rPr lang="ru-RU" sz="2400" b="1" dirty="0" smtClean="0">
                <a:solidFill>
                  <a:srgbClr val="683104"/>
                </a:solidFill>
                <a:ea typeface="Calibri"/>
                <a:cs typeface="Times New Roman"/>
              </a:rPr>
              <a:t>Проблемы </a:t>
            </a:r>
            <a:r>
              <a:rPr lang="ru-RU" sz="2400" b="1" dirty="0">
                <a:solidFill>
                  <a:srgbClr val="683104"/>
                </a:solidFill>
                <a:ea typeface="Calibri"/>
                <a:cs typeface="Times New Roman"/>
              </a:rPr>
              <a:t>при оказании отдельных государственных 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  <a:cs typeface="Times New Roman"/>
              </a:rPr>
              <a:t>услуг МВД, </a:t>
            </a:r>
            <a:r>
              <a:rPr lang="ru-RU" sz="2400" b="1" dirty="0" err="1" smtClean="0">
                <a:solidFill>
                  <a:srgbClr val="683104"/>
                </a:solidFill>
                <a:ea typeface="Calibri"/>
                <a:cs typeface="Times New Roman"/>
              </a:rPr>
              <a:t>Росреестра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  <a:cs typeface="Times New Roman"/>
              </a:rPr>
              <a:t>, УФНС, ФСС, ПФР, в том числе </a:t>
            </a:r>
            <a:r>
              <a:rPr lang="ru-RU" sz="2400" b="1" dirty="0">
                <a:solidFill>
                  <a:srgbClr val="683104"/>
                </a:solidFill>
                <a:ea typeface="Calibri"/>
                <a:cs typeface="Times New Roman"/>
              </a:rPr>
              <a:t>связанные с доставкой документов, отсутствием электронного взаимодействия, качеством приема и сканирования 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  <a:cs typeface="Times New Roman"/>
              </a:rPr>
              <a:t>документов;</a:t>
            </a:r>
            <a:endParaRPr lang="ru-RU" sz="2400" dirty="0"/>
          </a:p>
          <a:p>
            <a:pPr marL="0" indent="355600" algn="just"/>
            <a:r>
              <a:rPr lang="ru-RU" sz="2400" b="1" dirty="0" smtClean="0">
                <a:solidFill>
                  <a:srgbClr val="683104"/>
                </a:solidFill>
                <a:effectLst/>
                <a:ea typeface="Calibri"/>
              </a:rPr>
              <a:t>Отсутствие типизации муниципальных услуг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</a:rPr>
              <a:t>;</a:t>
            </a:r>
          </a:p>
          <a:p>
            <a:pPr marL="0" indent="355600" algn="just"/>
            <a:r>
              <a:rPr lang="ru-RU" sz="2400" b="1" dirty="0" smtClean="0">
                <a:solidFill>
                  <a:srgbClr val="683104"/>
                </a:solidFill>
                <a:ea typeface="Calibri"/>
              </a:rPr>
              <a:t>Отсутствие </a:t>
            </a:r>
            <a:r>
              <a:rPr lang="ru-RU" sz="2400" b="1" dirty="0">
                <a:solidFill>
                  <a:srgbClr val="683104"/>
                </a:solidFill>
                <a:ea typeface="Calibri"/>
              </a:rPr>
              <a:t>возможности получения 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</a:rPr>
              <a:t>заявителями квалифицированной </a:t>
            </a:r>
            <a:r>
              <a:rPr lang="ru-RU" sz="2400" b="1" dirty="0">
                <a:solidFill>
                  <a:srgbClr val="683104"/>
                </a:solidFill>
                <a:ea typeface="Calibri"/>
              </a:rPr>
              <a:t>консультационной помощи непосредственно специалистами органов власти по сложным, нетиповым вопросам, в том числе выходящим за рамки оказания услуг, либо требующих одновременного присутствия представителей нескольких </a:t>
            </a:r>
            <a:r>
              <a:rPr lang="ru-RU" sz="2400" b="1" dirty="0" smtClean="0">
                <a:solidFill>
                  <a:srgbClr val="683104"/>
                </a:solidFill>
                <a:ea typeface="Calibri"/>
              </a:rPr>
              <a:t>ведомств.</a:t>
            </a:r>
            <a:endParaRPr lang="ru-RU" sz="2400" b="1" dirty="0">
              <a:solidFill>
                <a:srgbClr val="683104"/>
              </a:solidFill>
              <a:ea typeface="Calibri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683104"/>
              </a:solidFill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683104"/>
              </a:solidFill>
            </a:endParaRPr>
          </a:p>
          <a:p>
            <a:pPr marL="0" indent="0" algn="just">
              <a:buNone/>
            </a:pPr>
            <a:endParaRPr lang="ru-RU" sz="2400" b="1" dirty="0" smtClean="0">
              <a:solidFill>
                <a:srgbClr val="683104"/>
              </a:solidFill>
              <a:effectLst/>
              <a:ea typeface="Calibri"/>
            </a:endParaRPr>
          </a:p>
          <a:p>
            <a:pPr marL="0" indent="0" algn="just">
              <a:buNone/>
            </a:pPr>
            <a:endParaRPr lang="ru-RU" sz="1400" b="1" dirty="0" smtClean="0">
              <a:solidFill>
                <a:srgbClr val="683104"/>
              </a:solidFill>
              <a:effectLst/>
              <a:ea typeface="Calibri"/>
            </a:endParaRPr>
          </a:p>
          <a:p>
            <a:pPr marL="0" indent="0" algn="just">
              <a:buNone/>
            </a:pPr>
            <a:endParaRPr lang="ru-RU" sz="1200" dirty="0">
              <a:ea typeface="Calibri"/>
              <a:cs typeface="Times New Roman"/>
            </a:endParaRPr>
          </a:p>
          <a:p>
            <a:pPr marL="0" indent="0" algn="just">
              <a:buNone/>
            </a:pPr>
            <a:endParaRPr lang="ru-RU" sz="16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07504" y="59843"/>
            <a:ext cx="698477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EA0000"/>
                </a:solidFill>
              </a:rPr>
              <a:t>ПРОБЛЕМЫ ПРИ ПРЕДОСТАВЛЕНИИ УСЛУГ В ГАУ РЕСПУБЛИКИ МОРДОВИЯ «МФЦ»</a:t>
            </a:r>
            <a:endParaRPr lang="ru-RU" sz="2400" b="1" dirty="0">
              <a:solidFill>
                <a:srgbClr val="EA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092280" y="1"/>
            <a:ext cx="2035296" cy="112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15514" y="908720"/>
            <a:ext cx="67687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510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7576"/>
            <a:ext cx="9127576" cy="595981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организовать предоставление на базе ГАУ Республики Мордовия «МФЦ» бесплатной юридической помощи гражданам адвокатами, являющимися участниками государственной системы бесплатной юридической помощи;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организовать взаимодействие заявителей с  органами государственной власти и местного самоуправления на базе ГАУ Республики Мордовия «МФЦ» по типу общественной приемной;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произвести доработку официального сайта ГАУ Республики Мордовия «МФЦ» в части реализации механизма предварительной записи на прием в МФЦ  с учетом филиалов учреждения в муниципальных районах;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усовершенствовать навигацию в ГАУ Республики Мордовия «МФЦ»</a:t>
            </a:r>
            <a:r>
              <a:rPr lang="ru-RU" sz="1300" dirty="0">
                <a:solidFill>
                  <a:srgbClr val="683104"/>
                </a:solidFill>
                <a:ea typeface="Calibri"/>
              </a:rPr>
              <a:t> для удобства заявителей при получении услуг</a:t>
            </a: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;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организовать  проведение психологических тренингов для сотрудников ГАУ Республики Мордовия «МФЦ» с целью формирования коммуникативной компетентности сотрудников, профилактики конфликтов, повышения стрессоустойчивости специалистов, осуществляющих работу с заявителями;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организовать совместно с УФНС по Республике Мордовия проведение на базе ГАУ Республики Мордовия «МФЦ» обучающих мероприятий по работе с сервисом ФНС «Личный кабинет налогоплательщика – физического лица» в целях повышения цифровой грамотности населения;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организовать электронное взаимодействие при предоставлении государственных услуг УФНС по Республике Мордовия;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организовать внедрение сервисов электронного взаимодействия в рамках предоставления  государственных услуг ФСС в целях сокращения расходов, связанных с доставкой документов;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организовать переход к безбумажному взаимодействию в рамках предоставления государственных услуг ПФР на базе МФЦ;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организовать переход на безбумажный документооборот при предоставлении государственной услуги </a:t>
            </a:r>
            <a:r>
              <a:rPr lang="ru-RU" sz="1300" dirty="0" err="1" smtClean="0">
                <a:solidFill>
                  <a:srgbClr val="683104"/>
                </a:solidFill>
                <a:effectLst/>
                <a:ea typeface="Calibri"/>
              </a:rPr>
              <a:t>Росреестра</a:t>
            </a: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 в сфере государственного кадастрового учета и (или) государственной регистрации прав на недвижимое имущество в целях снижения сроков оказания государственной услуги и экономии средств на доставку документов;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проработать вопрос о расширении перечня услуг и мер поддержки, предоставляемых </a:t>
            </a:r>
            <a:r>
              <a:rPr lang="ru-RU" sz="1300" dirty="0" smtClean="0">
                <a:solidFill>
                  <a:srgbClr val="683104"/>
                </a:solidFill>
                <a:ea typeface="Calibri"/>
              </a:rPr>
              <a:t>на базе</a:t>
            </a: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 офисов МФЦ для субъектов малого и среднего предпринимательства, а также расширении взаимодействия с банками в рамках оказания услуги по приему заявок на открытие расчетного счета;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организовать работу отдельных окон для обслуживания субъектов МСП в целях упрощения процедур получения субъектами малого и среднего предпринимательства услуг, необходимых для начала осуществления и развития предпринимательской деятельности, оказываемых на базе </a:t>
            </a:r>
            <a:r>
              <a:rPr lang="ru-RU" sz="1300" dirty="0">
                <a:solidFill>
                  <a:srgbClr val="683104"/>
                </a:solidFill>
                <a:ea typeface="Calibri"/>
              </a:rPr>
              <a:t>ГАУ Республики Мордовия «МФЦ»;</a:t>
            </a: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  <a:effectLst/>
                <a:ea typeface="Calibri"/>
              </a:rPr>
              <a:t>- обеспечить расширение  возможности IVR (автоинформатора) с возможностью выбора меню и ответами в режиме IVR, направленного на снижение нагрузки сотрудников центра телефонного обслуживания.</a:t>
            </a:r>
          </a:p>
          <a:p>
            <a:pPr marL="0" indent="0">
              <a:spcBef>
                <a:spcPts val="0"/>
              </a:spcBef>
              <a:buNone/>
            </a:pPr>
            <a:endParaRPr lang="ru-RU" sz="1300" dirty="0" smtClean="0">
              <a:effectLst/>
              <a:ea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3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59843"/>
            <a:ext cx="781236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A0000"/>
                </a:solidFill>
              </a:rPr>
              <a:t>ПРЕДЛОЖЕНИЯ ПО СОВЕРШЕНСТВОВАНИЮ  ОРГАНИЗАЦИИ ПРЕДОСТАВЛЕНИЯ УСЛУГ В ГАУ РЕСПУБЛИКИ МОРДОВИЯ «МФЦ»</a:t>
            </a:r>
            <a:endParaRPr lang="ru-RU" sz="2000" b="1" dirty="0">
              <a:solidFill>
                <a:srgbClr val="EA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836712"/>
            <a:ext cx="73083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452320" y="2"/>
            <a:ext cx="1675256" cy="99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55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07504" y="59843"/>
            <a:ext cx="74168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EA0000"/>
                </a:solidFill>
              </a:rPr>
              <a:t>ПРЕДЛОЖЕНИЯ ПО </a:t>
            </a:r>
            <a:r>
              <a:rPr lang="ru-RU" sz="2400" b="1" dirty="0" smtClean="0">
                <a:solidFill>
                  <a:srgbClr val="EA0000"/>
                </a:solidFill>
                <a:effectLst/>
                <a:ea typeface="Calibri"/>
              </a:rPr>
              <a:t>РАЗВИТИЮ СИСТЕМЫ МФЦ</a:t>
            </a:r>
            <a:endParaRPr lang="ru-RU" sz="2400" b="1" dirty="0" smtClean="0">
              <a:solidFill>
                <a:srgbClr val="EA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7504" y="635907"/>
            <a:ext cx="70927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200293" y="-1"/>
            <a:ext cx="1927283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7704" y="1700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098851" cy="452596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300" b="1" dirty="0">
                <a:solidFill>
                  <a:srgbClr val="FF0000"/>
                </a:solidFill>
              </a:rPr>
              <a:t>1 МФЦ – центр очного взаимодействия со всеми органами власти и поставщиками массовых социально значимых услуг: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rgbClr val="683104"/>
                </a:solidFill>
              </a:rPr>
              <a:t>- обеспечение предоставления в МФЦ всех государственных и муниципальных услуг, за исключением услуг, оказание которых в МФЦ невозможно или нецелесообразно;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rgbClr val="683104"/>
                </a:solidFill>
              </a:rPr>
              <a:t>- подготовка органами власти планов передачи в МФЦ предоставления государственных и муниципальных услуг и последующего сокращения (ликвидации) соответствующих фронт-офисов;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rgbClr val="683104"/>
                </a:solidFill>
              </a:rPr>
              <a:t>- </a:t>
            </a:r>
            <a:r>
              <a:rPr lang="ru-RU" sz="1300" dirty="0" smtClean="0">
                <a:solidFill>
                  <a:srgbClr val="683104"/>
                </a:solidFill>
              </a:rPr>
              <a:t>регулирование </a:t>
            </a:r>
            <a:r>
              <a:rPr lang="ru-RU" sz="1300" dirty="0">
                <a:solidFill>
                  <a:srgbClr val="683104"/>
                </a:solidFill>
              </a:rPr>
              <a:t>и переориентация заявителя на онлайн-каналы получения услуг, оказание помощи в получении услуг в электронной форме;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</a:rPr>
              <a:t>- </a:t>
            </a:r>
            <a:r>
              <a:rPr lang="ru-RU" sz="1300" dirty="0">
                <a:solidFill>
                  <a:srgbClr val="683104"/>
                </a:solidFill>
              </a:rPr>
              <a:t>организация в МФЦ взаимодействия заявителей с органами власти и местного самоуправления по типу общественных приемных;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rgbClr val="683104"/>
                </a:solidFill>
              </a:rPr>
              <a:t>- организация в МФЦ возможности взаимодействия граждан и предпринимателей с соответствующими институтами уполномоченного по защите прав человека, по защите прав ребенка, по защите прав предпринимателей и др.;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b="1" dirty="0">
                <a:solidFill>
                  <a:srgbClr val="FF0000"/>
                </a:solidFill>
              </a:rPr>
              <a:t>2 МФЦ - центр цифровых компетенций: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b="1" dirty="0">
                <a:solidFill>
                  <a:srgbClr val="683104"/>
                </a:solidFill>
              </a:rPr>
              <a:t>- </a:t>
            </a:r>
            <a:r>
              <a:rPr lang="ru-RU" sz="1300" dirty="0">
                <a:solidFill>
                  <a:srgbClr val="683104"/>
                </a:solidFill>
              </a:rPr>
              <a:t>обеспечение доступа к цифровым услугам и сервисам, что предполагает создание на базе МФЦ физических точек доступа к современным средствам коммуникации, каналам связи и государственным цифровым ресурсам;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rgbClr val="683104"/>
                </a:solidFill>
              </a:rPr>
              <a:t>- обеспечение предоставления необходимой консультационной поддержки, обучение работе с цифровыми платформами непосредственно в помещениях МФЦ;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b="1" dirty="0">
                <a:solidFill>
                  <a:srgbClr val="FF0000"/>
                </a:solidFill>
              </a:rPr>
              <a:t>3 Унификация и стандартизация деятельности МФЦ: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rgbClr val="683104"/>
                </a:solidFill>
              </a:rPr>
              <a:t>- обеспечение единообразия порядка организации деятельности МФЦ, условий предоставления услуг и сервисов, единое качество работы объектов </a:t>
            </a:r>
            <a:r>
              <a:rPr lang="ru-RU" sz="1300" dirty="0" smtClean="0">
                <a:solidFill>
                  <a:srgbClr val="683104"/>
                </a:solidFill>
              </a:rPr>
              <a:t>сети, </a:t>
            </a:r>
            <a:r>
              <a:rPr lang="ru-RU" sz="1300" dirty="0">
                <a:solidFill>
                  <a:srgbClr val="683104"/>
                </a:solidFill>
              </a:rPr>
              <a:t>в том числе с использованием инструментов «бережливого производства»;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</a:rPr>
              <a:t>- реализация </a:t>
            </a:r>
            <a:r>
              <a:rPr lang="ru-RU" sz="1300" dirty="0">
                <a:solidFill>
                  <a:srgbClr val="683104"/>
                </a:solidFill>
              </a:rPr>
              <a:t>мероприятий по вовлечению всех сотрудников МФЦ в формирование новой культуры работы с заявителями, специальному обучению навыкам клиентского </a:t>
            </a:r>
            <a:r>
              <a:rPr lang="ru-RU" sz="1300" dirty="0" smtClean="0">
                <a:solidFill>
                  <a:srgbClr val="683104"/>
                </a:solidFill>
              </a:rPr>
              <a:t>сопровождения;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683104"/>
                </a:solidFill>
              </a:rPr>
              <a:t>- </a:t>
            </a:r>
            <a:r>
              <a:rPr lang="ru-RU" sz="1300" dirty="0">
                <a:solidFill>
                  <a:srgbClr val="683104"/>
                </a:solidFill>
              </a:rPr>
              <a:t>внедрение системы управления знаниями, что позволит существенно увеличить скорость реализации улучшений в системе МФЦ, упростить адаптацию новых сотрудников, повысить качество внутренних коммуникаций, и обеспечить информационную поддержку сотрудников МФЦ, увеличить скорость внедрения изменений и, в целом, добиться роста производительности и эффективности всей сети;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rgbClr val="683104"/>
                </a:solidFill>
              </a:rPr>
              <a:t>- формирование гибкой модели управления человеческими ресурсами, основанной на единых методологических подходах и способной обеспечить соответствие количественных и качественных характеристик персонала потребностям МФЦ;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00" dirty="0">
                <a:solidFill>
                  <a:srgbClr val="683104"/>
                </a:solidFill>
              </a:rPr>
              <a:t>- внедрение единого </a:t>
            </a:r>
            <a:r>
              <a:rPr lang="ru-RU" sz="1300" dirty="0" smtClean="0">
                <a:solidFill>
                  <a:srgbClr val="683104"/>
                </a:solidFill>
              </a:rPr>
              <a:t>решения </a:t>
            </a:r>
            <a:r>
              <a:rPr lang="ru-RU" sz="1300" dirty="0">
                <a:solidFill>
                  <a:srgbClr val="683104"/>
                </a:solidFill>
              </a:rPr>
              <a:t>АИС МФЦ для обеспечения единообразного качества предоставления услуг, условий их </a:t>
            </a:r>
            <a:r>
              <a:rPr lang="ru-RU" sz="1300" dirty="0" smtClean="0">
                <a:solidFill>
                  <a:srgbClr val="683104"/>
                </a:solidFill>
              </a:rPr>
              <a:t>предоставления.</a:t>
            </a:r>
            <a:endParaRPr lang="ru-RU" sz="1300" dirty="0">
              <a:solidFill>
                <a:srgbClr val="683104"/>
              </a:solidFill>
            </a:endParaRPr>
          </a:p>
          <a:p>
            <a:pPr marL="0" indent="0">
              <a:spcBef>
                <a:spcPts val="0"/>
              </a:spcBef>
            </a:pP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xmlns="" val="11992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11" t="85557" r="59300" b="8669"/>
          <a:stretch/>
        </p:blipFill>
        <p:spPr bwMode="auto">
          <a:xfrm>
            <a:off x="0" y="3303108"/>
            <a:ext cx="4788024" cy="75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69" t="11842" r="7468" b="10435"/>
          <a:stretch/>
        </p:blipFill>
        <p:spPr bwMode="auto">
          <a:xfrm>
            <a:off x="4788024" y="382300"/>
            <a:ext cx="4347651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87" t="11841" r="57580" b="59237"/>
          <a:stretch/>
        </p:blipFill>
        <p:spPr bwMode="auto">
          <a:xfrm>
            <a:off x="18204" y="0"/>
            <a:ext cx="4337772" cy="291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09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5556"/>
            <a:ext cx="7056784" cy="1152128"/>
          </a:xfrm>
        </p:spPr>
        <p:txBody>
          <a:bodyPr>
            <a:noAutofit/>
          </a:bodyPr>
          <a:lstStyle/>
          <a:p>
            <a:pPr marL="45720" indent="0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492303"/>
                </a:solidFill>
              </a:rPr>
              <a:t>Понятие </a:t>
            </a:r>
            <a:r>
              <a:rPr lang="ru-RU" sz="2400" b="1" dirty="0">
                <a:solidFill>
                  <a:srgbClr val="492303"/>
                </a:solidFill>
              </a:rPr>
              <a:t>государственных и муниципальных услуг в рамках 210-ФЗ и </a:t>
            </a:r>
            <a:r>
              <a:rPr lang="ru-RU" sz="2400" b="1" dirty="0" smtClean="0">
                <a:solidFill>
                  <a:srgbClr val="492303"/>
                </a:solidFill>
              </a:rPr>
              <a:t>БК РФ </a:t>
            </a:r>
            <a:endParaRPr lang="ru-RU" sz="2400" b="1" dirty="0">
              <a:solidFill>
                <a:srgbClr val="492303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193421" y="6489"/>
            <a:ext cx="1950579" cy="119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1520" y="836712"/>
            <a:ext cx="67869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966326" y="1037476"/>
            <a:ext cx="8006757" cy="5583682"/>
            <a:chOff x="435531" y="-173092"/>
            <a:chExt cx="5498544" cy="733341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41435" y="-173092"/>
              <a:ext cx="4069368" cy="3905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1400"/>
                </a:spcBef>
                <a:spcAft>
                  <a:spcPts val="800"/>
                </a:spcAft>
              </a:pPr>
              <a:r>
                <a:rPr lang="ru-RU" sz="1400" b="1" kern="0" dirty="0">
                  <a:solidFill>
                    <a:srgbClr val="FF0000"/>
                  </a:solidFill>
                  <a:effectLst/>
                  <a:latin typeface="Times New Roman"/>
                  <a:ea typeface="Calibri"/>
                  <a:cs typeface="Times New Roman"/>
                </a:rPr>
                <a:t>ГОСУДАРСТВЕННЫЕ И МУНИЦИПАЛЬНЫЕ УСЛУГИ</a:t>
              </a:r>
              <a:endParaRPr lang="ru-RU" sz="1200" b="1" kern="0" dirty="0">
                <a:solidFill>
                  <a:srgbClr val="FF0000"/>
                </a:solidFill>
                <a:effectLst/>
                <a:ea typeface="Calibri"/>
                <a:cs typeface="Times New Roman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35531" y="440548"/>
              <a:ext cx="3316813" cy="39052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1400"/>
                </a:spcBef>
                <a:spcAft>
                  <a:spcPts val="800"/>
                </a:spcAft>
              </a:pPr>
              <a:r>
                <a:rPr lang="ru-RU" sz="1400" b="1" kern="0" dirty="0">
                  <a:solidFill>
                    <a:srgbClr val="FF0000"/>
                  </a:solidFill>
                  <a:effectLst/>
                  <a:latin typeface="Times New Roman"/>
                  <a:ea typeface="Calibri"/>
                  <a:cs typeface="Times New Roman"/>
                </a:rPr>
                <a:t>Государственная услуга (210-ФЗ)</a:t>
              </a:r>
              <a:endParaRPr lang="ru-RU" sz="1200" b="1" kern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88215" y="961671"/>
              <a:ext cx="5145860" cy="187651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7000"/>
                </a:lnSpc>
                <a:spcBef>
                  <a:spcPts val="1400"/>
                </a:spcBef>
                <a:spcAft>
                  <a:spcPts val="0"/>
                </a:spcAft>
              </a:pPr>
              <a:r>
                <a:rPr lang="ru-RU" sz="1200" kern="0" dirty="0">
                  <a:solidFill>
                    <a:srgbClr val="492303"/>
                  </a:solidFill>
                  <a:effectLst/>
                  <a:latin typeface="Times New Roman"/>
                  <a:ea typeface="Calibri"/>
                  <a:cs typeface="Times New Roman"/>
                </a:rPr>
                <a:t>это деятельность по реализации функций соответственно федерального органа исполнительной власти, государственного внебюджетного фонда, исполнительного органа государственной власти субъекта Российской Федерации, а также органа местного самоуправления при осуществлении отдельных государственных полномочий, переданных федеральными законами и законами субъектов Российской Федерации, которая осуществляется по запросам заявителей в пределах установленных нормативными правовыми актами Российской Федерации и нормативными правовыми актами субъектов Российской Федерации полномочий органов, предоставляющих государственные услуги.</a:t>
              </a:r>
              <a:endParaRPr lang="ru-RU" sz="1100" kern="0" dirty="0">
                <a:solidFill>
                  <a:srgbClr val="492303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47338" y="5775629"/>
              <a:ext cx="3651161" cy="42471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1400"/>
                </a:spcBef>
                <a:spcAft>
                  <a:spcPts val="800"/>
                </a:spcAft>
              </a:pPr>
              <a:r>
                <a:rPr lang="ru-RU" sz="1400" b="1" kern="0" dirty="0">
                  <a:solidFill>
                    <a:srgbClr val="FF0000"/>
                  </a:solidFill>
                  <a:effectLst/>
                  <a:latin typeface="Times New Roman"/>
                  <a:ea typeface="Calibri"/>
                  <a:cs typeface="Times New Roman"/>
                </a:rPr>
                <a:t>Государственные (муниципальные) услуги (работы) (БК РФ)</a:t>
              </a:r>
              <a:endParaRPr lang="ru-RU" sz="1200" b="1" kern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06307" y="6340342"/>
              <a:ext cx="5191125" cy="81998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7000"/>
                </a:lnSpc>
                <a:spcBef>
                  <a:spcPts val="1400"/>
                </a:spcBef>
                <a:spcAft>
                  <a:spcPts val="0"/>
                </a:spcAft>
              </a:pPr>
              <a:r>
                <a:rPr lang="ru-RU" sz="1200" kern="0" dirty="0">
                  <a:solidFill>
                    <a:srgbClr val="492303"/>
                  </a:solidFill>
                  <a:effectLst/>
                  <a:latin typeface="Times New Roman"/>
                  <a:ea typeface="Calibri"/>
                  <a:cs typeface="Times New Roman"/>
                </a:rPr>
                <a:t>это услуги (работы), оказываемые (выполняемые) органами государственной власти (органами местного самоуправления), государственными (муниципальными) учреждениями и в случаях, установленных законодательством РФ, иными юридическими лицами.</a:t>
              </a:r>
              <a:endParaRPr lang="ru-RU" sz="1100" kern="0" dirty="0">
                <a:solidFill>
                  <a:srgbClr val="492303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47338" y="2967854"/>
              <a:ext cx="3316813" cy="39052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1400"/>
                </a:spcBef>
                <a:spcAft>
                  <a:spcPts val="800"/>
                </a:spcAft>
              </a:pPr>
              <a:r>
                <a:rPr lang="ru-RU" sz="1400" b="1" kern="0" dirty="0" smtClean="0">
                  <a:solidFill>
                    <a:srgbClr val="FF0000"/>
                  </a:solidFill>
                  <a:effectLst/>
                  <a:latin typeface="Times New Roman"/>
                  <a:ea typeface="Calibri"/>
                  <a:cs typeface="Times New Roman"/>
                </a:rPr>
                <a:t>Муниципальная </a:t>
              </a:r>
              <a:r>
                <a:rPr lang="ru-RU" sz="1400" b="1" kern="0" dirty="0">
                  <a:solidFill>
                    <a:srgbClr val="FF0000"/>
                  </a:solidFill>
                  <a:effectLst/>
                  <a:latin typeface="Times New Roman"/>
                  <a:ea typeface="Calibri"/>
                  <a:cs typeface="Times New Roman"/>
                </a:rPr>
                <a:t>услуга (210-ФЗ)</a:t>
              </a:r>
              <a:endParaRPr lang="ru-RU" sz="1200" b="1" kern="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471295" y="3861049"/>
            <a:ext cx="7493192" cy="15841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</a:pPr>
            <a:endParaRPr lang="ru-RU" sz="1200" kern="0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</a:pPr>
            <a:r>
              <a:rPr lang="ru-RU" sz="1200" kern="0" dirty="0" smtClean="0">
                <a:solidFill>
                  <a:srgbClr val="492303"/>
                </a:solidFill>
                <a:effectLst/>
                <a:latin typeface="Times New Roman"/>
                <a:ea typeface="Calibri"/>
                <a:cs typeface="Times New Roman"/>
              </a:rPr>
              <a:t>это </a:t>
            </a:r>
            <a:r>
              <a:rPr lang="ru-RU" sz="1200" kern="0" dirty="0">
                <a:solidFill>
                  <a:srgbClr val="492303"/>
                </a:solidFill>
                <a:effectLst/>
                <a:latin typeface="Times New Roman"/>
                <a:ea typeface="Calibri"/>
                <a:cs typeface="Times New Roman"/>
              </a:rPr>
              <a:t>деятельность по реализации функций органа местного самоуправления, которая осуществляется по запросам заявителей в пределах полномочий органа, предоставляющего муниципальные услуги, по решению вопросов местного значения, установленных в соответствии с </a:t>
            </a:r>
            <a:r>
              <a:rPr lang="ru-RU" sz="1200" kern="0" dirty="0" smtClean="0">
                <a:solidFill>
                  <a:srgbClr val="492303"/>
                </a:solidFill>
                <a:effectLst/>
                <a:latin typeface="Times New Roman"/>
                <a:ea typeface="Calibri"/>
                <a:cs typeface="Times New Roman"/>
              </a:rPr>
              <a:t>Федеральным законом от </a:t>
            </a:r>
            <a:r>
              <a:rPr lang="ru-RU" sz="1200" kern="0" dirty="0">
                <a:solidFill>
                  <a:srgbClr val="492303"/>
                </a:solidFill>
                <a:effectLst/>
                <a:latin typeface="Times New Roman"/>
                <a:ea typeface="Calibri"/>
                <a:cs typeface="Times New Roman"/>
              </a:rPr>
              <a:t>6 октября 2003 года N 131-ФЗ «Об общих принципах организации местного самоуправления в Российской Федерации» и уставами муниципальных образований, а также в пределах предусмотренных в нем норм прав органов местного самоуправления на решение вопросов, не отнесенных к вопросам местного значения, на участие в осуществлении иных государственных полномочий, на решение иных вопросов, не отнесенных к компетенции органов местного самоуправления других муниципальных образований, органов государственной власти.</a:t>
            </a:r>
            <a:endParaRPr lang="ru-RU" sz="1100" kern="0" dirty="0">
              <a:solidFill>
                <a:srgbClr val="492303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Bef>
                <a:spcPts val="1400"/>
              </a:spcBef>
              <a:spcAft>
                <a:spcPts val="800"/>
              </a:spcAft>
            </a:pPr>
            <a:r>
              <a:rPr lang="ru-RU" sz="1400" kern="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kern="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9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303" y="188640"/>
            <a:ext cx="6960117" cy="5040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b="1" dirty="0">
                <a:solidFill>
                  <a:srgbClr val="683104"/>
                </a:solidFill>
              </a:rPr>
              <a:t>Виды государственных и муниципальных услуг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7" t="15185" r="66667" b="67014"/>
          <a:stretch/>
        </p:blipFill>
        <p:spPr bwMode="auto">
          <a:xfrm>
            <a:off x="7193421" y="6489"/>
            <a:ext cx="1950579" cy="119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33304" y="836712"/>
            <a:ext cx="67869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3085333"/>
              </p:ext>
            </p:extLst>
          </p:nvPr>
        </p:nvGraphicFramePr>
        <p:xfrm>
          <a:off x="755576" y="1340768"/>
          <a:ext cx="7776864" cy="5120640"/>
        </p:xfrm>
        <a:graphic>
          <a:graphicData uri="http://schemas.openxmlformats.org/drawingml/2006/table">
            <a:tbl>
              <a:tblPr firstRow="1" firstCol="1" bandRow="1"/>
              <a:tblGrid>
                <a:gridCol w="2003232"/>
                <a:gridCol w="5773632"/>
              </a:tblGrid>
              <a:tr h="2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EA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Основание деления</a:t>
                      </a:r>
                      <a:endParaRPr lang="ru-RU" sz="1600" b="1" dirty="0">
                        <a:solidFill>
                          <a:srgbClr val="EA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EA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Виды услуг</a:t>
                      </a:r>
                      <a:endParaRPr lang="ru-RU" sz="1600" b="1" dirty="0">
                        <a:solidFill>
                          <a:srgbClr val="EA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491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затратам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заявителя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Бесплатная услуга — государственная (муниципальная) услуга, которая предоставляется потребителю услуги на безвозмездной основе.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Платная услуга — государственная (муниципальная) услуга, которая предоставляется потребителю услуги на возмездной основе за нормативно установленную плату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4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сложности</a:t>
                      </a:r>
                      <a:endParaRPr lang="ru-RU" sz="16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Простая услуга</a:t>
                      </a:r>
                      <a:r>
                        <a:rPr lang="ru-RU" sz="1600" i="1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— предполагает один сценарий предоставления услуги.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Сложная услуга — в состав которой входит несколько </a:t>
                      </a:r>
                      <a:r>
                        <a:rPr lang="ru-RU" sz="1600" dirty="0" err="1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подуслуг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4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технологии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предоставления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Предоставляемые в традиционной форме.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Предоставляемые по принципу «одного окна».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Предоставляемые в электронной форме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характеру</a:t>
                      </a:r>
                      <a:endParaRPr lang="ru-RU" sz="16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взаимодействия</a:t>
                      </a:r>
                      <a:endParaRPr lang="ru-RU" sz="16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получателя услуг</a:t>
                      </a:r>
                      <a:endParaRPr lang="ru-RU" sz="16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 исполнителем</a:t>
                      </a:r>
                      <a:endParaRPr lang="ru-RU" sz="160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Элементарные услуги</a:t>
                      </a:r>
                      <a:r>
                        <a:rPr lang="ru-RU" sz="1600" i="1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которые оказывает, как правило, один орган власти.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Композитные или межведомственные услуги - их оказывают несколько органов власти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результату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1) реализующие конституционные права граждан;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2) позволяющие </a:t>
                      </a:r>
                      <a:r>
                        <a:rPr lang="ru-RU" sz="1600" dirty="0" err="1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услугополучателям</a:t>
                      </a: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обеспечить реализацию их законных обязанностей;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3) реализующие законные интересы </a:t>
                      </a:r>
                      <a:r>
                        <a:rPr lang="ru-RU" sz="1600" dirty="0" err="1">
                          <a:solidFill>
                            <a:srgbClr val="683104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услугополучателей</a:t>
                      </a:r>
                      <a:endParaRPr lang="ru-RU" sz="1600" dirty="0">
                        <a:solidFill>
                          <a:srgbClr val="68310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882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1197" y="188640"/>
            <a:ext cx="9122803" cy="6675738"/>
            <a:chOff x="21197" y="188640"/>
            <a:chExt cx="9122803" cy="667573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72" t="18361" r="51038" b="45246"/>
            <a:stretch/>
          </p:blipFill>
          <p:spPr bwMode="auto">
            <a:xfrm>
              <a:off x="107504" y="188640"/>
              <a:ext cx="4383157" cy="2817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333" t="11739" r="8995" b="45217"/>
            <a:stretch/>
          </p:blipFill>
          <p:spPr bwMode="auto">
            <a:xfrm>
              <a:off x="4355976" y="394314"/>
              <a:ext cx="4788024" cy="295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489" t="57643" r="35569" b="11175"/>
            <a:stretch/>
          </p:blipFill>
          <p:spPr bwMode="auto">
            <a:xfrm>
              <a:off x="21197" y="3682346"/>
              <a:ext cx="4355975" cy="3175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538" t="15652" r="23369" b="22262"/>
            <a:stretch/>
          </p:blipFill>
          <p:spPr bwMode="auto">
            <a:xfrm>
              <a:off x="4490661" y="3346235"/>
              <a:ext cx="4653339" cy="3518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30594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7" t="8604" r="6168" b="11142"/>
          <a:stretch/>
        </p:blipFill>
        <p:spPr bwMode="auto">
          <a:xfrm>
            <a:off x="10546" y="0"/>
            <a:ext cx="91334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4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0" t="10834" r="7702" b="11089"/>
          <a:stretch/>
        </p:blipFill>
        <p:spPr bwMode="auto">
          <a:xfrm>
            <a:off x="-27816" y="0"/>
            <a:ext cx="91718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97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87" t="11458" r="7468" b="11206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60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88" t="11042" r="7702" b="9583"/>
          <a:stretch/>
        </p:blipFill>
        <p:spPr bwMode="auto">
          <a:xfrm>
            <a:off x="0" y="15240"/>
            <a:ext cx="9144000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24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</TotalTime>
  <Words>2580</Words>
  <Application>Microsoft Office PowerPoint</Application>
  <PresentationFormat>Экран (4:3)</PresentationFormat>
  <Paragraphs>277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Совершенствование организации предоставления государственных и муниципальных услуг в ГАУ Республики Мордовия «Многофункциональный центр предоставления государственных и муниципальных услуг»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Совершенствование организации предоставления государственных и муниципальных услуг в ГАУ Республики Мордовия «Многофункциональный центр предоставления государственных и муниципальных услуг»</dc:title>
  <dc:creator>user</dc:creator>
  <cp:lastModifiedBy>Oxana</cp:lastModifiedBy>
  <cp:revision>268</cp:revision>
  <dcterms:created xsi:type="dcterms:W3CDTF">2022-04-16T08:34:17Z</dcterms:created>
  <dcterms:modified xsi:type="dcterms:W3CDTF">2022-12-16T06:34:01Z</dcterms:modified>
</cp:coreProperties>
</file>