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5" r:id="rId4"/>
    <p:sldId id="274" r:id="rId5"/>
    <p:sldId id="266" r:id="rId6"/>
    <p:sldId id="263" r:id="rId7"/>
    <p:sldId id="272" r:id="rId8"/>
    <p:sldId id="264" r:id="rId9"/>
    <p:sldId id="271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CC0000"/>
    <a:srgbClr val="E12728"/>
    <a:srgbClr val="333300"/>
    <a:srgbClr val="FF3505"/>
    <a:srgbClr val="8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9CD0D-DA59-47B6-BAA8-3CA22CD1206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D675E-33F6-46CC-9EE8-7835BB7FE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055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D675E-33F6-46CC-9EE8-7835BB7FE1E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797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D675E-33F6-46CC-9EE8-7835BB7FE1E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8311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D675E-33F6-46CC-9EE8-7835BB7FE1E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690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D675E-33F6-46CC-9EE8-7835BB7FE1E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1039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D675E-33F6-46CC-9EE8-7835BB7FE1E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030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D675E-33F6-46CC-9EE8-7835BB7FE1E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82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64CC-6961-40EC-A1C7-86183D19B20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B2C-06EE-4688-BAC1-2453343B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998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64CC-6961-40EC-A1C7-86183D19B20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B2C-06EE-4688-BAC1-2453343B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023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64CC-6961-40EC-A1C7-86183D19B20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B2C-06EE-4688-BAC1-2453343B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97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64CC-6961-40EC-A1C7-86183D19B20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B2C-06EE-4688-BAC1-2453343B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009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64CC-6961-40EC-A1C7-86183D19B20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B2C-06EE-4688-BAC1-2453343B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832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64CC-6961-40EC-A1C7-86183D19B20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B2C-06EE-4688-BAC1-2453343B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559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64CC-6961-40EC-A1C7-86183D19B20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B2C-06EE-4688-BAC1-2453343B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588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64CC-6961-40EC-A1C7-86183D19B20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B2C-06EE-4688-BAC1-2453343B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127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64CC-6961-40EC-A1C7-86183D19B20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B2C-06EE-4688-BAC1-2453343B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939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64CC-6961-40EC-A1C7-86183D19B20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B2C-06EE-4688-BAC1-2453343B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367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64CC-6961-40EC-A1C7-86183D19B20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B2C-06EE-4688-BAC1-2453343B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08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C64CC-6961-40EC-A1C7-86183D19B20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ADB2C-06EE-4688-BAC1-2453343B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003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0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44"/>
            <a:ext cx="12192000" cy="6858000"/>
          </a:xfrm>
          <a:prstGeom prst="rect">
            <a:avLst/>
          </a:prstGeom>
          <a:solidFill>
            <a:srgbClr val="33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00199" y="5740425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Century Gothic" panose="020B0502020202020204" pitchFamily="34" charset="0"/>
              </a:rPr>
              <a:t>Автор выпускной аттестационной работы	К.В. Вотякова</a:t>
            </a:r>
          </a:p>
          <a:p>
            <a:r>
              <a:rPr lang="ru-RU" i="1" dirty="0">
                <a:solidFill>
                  <a:schemeClr val="bg1"/>
                </a:solidFill>
                <a:latin typeface="Century Gothic" panose="020B0502020202020204" pitchFamily="34" charset="0"/>
              </a:rPr>
              <a:t>Руководитель работы</a:t>
            </a:r>
          </a:p>
          <a:p>
            <a:r>
              <a:rPr lang="ru-RU" i="1" dirty="0">
                <a:solidFill>
                  <a:schemeClr val="bg1"/>
                </a:solidFill>
                <a:latin typeface="Century Gothic" panose="020B0502020202020204" pitchFamily="34" charset="0"/>
              </a:rPr>
              <a:t>д-р. экон. наук, проф.		                            Л. В. </a:t>
            </a:r>
            <a:r>
              <a:rPr lang="ru-RU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Марабаева</a:t>
            </a:r>
            <a:endParaRPr lang="ru-RU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4A01FF6-CC93-441D-8557-BB1EFF19EB56}"/>
              </a:ext>
            </a:extLst>
          </p:cNvPr>
          <p:cNvSpPr/>
          <p:nvPr/>
        </p:nvSpPr>
        <p:spPr>
          <a:xfrm>
            <a:off x="1441881" y="228871"/>
            <a:ext cx="8991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ФГБОУ ВО МГУ им. Н.П. Огарева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Президентская программа подготовки управленческих кадров для организации народного хозяйства Российской Федерации 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ВЫПУСКНАЯ АТТЕСТАЦИОННАЯ РАБОТА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«РАЗРАБОТКА ПРОЕКТА СОЗДАНИЯ </a:t>
            </a: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РЕГИОНАЛЬНОГО ЦЕНТРА ГРАЖДАНСКО-ПАТРИОТИЧЕСКОГО 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ВОСПИТАНИЯ» 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(НА ПРИМЕРЕ ДОЛ «ИЗУМРУДНЫЙ» ИМ. В. ДУБИНИНА)</a:t>
            </a:r>
          </a:p>
        </p:txBody>
      </p:sp>
    </p:spTree>
    <p:extLst>
      <p:ext uri="{BB962C8B-B14F-4D97-AF65-F5344CB8AC3E}">
        <p14:creationId xmlns="" xmlns:p14="http://schemas.microsoft.com/office/powerpoint/2010/main" val="1981192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0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070"/>
            <a:ext cx="12192000" cy="6858000"/>
          </a:xfrm>
          <a:prstGeom prst="rect">
            <a:avLst/>
          </a:prstGeom>
          <a:solidFill>
            <a:srgbClr val="33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571"/>
          <a:stretch/>
        </p:blipFill>
        <p:spPr>
          <a:xfrm>
            <a:off x="3185603" y="3059714"/>
            <a:ext cx="4804300" cy="3479702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4A01FF6-CC93-441D-8557-BB1EFF19EB56}"/>
              </a:ext>
            </a:extLst>
          </p:cNvPr>
          <p:cNvSpPr/>
          <p:nvPr/>
        </p:nvSpPr>
        <p:spPr>
          <a:xfrm>
            <a:off x="1370860" y="2169632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ВНИМАНИЕ!</a:t>
            </a:r>
            <a:endParaRPr lang="ru-RU" sz="4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44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0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67070"/>
          </a:xfrm>
          <a:prstGeom prst="rect">
            <a:avLst/>
          </a:prstGeom>
          <a:solidFill>
            <a:srgbClr val="33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095562" y="4603395"/>
            <a:ext cx="1511939" cy="1249788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 rot="5400000">
            <a:off x="69631" y="148018"/>
            <a:ext cx="1364904" cy="1050730"/>
          </a:xfrm>
          <a:prstGeom prst="homePlate">
            <a:avLst>
              <a:gd name="adj" fmla="val 22159"/>
            </a:avLst>
          </a:prstGeom>
          <a:solidFill>
            <a:srgbClr val="E1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87402" y="108702"/>
            <a:ext cx="1129362" cy="1129362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7293733" y="4120208"/>
            <a:ext cx="1982458" cy="1592670"/>
            <a:chOff x="1841349" y="1955123"/>
            <a:chExt cx="2165572" cy="17397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Прямоугольник с двумя усеченными противолежащими углами 23"/>
            <p:cNvSpPr/>
            <p:nvPr/>
          </p:nvSpPr>
          <p:spPr>
            <a:xfrm flipH="1">
              <a:off x="1949850" y="2071078"/>
              <a:ext cx="1949668" cy="1516135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rgbClr val="E1272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842107" y="1955123"/>
              <a:ext cx="1171254" cy="708917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90418" y="0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1841349" y="2885522"/>
              <a:ext cx="554804" cy="801384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3092521" y="2472280"/>
              <a:ext cx="914400" cy="122262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с двумя усеченными противолежащими углами 21"/>
          <p:cNvSpPr/>
          <p:nvPr/>
        </p:nvSpPr>
        <p:spPr>
          <a:xfrm>
            <a:off x="1423668" y="67"/>
            <a:ext cx="5359159" cy="6867069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80187" y="922109"/>
            <a:ext cx="51461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Объект исследования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муниципальное автономное учреждение «Центр молодежной политики и туризма» Рузаевского муниципального района. </a:t>
            </a:r>
          </a:p>
          <a:p>
            <a:pPr algn="just"/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Цель работы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изучение теории и практики разработки социально-значимых проектов и обоснование предложений по ее совершенствованию в МАУ «Центр молодежной политики и туризма» Рузаевского муниципального района</a:t>
            </a:r>
          </a:p>
          <a:p>
            <a:pPr algn="just"/>
            <a:endParaRPr lang="ru-RU" sz="1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Задачи: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систематизация современных подходов к разработке социально-значимых проектов;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изучение нормативно-методического обеспечения и форм поддержки социально-значимых проектов;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исследование практики разработки и реализации проектов создания региональных центров гражданско-патриотического воспитания;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 обоснование проекта организации регионального центра гражданско-патриотического воспитания;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оценка ожидаемой эффективности  проекта организации регионального центра гражданско-патриотического воспитания.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 flipH="1">
            <a:off x="10095562" y="1994023"/>
            <a:ext cx="1330228" cy="1068681"/>
            <a:chOff x="1841349" y="1955123"/>
            <a:chExt cx="2165572" cy="17397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Прямоугольник с двумя усеченными противолежащими углами 28"/>
            <p:cNvSpPr/>
            <p:nvPr/>
          </p:nvSpPr>
          <p:spPr>
            <a:xfrm flipH="1">
              <a:off x="1949850" y="2071078"/>
              <a:ext cx="1949668" cy="1516135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rgbClr val="E1272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842107" y="1955123"/>
              <a:ext cx="1171254" cy="708917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90418" y="0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1841349" y="2885522"/>
              <a:ext cx="554804" cy="801384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092521" y="2472280"/>
              <a:ext cx="914400" cy="122262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8297" y="1977715"/>
            <a:ext cx="1088499" cy="89976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1072055" y="217855"/>
            <a:ext cx="11159261" cy="22272"/>
          </a:xfrm>
          <a:prstGeom prst="line">
            <a:avLst/>
          </a:prstGeom>
          <a:ln w="76200">
            <a:solidFill>
              <a:srgbClr val="E12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DD2BC56-7AB9-401A-9F96-7CD4A96AD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1" r="26209" b="3176"/>
          <a:stretch/>
        </p:blipFill>
        <p:spPr bwMode="auto">
          <a:xfrm>
            <a:off x="7733289" y="2254652"/>
            <a:ext cx="3564767" cy="32688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007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0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67070"/>
          </a:xfrm>
          <a:prstGeom prst="rect">
            <a:avLst/>
          </a:prstGeom>
          <a:solidFill>
            <a:srgbClr val="33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095562" y="4603395"/>
            <a:ext cx="1511939" cy="1249788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 rot="5400000">
            <a:off x="69631" y="148018"/>
            <a:ext cx="1364904" cy="1050730"/>
          </a:xfrm>
          <a:prstGeom prst="homePlate">
            <a:avLst>
              <a:gd name="adj" fmla="val 22159"/>
            </a:avLst>
          </a:prstGeom>
          <a:solidFill>
            <a:srgbClr val="E1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87402" y="108702"/>
            <a:ext cx="1129362" cy="1129362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7293733" y="4120208"/>
            <a:ext cx="1982458" cy="1592670"/>
            <a:chOff x="1841349" y="1955123"/>
            <a:chExt cx="2165572" cy="17397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Прямоугольник с двумя усеченными противолежащими углами 23"/>
            <p:cNvSpPr/>
            <p:nvPr/>
          </p:nvSpPr>
          <p:spPr>
            <a:xfrm flipH="1">
              <a:off x="1949850" y="2071078"/>
              <a:ext cx="1949668" cy="1516135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rgbClr val="E1272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842107" y="1955123"/>
              <a:ext cx="1171254" cy="708917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90418" y="0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1841349" y="2885522"/>
              <a:ext cx="554804" cy="801384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3092521" y="2472280"/>
              <a:ext cx="914400" cy="122262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с двумя усеченными противолежащими углами 21"/>
          <p:cNvSpPr/>
          <p:nvPr/>
        </p:nvSpPr>
        <p:spPr>
          <a:xfrm>
            <a:off x="1406271" y="13816"/>
            <a:ext cx="5359159" cy="6867069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80187" y="922109"/>
            <a:ext cx="514619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Социальное проектирование </a:t>
            </a:r>
            <a:r>
              <a:rPr lang="ru-RU" sz="1400" dirty="0">
                <a:solidFill>
                  <a:schemeClr val="bg1"/>
                </a:solidFill>
              </a:rPr>
              <a:t>— конструирование индивидом, группой или организацией действия, направленного на достижение социально значимой цели и локализованного по месту, времени и ресурсам.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Федеральные социально-значимые проекты в области гражданско-патриотического воспитания молодежи: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</a:rPr>
              <a:t>Страна Героев </a:t>
            </a:r>
            <a:r>
              <a:rPr lang="ru-RU" sz="1400" dirty="0" smtClean="0">
                <a:solidFill>
                  <a:schemeClr val="bg1"/>
                </a:solidFill>
              </a:rPr>
              <a:t>– сеть военно-исторических лагерей, организованных Российским военно-историческим обществом в рамках национального проекта «Культура» 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</a:rPr>
              <a:t>Информационный портал «</a:t>
            </a:r>
            <a:r>
              <a:rPr lang="ru-RU" sz="1400" b="1" dirty="0">
                <a:solidFill>
                  <a:schemeClr val="bg1"/>
                </a:solidFill>
              </a:rPr>
              <a:t>Живая история»</a:t>
            </a:r>
            <a:r>
              <a:rPr lang="ru-RU" sz="1400" dirty="0">
                <a:solidFill>
                  <a:schemeClr val="bg1"/>
                </a:solidFill>
              </a:rPr>
              <a:t> – федеральный молодежный проект, направленный на гражданско-патриотическое воспитание подрастающего поколения через вовлечение в социально-значимую деятельность, добровольчество, творческие события различной </a:t>
            </a:r>
            <a:r>
              <a:rPr lang="ru-RU" sz="1400" dirty="0" smtClean="0">
                <a:solidFill>
                  <a:schemeClr val="bg1"/>
                </a:solidFill>
              </a:rPr>
              <a:t>тематики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Сеть учебно-методических центров военно-патриотического воспитания с круглосуточным пребыванием детей </a:t>
            </a:r>
            <a:r>
              <a:rPr lang="ru-RU" sz="1400" b="1" dirty="0" smtClean="0">
                <a:solidFill>
                  <a:schemeClr val="bg1"/>
                </a:solidFill>
              </a:rPr>
              <a:t>«Авангард» 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 flipH="1">
            <a:off x="10095562" y="1994023"/>
            <a:ext cx="1330228" cy="1068681"/>
            <a:chOff x="1841349" y="1955123"/>
            <a:chExt cx="2165572" cy="17397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Прямоугольник с двумя усеченными противолежащими углами 28"/>
            <p:cNvSpPr/>
            <p:nvPr/>
          </p:nvSpPr>
          <p:spPr>
            <a:xfrm flipH="1">
              <a:off x="1949850" y="2071078"/>
              <a:ext cx="1949668" cy="1516135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rgbClr val="E1272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842107" y="1955123"/>
              <a:ext cx="1171254" cy="708917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90418" y="0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1841349" y="2885522"/>
              <a:ext cx="554804" cy="801384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092521" y="2472280"/>
              <a:ext cx="914400" cy="122262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8297" y="1977715"/>
            <a:ext cx="1088499" cy="89976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1072055" y="217855"/>
            <a:ext cx="11159261" cy="22272"/>
          </a:xfrm>
          <a:prstGeom prst="line">
            <a:avLst/>
          </a:prstGeom>
          <a:ln w="76200">
            <a:solidFill>
              <a:srgbClr val="E12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DD2BC56-7AB9-401A-9F96-7CD4A96AD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1" r="26209" b="3176"/>
          <a:stretch/>
        </p:blipFill>
        <p:spPr bwMode="auto">
          <a:xfrm>
            <a:off x="7733289" y="2254652"/>
            <a:ext cx="3564767" cy="32688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227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0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383"/>
            <a:ext cx="12192000" cy="6867070"/>
          </a:xfrm>
          <a:prstGeom prst="rect">
            <a:avLst/>
          </a:prstGeom>
          <a:solidFill>
            <a:srgbClr val="33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025498" y="4260011"/>
            <a:ext cx="1511939" cy="1249788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 rot="5400000">
            <a:off x="69631" y="148018"/>
            <a:ext cx="1364904" cy="1050730"/>
          </a:xfrm>
          <a:prstGeom prst="homePlate">
            <a:avLst>
              <a:gd name="adj" fmla="val 22159"/>
            </a:avLst>
          </a:prstGeom>
          <a:solidFill>
            <a:srgbClr val="E1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87402" y="108702"/>
            <a:ext cx="1129362" cy="1129362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7433926" y="3839692"/>
            <a:ext cx="1982458" cy="1592670"/>
            <a:chOff x="1841349" y="1955123"/>
            <a:chExt cx="2165572" cy="17397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Прямоугольник с двумя усеченными противолежащими углами 23"/>
            <p:cNvSpPr/>
            <p:nvPr/>
          </p:nvSpPr>
          <p:spPr>
            <a:xfrm flipH="1">
              <a:off x="1949850" y="2071078"/>
              <a:ext cx="1949668" cy="1516135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rgbClr val="E1272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842107" y="1955123"/>
              <a:ext cx="1171254" cy="708917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90418" y="0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1841349" y="2885522"/>
              <a:ext cx="554804" cy="801384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3092521" y="2472280"/>
              <a:ext cx="914400" cy="122262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с двумя усеченными противолежащими углами 21"/>
          <p:cNvSpPr/>
          <p:nvPr/>
        </p:nvSpPr>
        <p:spPr>
          <a:xfrm>
            <a:off x="1432403" y="8304"/>
            <a:ext cx="5359159" cy="6867069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93087" y="574485"/>
            <a:ext cx="535915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РЕЗУЛЬТАТЫ ИССЛЕДОВАНИЯ </a:t>
            </a:r>
          </a:p>
          <a:p>
            <a:pPr algn="just"/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систематизированы современные подходы к разработке социально-значимых проектов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изучено нормативно-методическое обеспечение и формы поддержки социально-значимых проектов,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исследована практика разработки и реализации проектов создания региональных центров гражданско-патриотического воспитания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обоснован проект организации регионального центра гражданско-патриотического воспитания на базе подведомственного учреждения МАУ «Центр молодежной политики и туризма» Рузаевского муниципального района – детского оздоровительного лагеря имени Володи Дубинина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сделана оценка его ожидаемой эффективности.</a:t>
            </a:r>
          </a:p>
        </p:txBody>
      </p:sp>
      <p:grpSp>
        <p:nvGrpSpPr>
          <p:cNvPr id="28" name="Группа 27"/>
          <p:cNvGrpSpPr/>
          <p:nvPr/>
        </p:nvGrpSpPr>
        <p:grpSpPr>
          <a:xfrm flipH="1">
            <a:off x="10133799" y="2217306"/>
            <a:ext cx="1330228" cy="1068681"/>
            <a:chOff x="1841349" y="1955123"/>
            <a:chExt cx="2165572" cy="17397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Прямоугольник с двумя усеченными противолежащими углами 28"/>
            <p:cNvSpPr/>
            <p:nvPr/>
          </p:nvSpPr>
          <p:spPr>
            <a:xfrm flipH="1">
              <a:off x="1949850" y="2071078"/>
              <a:ext cx="1949668" cy="1516135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rgbClr val="E1272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842107" y="1955123"/>
              <a:ext cx="1171254" cy="708917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90418" y="0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1841349" y="2885522"/>
              <a:ext cx="554804" cy="801384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092521" y="2472280"/>
              <a:ext cx="914400" cy="122262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3252" y="2221470"/>
            <a:ext cx="1088499" cy="89976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1072055" y="217855"/>
            <a:ext cx="11159261" cy="22272"/>
          </a:xfrm>
          <a:prstGeom prst="line">
            <a:avLst/>
          </a:prstGeom>
          <a:ln w="76200">
            <a:solidFill>
              <a:srgbClr val="E12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999C465-A54E-41D3-9D76-53229F340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21" r="1133" b="18135"/>
          <a:stretch/>
        </p:blipFill>
        <p:spPr bwMode="auto">
          <a:xfrm>
            <a:off x="7657802" y="2472265"/>
            <a:ext cx="3725823" cy="27348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973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0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5559" y="6964"/>
            <a:ext cx="12192000" cy="6867070"/>
          </a:xfrm>
          <a:prstGeom prst="rect">
            <a:avLst/>
          </a:prstGeom>
          <a:solidFill>
            <a:srgbClr val="33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 rot="5400000">
            <a:off x="69631" y="157087"/>
            <a:ext cx="1364904" cy="1050730"/>
          </a:xfrm>
          <a:prstGeom prst="homePlate">
            <a:avLst>
              <a:gd name="adj" fmla="val 22159"/>
            </a:avLst>
          </a:prstGeom>
          <a:solidFill>
            <a:srgbClr val="E1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87402" y="117771"/>
            <a:ext cx="1129362" cy="112936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072055" y="226924"/>
            <a:ext cx="11159261" cy="22272"/>
          </a:xfrm>
          <a:prstGeom prst="line">
            <a:avLst/>
          </a:prstGeom>
          <a:ln w="76200">
            <a:solidFill>
              <a:srgbClr val="E12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77448" y="342013"/>
            <a:ext cx="10914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ЭТАПЫ ПЕРЕВОДА ЛЕТНЕГО ДОЛ «ИЗУМРУДНЫЙ» ИМ. В. ДУБИНИНА В КРУГЛОГОДИЧНЫЙ УЧЕБНО-МЕТОДИЧЕСКИЙ ЦЕНТР ВОЕННО-ПАТРИОТИЧЕСКОГО ВОСПИТАНИЯ «АВАНГАРД»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963503" y="1699357"/>
            <a:ext cx="5318728" cy="4690035"/>
            <a:chOff x="3898964" y="1741757"/>
            <a:chExt cx="5706417" cy="3791671"/>
          </a:xfrm>
        </p:grpSpPr>
        <p:sp>
          <p:nvSpPr>
            <p:cNvPr id="10" name="Прямоугольник с двумя усеченными противолежащими углами 9"/>
            <p:cNvSpPr/>
            <p:nvPr/>
          </p:nvSpPr>
          <p:spPr>
            <a:xfrm flipH="1">
              <a:off x="4221753" y="1946341"/>
              <a:ext cx="5040779" cy="3309420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chemeClr val="tx1">
                <a:alpha val="6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918384" y="1741757"/>
              <a:ext cx="3890556" cy="1709229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  <a:gd name="connsiteX0" fmla="*/ 0 w 1171254"/>
                <a:gd name="connsiteY0" fmla="*/ 713984 h 713984"/>
                <a:gd name="connsiteX1" fmla="*/ 0 w 1171254"/>
                <a:gd name="connsiteY1" fmla="*/ 395485 h 713984"/>
                <a:gd name="connsiteX2" fmla="*/ 370813 w 1171254"/>
                <a:gd name="connsiteY2" fmla="*/ 0 h 713984"/>
                <a:gd name="connsiteX3" fmla="*/ 1171254 w 1171254"/>
                <a:gd name="connsiteY3" fmla="*/ 5067 h 713984"/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70813 w 1171254"/>
                <a:gd name="connsiteY2" fmla="*/ 15203 h 708917"/>
                <a:gd name="connsiteX3" fmla="*/ 1171254 w 1171254"/>
                <a:gd name="connsiteY3" fmla="*/ 0 h 708917"/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70813 w 1171254"/>
                <a:gd name="connsiteY2" fmla="*/ 5068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70813" y="5068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898964" y="3754137"/>
              <a:ext cx="1154068" cy="1749261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979809" y="2864684"/>
              <a:ext cx="2625572" cy="266874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633398" y="1494354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 ЭТАП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21343" y="2319896"/>
            <a:ext cx="42574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ПОДГОТОВИТЕЛЬНЫЙ - 2022 ГОД 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 Разработка дизайн-проекта центра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    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Подготовка ПСД: 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проведение экспертиз сооружений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(60 дней), 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формирование тех. задания на ПСД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(1-2мес.), 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проведение торгов и определение подрядной организации по составлению ПСД (30 дней),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составление проектно-сметной документации и ее экспертиза 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(3-7 мес.)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7279141" y="2315571"/>
            <a:ext cx="3729718" cy="2765943"/>
            <a:chOff x="1841349" y="1955123"/>
            <a:chExt cx="2165572" cy="17397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Прямоугольник с двумя усеченными противолежащими углами 23"/>
            <p:cNvSpPr/>
            <p:nvPr/>
          </p:nvSpPr>
          <p:spPr>
            <a:xfrm flipH="1">
              <a:off x="1949850" y="2071078"/>
              <a:ext cx="1949668" cy="1516135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rgbClr val="E1272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842107" y="1955123"/>
              <a:ext cx="1171254" cy="708917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90418" y="0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1841349" y="2885522"/>
              <a:ext cx="554804" cy="801384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3092521" y="2472280"/>
              <a:ext cx="914400" cy="122262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7426694" y="2951844"/>
            <a:ext cx="335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ОРИЕНТИРОВОЧНАЯ СУММА: </a:t>
            </a:r>
          </a:p>
          <a:p>
            <a:pPr lvl="0" algn="ctr"/>
            <a:r>
              <a:rPr lang="ru-RU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7-10 МЛН. РУБ. </a:t>
            </a:r>
          </a:p>
          <a:p>
            <a:pPr lvl="0" algn="ctr"/>
            <a:r>
              <a:rPr lang="ru-RU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Источник финансирования: республиканский бюджет </a:t>
            </a:r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xmlns="" id="{B2DF970B-07B0-4D87-AC53-33190ADA04F7}"/>
              </a:ext>
            </a:extLst>
          </p:cNvPr>
          <p:cNvSpPr/>
          <p:nvPr/>
        </p:nvSpPr>
        <p:spPr>
          <a:xfrm>
            <a:off x="2039804" y="2772532"/>
            <a:ext cx="230819" cy="213129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везда: 5 точек 28">
            <a:extLst>
              <a:ext uri="{FF2B5EF4-FFF2-40B4-BE49-F238E27FC236}">
                <a16:creationId xmlns:a16="http://schemas.microsoft.com/office/drawing/2014/main" xmlns="" id="{FE5D8A09-055F-45B3-9249-A329341EF3D3}"/>
              </a:ext>
            </a:extLst>
          </p:cNvPr>
          <p:cNvSpPr/>
          <p:nvPr/>
        </p:nvSpPr>
        <p:spPr>
          <a:xfrm>
            <a:off x="2606347" y="3227370"/>
            <a:ext cx="230819" cy="213129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046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0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2221" y="-17480"/>
            <a:ext cx="12192000" cy="6867070"/>
          </a:xfrm>
          <a:prstGeom prst="rect">
            <a:avLst/>
          </a:prstGeom>
          <a:solidFill>
            <a:srgbClr val="33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 rot="5400000">
            <a:off x="69631" y="157087"/>
            <a:ext cx="1364904" cy="1050730"/>
          </a:xfrm>
          <a:prstGeom prst="homePlate">
            <a:avLst>
              <a:gd name="adj" fmla="val 22159"/>
            </a:avLst>
          </a:prstGeom>
          <a:solidFill>
            <a:srgbClr val="E1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87402" y="117771"/>
            <a:ext cx="1129362" cy="112936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072055" y="226924"/>
            <a:ext cx="11159261" cy="22272"/>
          </a:xfrm>
          <a:prstGeom prst="line">
            <a:avLst/>
          </a:prstGeom>
          <a:ln w="76200">
            <a:solidFill>
              <a:srgbClr val="E12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77448" y="342013"/>
            <a:ext cx="10914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ЭТАПЫ ПЕРЕВОДА ЛЕТНЕГО ДОЛ «ИЗУМРУДНЫЙ» ИМ. В. ДУБИНИНА В КРУГЛОГОДИЧНЫЙ УЧЕБНО-МЕТОДИЧЕСКИЙ ЦЕНТР ВОЕННО-ПАТРИОТИЧЕСКОГО ВОСПИТАНИЯ «АВАНГАРД»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55199" y="2013849"/>
            <a:ext cx="6722533" cy="4405174"/>
            <a:chOff x="4034505" y="1770237"/>
            <a:chExt cx="5381109" cy="3704681"/>
          </a:xfrm>
        </p:grpSpPr>
        <p:sp>
          <p:nvSpPr>
            <p:cNvPr id="15" name="Прямоугольник с двумя усеченными противолежащими углами 14"/>
            <p:cNvSpPr/>
            <p:nvPr/>
          </p:nvSpPr>
          <p:spPr>
            <a:xfrm flipH="1">
              <a:off x="4221753" y="1946341"/>
              <a:ext cx="5040779" cy="3309420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chemeClr val="tx1">
                <a:alpha val="6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046578" y="1770237"/>
              <a:ext cx="2873430" cy="1709229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  <a:gd name="connsiteX0" fmla="*/ 0 w 1171254"/>
                <a:gd name="connsiteY0" fmla="*/ 713984 h 713984"/>
                <a:gd name="connsiteX1" fmla="*/ 0 w 1171254"/>
                <a:gd name="connsiteY1" fmla="*/ 395485 h 713984"/>
                <a:gd name="connsiteX2" fmla="*/ 370813 w 1171254"/>
                <a:gd name="connsiteY2" fmla="*/ 0 h 713984"/>
                <a:gd name="connsiteX3" fmla="*/ 1171254 w 1171254"/>
                <a:gd name="connsiteY3" fmla="*/ 5067 h 713984"/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70813 w 1171254"/>
                <a:gd name="connsiteY2" fmla="*/ 15203 h 708917"/>
                <a:gd name="connsiteX3" fmla="*/ 1171254 w 1171254"/>
                <a:gd name="connsiteY3" fmla="*/ 0 h 708917"/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70813 w 1171254"/>
                <a:gd name="connsiteY2" fmla="*/ 5068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70813" y="5068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034505" y="3725657"/>
              <a:ext cx="1154068" cy="1749261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880029" y="3345297"/>
              <a:ext cx="1535585" cy="2102688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5821813" y="1763848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 ЭТАП: 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7821006" y="2349437"/>
            <a:ext cx="3729718" cy="2765943"/>
            <a:chOff x="1841349" y="1955123"/>
            <a:chExt cx="2165572" cy="17397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Прямоугольник с двумя усеченными противолежащими углами 22"/>
            <p:cNvSpPr/>
            <p:nvPr/>
          </p:nvSpPr>
          <p:spPr>
            <a:xfrm flipH="1">
              <a:off x="1949850" y="2071078"/>
              <a:ext cx="1949668" cy="1516135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rgbClr val="E1272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42107" y="1955123"/>
              <a:ext cx="1171254" cy="708917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90418" y="0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841349" y="2885522"/>
              <a:ext cx="554804" cy="801384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092521" y="2472280"/>
              <a:ext cx="914400" cy="122262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968559" y="2663980"/>
            <a:ext cx="33563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ОРИЕНТИРОВОЧНАЯ СУММА: </a:t>
            </a:r>
          </a:p>
          <a:p>
            <a:pPr lvl="0" algn="ctr"/>
            <a:r>
              <a:rPr lang="ru-RU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71,2 МЛН. РУБ. </a:t>
            </a:r>
          </a:p>
          <a:p>
            <a:pPr lvl="0" algn="ctr"/>
            <a:r>
              <a:rPr lang="ru-RU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Возможный источник финансирования: федеральная программа реконструкции загородных детских оздоровительных лагерей </a:t>
            </a:r>
          </a:p>
        </p:txBody>
      </p:sp>
      <p:sp>
        <p:nvSpPr>
          <p:cNvPr id="21" name="Пятиугольник 20"/>
          <p:cNvSpPr/>
          <p:nvPr/>
        </p:nvSpPr>
        <p:spPr>
          <a:xfrm rot="5400000">
            <a:off x="69631" y="39316"/>
            <a:ext cx="1364904" cy="1050730"/>
          </a:xfrm>
          <a:prstGeom prst="homePlate">
            <a:avLst>
              <a:gd name="adj" fmla="val 22159"/>
            </a:avLst>
          </a:prstGeom>
          <a:solidFill>
            <a:srgbClr val="E1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679AC79-EC2F-44A2-B9D2-C75B6D125E5E}"/>
              </a:ext>
            </a:extLst>
          </p:cNvPr>
          <p:cNvSpPr/>
          <p:nvPr/>
        </p:nvSpPr>
        <p:spPr>
          <a:xfrm>
            <a:off x="1453467" y="2558437"/>
            <a:ext cx="53290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Реконструкция 3 жилых корпусов</a:t>
            </a:r>
          </a:p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Перепланировка, утепление, перевод на круглогодичное отопление, заведение удобств</a:t>
            </a:r>
          </a:p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Сумма: 11, 812 млн руб.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Переоснащение столовой </a:t>
            </a:r>
          </a:p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Техническое переоснащение системы отопления и горячего водоснабжения столовой, утепление и переоборудование</a:t>
            </a:r>
          </a:p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Сумма: 5,3 млн. руб.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Замена системы отопления 12,1 млн. руб. </a:t>
            </a:r>
          </a:p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Монтаж канализационной системы  27  млн. руб. </a:t>
            </a:r>
          </a:p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Установка многофункционального корпуса -  от 15, млн. руб.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AECE990-B4D5-4B38-AAB8-1457786D21FE}"/>
              </a:ext>
            </a:extLst>
          </p:cNvPr>
          <p:cNvSpPr txBox="1"/>
          <p:nvPr/>
        </p:nvSpPr>
        <p:spPr>
          <a:xfrm>
            <a:off x="1273903" y="2190210"/>
            <a:ext cx="61433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РЕКОНСТРУКЦИЯ 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- 2023 ГОД </a:t>
            </a:r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xmlns="" id="{591F95A7-CF41-4207-B5A4-7533CE52153B}"/>
              </a:ext>
            </a:extLst>
          </p:cNvPr>
          <p:cNvSpPr/>
          <p:nvPr/>
        </p:nvSpPr>
        <p:spPr>
          <a:xfrm>
            <a:off x="1020755" y="2683205"/>
            <a:ext cx="419362" cy="370257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xmlns="" id="{136404D9-3E12-4424-A55D-7324FACA52E0}"/>
              </a:ext>
            </a:extLst>
          </p:cNvPr>
          <p:cNvSpPr/>
          <p:nvPr/>
        </p:nvSpPr>
        <p:spPr>
          <a:xfrm>
            <a:off x="993262" y="3669978"/>
            <a:ext cx="419362" cy="370257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xmlns="" id="{62534ABA-2A5A-4A73-82EC-03090E708DB1}"/>
              </a:ext>
            </a:extLst>
          </p:cNvPr>
          <p:cNvSpPr/>
          <p:nvPr/>
        </p:nvSpPr>
        <p:spPr>
          <a:xfrm>
            <a:off x="993262" y="4873984"/>
            <a:ext cx="419362" cy="370257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259282D1-E8D1-4FFF-B945-B7F25345D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07060" y="43570"/>
            <a:ext cx="1129362" cy="1129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368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0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2" y="-9070"/>
            <a:ext cx="12192000" cy="6867070"/>
          </a:xfrm>
          <a:prstGeom prst="rect">
            <a:avLst/>
          </a:prstGeom>
          <a:solidFill>
            <a:srgbClr val="33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 rot="5400000">
            <a:off x="69631" y="157087"/>
            <a:ext cx="1364904" cy="1050730"/>
          </a:xfrm>
          <a:prstGeom prst="homePlate">
            <a:avLst>
              <a:gd name="adj" fmla="val 22159"/>
            </a:avLst>
          </a:prstGeom>
          <a:solidFill>
            <a:srgbClr val="E1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87402" y="117771"/>
            <a:ext cx="1129362" cy="112936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072055" y="226924"/>
            <a:ext cx="11159261" cy="22272"/>
          </a:xfrm>
          <a:prstGeom prst="line">
            <a:avLst/>
          </a:prstGeom>
          <a:ln w="76200">
            <a:solidFill>
              <a:srgbClr val="E12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77448" y="342013"/>
            <a:ext cx="10914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ЭТАПЫ ПЕРЕВОДА ЛЕТНЕГО ДОЛ «ИЗУМРУДНЫЙ» ИМ. В. ДУБИНИНА В КРУГЛОГОДИЧНЫЙ УЧЕБНО-МЕТОДИЧЕСКИЙ ЦЕНТР ВОЕННО-ПАТРИОТИЧЕСКОГО ВОСПИТАНИЯ «АВАНГАРД»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68144" y="1936259"/>
            <a:ext cx="7160911" cy="4835263"/>
            <a:chOff x="4034505" y="1770237"/>
            <a:chExt cx="5381109" cy="3704681"/>
          </a:xfrm>
        </p:grpSpPr>
        <p:sp>
          <p:nvSpPr>
            <p:cNvPr id="15" name="Прямоугольник с двумя усеченными противолежащими углами 14"/>
            <p:cNvSpPr/>
            <p:nvPr/>
          </p:nvSpPr>
          <p:spPr>
            <a:xfrm flipH="1">
              <a:off x="4221753" y="1946341"/>
              <a:ext cx="5040779" cy="3309420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chemeClr val="tx1">
                <a:alpha val="6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046578" y="1770237"/>
              <a:ext cx="2873430" cy="1709229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  <a:gd name="connsiteX0" fmla="*/ 0 w 1171254"/>
                <a:gd name="connsiteY0" fmla="*/ 713984 h 713984"/>
                <a:gd name="connsiteX1" fmla="*/ 0 w 1171254"/>
                <a:gd name="connsiteY1" fmla="*/ 395485 h 713984"/>
                <a:gd name="connsiteX2" fmla="*/ 370813 w 1171254"/>
                <a:gd name="connsiteY2" fmla="*/ 0 h 713984"/>
                <a:gd name="connsiteX3" fmla="*/ 1171254 w 1171254"/>
                <a:gd name="connsiteY3" fmla="*/ 5067 h 713984"/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70813 w 1171254"/>
                <a:gd name="connsiteY2" fmla="*/ 15203 h 708917"/>
                <a:gd name="connsiteX3" fmla="*/ 1171254 w 1171254"/>
                <a:gd name="connsiteY3" fmla="*/ 0 h 708917"/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70813 w 1171254"/>
                <a:gd name="connsiteY2" fmla="*/ 5068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70813" y="5068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034505" y="3725657"/>
              <a:ext cx="1154068" cy="1749261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880029" y="3345297"/>
              <a:ext cx="1535585" cy="2102688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096000" y="1707436"/>
            <a:ext cx="1511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3 ЭТАП: 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7821006" y="2349437"/>
            <a:ext cx="3729718" cy="2765943"/>
            <a:chOff x="1841349" y="1955123"/>
            <a:chExt cx="2165572" cy="17397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Прямоугольник с двумя усеченными противолежащими углами 22"/>
            <p:cNvSpPr/>
            <p:nvPr/>
          </p:nvSpPr>
          <p:spPr>
            <a:xfrm flipH="1">
              <a:off x="1949850" y="2071078"/>
              <a:ext cx="1949668" cy="1516135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rgbClr val="E1272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42107" y="1955123"/>
              <a:ext cx="1171254" cy="708917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90418" y="0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841349" y="2885522"/>
              <a:ext cx="554804" cy="801384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092521" y="2472280"/>
              <a:ext cx="914400" cy="122262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968559" y="2663980"/>
            <a:ext cx="3356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ОРИЕНТИРОВОЧНАЯ СУММА: </a:t>
            </a:r>
          </a:p>
          <a:p>
            <a:pPr lvl="0" algn="ctr"/>
            <a:r>
              <a:rPr lang="ru-RU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144,5 млн. </a:t>
            </a:r>
            <a:r>
              <a:rPr lang="ru-RU" sz="28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руб</a:t>
            </a:r>
            <a:endParaRPr lang="ru-RU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ru-RU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Возможный источник финансирования: фонд президентских грантов, фонд культурных инициатив, субсидии министерства спорта и молодежной политики</a:t>
            </a:r>
            <a:br>
              <a:rPr lang="ru-RU" sz="1200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министерство обороны  </a:t>
            </a:r>
          </a:p>
        </p:txBody>
      </p:sp>
      <p:sp>
        <p:nvSpPr>
          <p:cNvPr id="21" name="Пятиугольник 20"/>
          <p:cNvSpPr/>
          <p:nvPr/>
        </p:nvSpPr>
        <p:spPr>
          <a:xfrm rot="5400000">
            <a:off x="69631" y="39316"/>
            <a:ext cx="1364904" cy="1050730"/>
          </a:xfrm>
          <a:prstGeom prst="homePlate">
            <a:avLst>
              <a:gd name="adj" fmla="val 22159"/>
            </a:avLst>
          </a:prstGeom>
          <a:solidFill>
            <a:srgbClr val="E1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E840380-12E8-4CAD-854E-1F9B5C798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87402" y="36161"/>
            <a:ext cx="1129362" cy="1129362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4E3DEB4-BD4D-46F1-9C4E-42305C8507E4}"/>
              </a:ext>
            </a:extLst>
          </p:cNvPr>
          <p:cNvSpPr/>
          <p:nvPr/>
        </p:nvSpPr>
        <p:spPr>
          <a:xfrm>
            <a:off x="1306956" y="3104094"/>
            <a:ext cx="55694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Стилизация 6 специализированных помещений для занятий, спального корпуса, закупка мебели и оборудования – 16, 5 млн.  </a:t>
            </a:r>
            <a:endParaRPr lang="ru-RU" sz="1400" b="1" dirty="0">
              <a:solidFill>
                <a:schemeClr val="bg1"/>
              </a:solidFill>
              <a:highlight>
                <a:srgbClr val="FFFFFF"/>
              </a:highlight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55C9CD2-1C58-4F9A-A248-711B38C0D138}"/>
              </a:ext>
            </a:extLst>
          </p:cNvPr>
          <p:cNvSpPr txBox="1"/>
          <p:nvPr/>
        </p:nvSpPr>
        <p:spPr>
          <a:xfrm>
            <a:off x="985673" y="2402392"/>
            <a:ext cx="6143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ДООСНАЩЕНИЕ ЦЕНТРА И ПРОВЕДЕНИЕ СБОРОВ </a:t>
            </a: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- 2023-2025 ГОДЫ </a:t>
            </a:r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xmlns="" id="{E6C456C7-D54B-47E9-9B84-B3E5E3983074}"/>
              </a:ext>
            </a:extLst>
          </p:cNvPr>
          <p:cNvSpPr/>
          <p:nvPr/>
        </p:nvSpPr>
        <p:spPr>
          <a:xfrm>
            <a:off x="867097" y="3184849"/>
            <a:ext cx="438544" cy="400110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EAD1E3A-ADEE-4617-9048-39C3AFA8FC00}"/>
              </a:ext>
            </a:extLst>
          </p:cNvPr>
          <p:cNvSpPr/>
          <p:nvPr/>
        </p:nvSpPr>
        <p:spPr>
          <a:xfrm>
            <a:off x="1331166" y="3999440"/>
            <a:ext cx="5569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Приобретение искусственного разума «Авангарда» (ИРА) – 419 тыс.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8C100791-A406-481A-8CBD-C6767FF6848F}"/>
              </a:ext>
            </a:extLst>
          </p:cNvPr>
          <p:cNvSpPr/>
          <p:nvPr/>
        </p:nvSpPr>
        <p:spPr>
          <a:xfrm>
            <a:off x="1305641" y="4484310"/>
            <a:ext cx="5569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Установка арт-объектов по территории центра – 1 млн. руб.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0C13697-5BA3-4AA9-B6C6-812A33F34718}"/>
              </a:ext>
            </a:extLst>
          </p:cNvPr>
          <p:cNvSpPr/>
          <p:nvPr/>
        </p:nvSpPr>
        <p:spPr>
          <a:xfrm>
            <a:off x="1325006" y="5086523"/>
            <a:ext cx="5655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Стилизация жилых корпусов «Рябинка», «Ивушка», «Елочка», бытовой корпус (внешняя обшивка строений) – 8 млн.</a:t>
            </a:r>
          </a:p>
        </p:txBody>
      </p:sp>
      <p:sp>
        <p:nvSpPr>
          <p:cNvPr id="44" name="Звезда: 5 точек 43">
            <a:extLst>
              <a:ext uri="{FF2B5EF4-FFF2-40B4-BE49-F238E27FC236}">
                <a16:creationId xmlns:a16="http://schemas.microsoft.com/office/drawing/2014/main" xmlns="" id="{BD6B299F-4C8D-4E71-9561-2D7CB21E052E}"/>
              </a:ext>
            </a:extLst>
          </p:cNvPr>
          <p:cNvSpPr/>
          <p:nvPr/>
        </p:nvSpPr>
        <p:spPr>
          <a:xfrm>
            <a:off x="876926" y="3967051"/>
            <a:ext cx="438544" cy="400110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Звезда: 5 точек 44">
            <a:extLst>
              <a:ext uri="{FF2B5EF4-FFF2-40B4-BE49-F238E27FC236}">
                <a16:creationId xmlns:a16="http://schemas.microsoft.com/office/drawing/2014/main" xmlns="" id="{5E2052FC-09CB-4725-A7DA-AE13281F51FD}"/>
              </a:ext>
            </a:extLst>
          </p:cNvPr>
          <p:cNvSpPr/>
          <p:nvPr/>
        </p:nvSpPr>
        <p:spPr>
          <a:xfrm>
            <a:off x="901391" y="4527675"/>
            <a:ext cx="438544" cy="400110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везда: 5 точек 46">
            <a:extLst>
              <a:ext uri="{FF2B5EF4-FFF2-40B4-BE49-F238E27FC236}">
                <a16:creationId xmlns:a16="http://schemas.microsoft.com/office/drawing/2014/main" xmlns="" id="{02E437E3-6086-4A17-B927-9AB80422B0A0}"/>
              </a:ext>
            </a:extLst>
          </p:cNvPr>
          <p:cNvSpPr/>
          <p:nvPr/>
        </p:nvSpPr>
        <p:spPr>
          <a:xfrm>
            <a:off x="910925" y="5095637"/>
            <a:ext cx="438544" cy="400110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xmlns="" id="{C1D4A601-7A4C-4BF0-B3F8-C7F099C97EA1}"/>
              </a:ext>
            </a:extLst>
          </p:cNvPr>
          <p:cNvSpPr/>
          <p:nvPr/>
        </p:nvSpPr>
        <p:spPr>
          <a:xfrm>
            <a:off x="910925" y="5718444"/>
            <a:ext cx="438544" cy="400110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FB89EF2-D82E-469D-A126-A1962E4E74B5}"/>
              </a:ext>
            </a:extLst>
          </p:cNvPr>
          <p:cNvSpPr/>
          <p:nvPr/>
        </p:nvSpPr>
        <p:spPr>
          <a:xfrm>
            <a:off x="1305641" y="5700655"/>
            <a:ext cx="5655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Расходы на проведение сборов 2022-2025 гг. – 118 619, тыс.</a:t>
            </a:r>
          </a:p>
        </p:txBody>
      </p:sp>
    </p:spTree>
    <p:extLst>
      <p:ext uri="{BB962C8B-B14F-4D97-AF65-F5344CB8AC3E}">
        <p14:creationId xmlns="" xmlns:p14="http://schemas.microsoft.com/office/powerpoint/2010/main" val="198557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0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867070"/>
          </a:xfrm>
          <a:prstGeom prst="rect">
            <a:avLst/>
          </a:prstGeom>
          <a:solidFill>
            <a:srgbClr val="33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 rot="5400000">
            <a:off x="69631" y="157087"/>
            <a:ext cx="1364904" cy="1050730"/>
          </a:xfrm>
          <a:prstGeom prst="homePlate">
            <a:avLst>
              <a:gd name="adj" fmla="val 22159"/>
            </a:avLst>
          </a:prstGeom>
          <a:solidFill>
            <a:srgbClr val="E1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87402" y="117771"/>
            <a:ext cx="1129362" cy="112936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072055" y="226924"/>
            <a:ext cx="11159261" cy="22272"/>
          </a:xfrm>
          <a:prstGeom prst="line">
            <a:avLst/>
          </a:prstGeom>
          <a:ln w="76200">
            <a:solidFill>
              <a:srgbClr val="E12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77449" y="342013"/>
            <a:ext cx="10012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Ожидаемый эффект реализации проекта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082397" y="1475082"/>
            <a:ext cx="10487729" cy="5171841"/>
            <a:chOff x="4036830" y="1741757"/>
            <a:chExt cx="5410625" cy="3731613"/>
          </a:xfrm>
        </p:grpSpPr>
        <p:sp>
          <p:nvSpPr>
            <p:cNvPr id="10" name="Прямоугольник с двумя усеченными противолежащими углами 9"/>
            <p:cNvSpPr/>
            <p:nvPr/>
          </p:nvSpPr>
          <p:spPr>
            <a:xfrm flipH="1">
              <a:off x="4221753" y="1946341"/>
              <a:ext cx="5040779" cy="3309420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chemeClr val="tx1">
                <a:alpha val="6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036830" y="1741757"/>
              <a:ext cx="2087650" cy="1709229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  <a:gd name="connsiteX0" fmla="*/ 0 w 1171254"/>
                <a:gd name="connsiteY0" fmla="*/ 713984 h 713984"/>
                <a:gd name="connsiteX1" fmla="*/ 0 w 1171254"/>
                <a:gd name="connsiteY1" fmla="*/ 395485 h 713984"/>
                <a:gd name="connsiteX2" fmla="*/ 370813 w 1171254"/>
                <a:gd name="connsiteY2" fmla="*/ 0 h 713984"/>
                <a:gd name="connsiteX3" fmla="*/ 1171254 w 1171254"/>
                <a:gd name="connsiteY3" fmla="*/ 5067 h 713984"/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70813 w 1171254"/>
                <a:gd name="connsiteY2" fmla="*/ 15203 h 708917"/>
                <a:gd name="connsiteX3" fmla="*/ 1171254 w 1171254"/>
                <a:gd name="connsiteY3" fmla="*/ 0 h 708917"/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70813 w 1171254"/>
                <a:gd name="connsiteY2" fmla="*/ 5068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70813" y="5068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037149" y="3724109"/>
              <a:ext cx="1154068" cy="1749261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782519" y="2804626"/>
              <a:ext cx="1664936" cy="266874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344732" y="1898271"/>
            <a:ext cx="6096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РАЗВИТИЕ ИНФРАСТРУКТУРЫ МАУ «ЦЕНТР МОЛОДЕЖНОЙ ПОЛИТИКИТ И ТУРИЗМА» РУЗАЕВСКОГО МУНИЦИПАЛЬНОГО РАЙОНА </a:t>
            </a:r>
          </a:p>
          <a:p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СОЗДАНИЕ ПЕРВОГО В РЕСПУБЛИКЕ МОРДОВИЯ РЕГИОНАЛЬНОГО ЦЕНТРА ГРАЖДАНСКО-ПАТРИОТИЧЕСКОГО ВОСПИТАНИЯ </a:t>
            </a:r>
          </a:p>
          <a:p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ВОВЛЕЧЕНИЕ В ПРОГРАММУ ЦЕНТРА ЕЖЕГОДНО БОЛЕЕ 4000 ЮНОШЕЙ И ДЕВУШЕК РЕСПУБЛИКИ МОРДОВИЯ</a:t>
            </a:r>
          </a:p>
          <a:p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3" y="1852874"/>
            <a:ext cx="1144582" cy="11445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34" y="3120281"/>
            <a:ext cx="1198899" cy="11988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88" y="4583840"/>
            <a:ext cx="1375389" cy="13753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385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0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9316" y="-15150"/>
            <a:ext cx="12231316" cy="6882220"/>
          </a:xfrm>
          <a:prstGeom prst="rect">
            <a:avLst/>
          </a:prstGeom>
          <a:solidFill>
            <a:srgbClr val="3333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69631" y="157087"/>
            <a:ext cx="1364904" cy="1050730"/>
          </a:xfrm>
          <a:prstGeom prst="homePlate">
            <a:avLst>
              <a:gd name="adj" fmla="val 22159"/>
            </a:avLst>
          </a:prstGeom>
          <a:solidFill>
            <a:srgbClr val="E1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77528" y="8164"/>
            <a:ext cx="1129362" cy="112936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072055" y="226924"/>
            <a:ext cx="11159261" cy="22272"/>
          </a:xfrm>
          <a:prstGeom prst="line">
            <a:avLst/>
          </a:prstGeom>
          <a:ln w="76200">
            <a:solidFill>
              <a:srgbClr val="E12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277449" y="342013"/>
            <a:ext cx="7946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РЕГИОНАЛЬНЫЙ ЦЕНТР ГРАЖДАНСКО-ПАТРИОТИЧЕСКОГО ВОСПИТАНИЯ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458303" y="1241205"/>
            <a:ext cx="2558362" cy="1939301"/>
            <a:chOff x="1841349" y="1955123"/>
            <a:chExt cx="2165572" cy="17397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Прямоугольник с двумя усеченными противолежащими углами 25"/>
            <p:cNvSpPr/>
            <p:nvPr/>
          </p:nvSpPr>
          <p:spPr>
            <a:xfrm flipH="1">
              <a:off x="1949850" y="2071078"/>
              <a:ext cx="1949668" cy="1516135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rgbClr val="E1272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1842107" y="1955123"/>
              <a:ext cx="1171254" cy="708917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90418" y="0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1841349" y="2885522"/>
              <a:ext cx="554804" cy="801384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3092521" y="2472280"/>
              <a:ext cx="914400" cy="122262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58603" y="4237333"/>
            <a:ext cx="2655899" cy="2023233"/>
            <a:chOff x="1841349" y="1955123"/>
            <a:chExt cx="2165572" cy="17397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Прямоугольник с двумя усеченными противолежащими углами 30"/>
            <p:cNvSpPr/>
            <p:nvPr/>
          </p:nvSpPr>
          <p:spPr>
            <a:xfrm flipH="1">
              <a:off x="1949850" y="2071078"/>
              <a:ext cx="1949668" cy="1516135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rgbClr val="E1272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1842107" y="1955123"/>
              <a:ext cx="1171254" cy="708917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90418" y="0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1841349" y="2885522"/>
              <a:ext cx="554804" cy="801384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3092521" y="2472280"/>
              <a:ext cx="914400" cy="122262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096952" y="2515634"/>
            <a:ext cx="2917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4178" y="761772"/>
            <a:ext cx="803209" cy="66394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5324" y="6218275"/>
            <a:ext cx="803209" cy="66394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6294299" y="1226519"/>
            <a:ext cx="2600227" cy="1967979"/>
            <a:chOff x="1841349" y="1936953"/>
            <a:chExt cx="2165572" cy="1757951"/>
          </a:xfr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Прямоугольник с двумя усеченными противолежащими углами 20"/>
            <p:cNvSpPr/>
            <p:nvPr/>
          </p:nvSpPr>
          <p:spPr>
            <a:xfrm flipH="1">
              <a:off x="1949850" y="2071078"/>
              <a:ext cx="1949668" cy="1516135"/>
            </a:xfrm>
            <a:prstGeom prst="snip2DiagRect">
              <a:avLst>
                <a:gd name="adj1" fmla="val 0"/>
                <a:gd name="adj2" fmla="val 23946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42107" y="1936953"/>
              <a:ext cx="1014580" cy="802828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90418" y="0"/>
                  </a:lnTo>
                  <a:lnTo>
                    <a:pt x="1171254" y="0"/>
                  </a:lnTo>
                </a:path>
              </a:pathLst>
            </a:custGeom>
            <a:grp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841349" y="2885522"/>
              <a:ext cx="554804" cy="801384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grp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357380" y="2472280"/>
              <a:ext cx="649541" cy="122262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grp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3798766" y="4649486"/>
            <a:ext cx="35936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10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81807" y="3455034"/>
            <a:ext cx="1043041" cy="86219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705" y="3984964"/>
            <a:ext cx="804742" cy="66452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603" y="1913122"/>
            <a:ext cx="1307780" cy="1081028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97460" y="1675817"/>
            <a:ext cx="2583368" cy="2145552"/>
            <a:chOff x="1841349" y="1955123"/>
            <a:chExt cx="2165572" cy="17397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Прямоугольник с двумя усеченными противолежащими углами 15"/>
            <p:cNvSpPr/>
            <p:nvPr/>
          </p:nvSpPr>
          <p:spPr>
            <a:xfrm flipH="1">
              <a:off x="1949850" y="2071078"/>
              <a:ext cx="1949668" cy="1516135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chemeClr val="bg2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842107" y="1955123"/>
              <a:ext cx="1171254" cy="708917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90418" y="0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841349" y="2885522"/>
              <a:ext cx="554804" cy="801384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092521" y="2472280"/>
              <a:ext cx="914400" cy="122262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785" y="260900"/>
            <a:ext cx="1610782" cy="1674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Группа 53"/>
          <p:cNvGrpSpPr/>
          <p:nvPr/>
        </p:nvGrpSpPr>
        <p:grpSpPr>
          <a:xfrm>
            <a:off x="9014753" y="2487161"/>
            <a:ext cx="2864612" cy="2041695"/>
            <a:chOff x="1841349" y="1936953"/>
            <a:chExt cx="2165572" cy="17579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Прямоугольник с двумя усеченными противолежащими углами 20"/>
            <p:cNvSpPr/>
            <p:nvPr/>
          </p:nvSpPr>
          <p:spPr>
            <a:xfrm flipH="1">
              <a:off x="1949850" y="2071078"/>
              <a:ext cx="1949668" cy="1516135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chemeClr val="bg2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1842107" y="1936953"/>
              <a:ext cx="1014580" cy="802828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90418" y="0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1841349" y="2885522"/>
              <a:ext cx="554804" cy="801384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3357380" y="2472280"/>
              <a:ext cx="649541" cy="122262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360143" y="4040759"/>
            <a:ext cx="4942285" cy="2753479"/>
            <a:chOff x="4036830" y="1741757"/>
            <a:chExt cx="5410625" cy="3731613"/>
          </a:xfrm>
        </p:grpSpPr>
        <p:sp>
          <p:nvSpPr>
            <p:cNvPr id="49" name="Прямоугольник с двумя усеченными противолежащими углами 9"/>
            <p:cNvSpPr/>
            <p:nvPr/>
          </p:nvSpPr>
          <p:spPr>
            <a:xfrm flipH="1">
              <a:off x="4221753" y="1946341"/>
              <a:ext cx="5040779" cy="3309420"/>
            </a:xfrm>
            <a:prstGeom prst="snip2DiagRect">
              <a:avLst>
                <a:gd name="adj1" fmla="val 0"/>
                <a:gd name="adj2" fmla="val 23946"/>
              </a:avLst>
            </a:prstGeom>
            <a:solidFill>
              <a:schemeClr val="tx1">
                <a:alpha val="6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4036830" y="1741757"/>
              <a:ext cx="2087650" cy="1709229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  <a:gd name="connsiteX0" fmla="*/ 0 w 1171254"/>
                <a:gd name="connsiteY0" fmla="*/ 713984 h 713984"/>
                <a:gd name="connsiteX1" fmla="*/ 0 w 1171254"/>
                <a:gd name="connsiteY1" fmla="*/ 395485 h 713984"/>
                <a:gd name="connsiteX2" fmla="*/ 370813 w 1171254"/>
                <a:gd name="connsiteY2" fmla="*/ 0 h 713984"/>
                <a:gd name="connsiteX3" fmla="*/ 1171254 w 1171254"/>
                <a:gd name="connsiteY3" fmla="*/ 5067 h 713984"/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70813 w 1171254"/>
                <a:gd name="connsiteY2" fmla="*/ 15203 h 708917"/>
                <a:gd name="connsiteX3" fmla="*/ 1171254 w 1171254"/>
                <a:gd name="connsiteY3" fmla="*/ 0 h 708917"/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70813 w 1171254"/>
                <a:gd name="connsiteY2" fmla="*/ 5068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70813" y="5068"/>
                  </a:lnTo>
                  <a:lnTo>
                    <a:pt x="1171254" y="0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4037149" y="3724109"/>
              <a:ext cx="1154068" cy="1749261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7782519" y="2804626"/>
              <a:ext cx="1664936" cy="266874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no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AutoShape 2" descr="https://apf.mail.ru/cgi-bin/readmsg?id=16431166410328446180;0;8&amp;exif=1&amp;full=1&amp;x-email=shikina.84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8688455" y="4826259"/>
            <a:ext cx="2615463" cy="1967979"/>
            <a:chOff x="1841349" y="1936953"/>
            <a:chExt cx="2165572" cy="1757951"/>
          </a:xfr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Прямоугольник с двумя усеченными противолежащими углами 20"/>
            <p:cNvSpPr/>
            <p:nvPr/>
          </p:nvSpPr>
          <p:spPr>
            <a:xfrm flipH="1">
              <a:off x="1949850" y="2071078"/>
              <a:ext cx="1949668" cy="1516135"/>
            </a:xfrm>
            <a:prstGeom prst="snip2DiagRect">
              <a:avLst>
                <a:gd name="adj1" fmla="val 0"/>
                <a:gd name="adj2" fmla="val 23946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1842107" y="1936953"/>
              <a:ext cx="1014580" cy="802828"/>
            </a:xfrm>
            <a:custGeom>
              <a:avLst/>
              <a:gdLst>
                <a:gd name="connsiteX0" fmla="*/ 0 w 1171254"/>
                <a:gd name="connsiteY0" fmla="*/ 708917 h 708917"/>
                <a:gd name="connsiteX1" fmla="*/ 0 w 1171254"/>
                <a:gd name="connsiteY1" fmla="*/ 390418 h 708917"/>
                <a:gd name="connsiteX2" fmla="*/ 390418 w 1171254"/>
                <a:gd name="connsiteY2" fmla="*/ 0 h 708917"/>
                <a:gd name="connsiteX3" fmla="*/ 1171254 w 1171254"/>
                <a:gd name="connsiteY3" fmla="*/ 0 h 70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254" h="708917">
                  <a:moveTo>
                    <a:pt x="0" y="708917"/>
                  </a:moveTo>
                  <a:lnTo>
                    <a:pt x="0" y="390418"/>
                  </a:lnTo>
                  <a:lnTo>
                    <a:pt x="390418" y="0"/>
                  </a:lnTo>
                  <a:lnTo>
                    <a:pt x="1171254" y="0"/>
                  </a:lnTo>
                </a:path>
              </a:pathLst>
            </a:custGeom>
            <a:grp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1841349" y="2885522"/>
              <a:ext cx="554804" cy="801384"/>
            </a:xfrm>
            <a:custGeom>
              <a:avLst/>
              <a:gdLst>
                <a:gd name="connsiteX0" fmla="*/ 0 w 554804"/>
                <a:gd name="connsiteY0" fmla="*/ 0 h 801384"/>
                <a:gd name="connsiteX1" fmla="*/ 0 w 554804"/>
                <a:gd name="connsiteY1" fmla="*/ 801384 h 801384"/>
                <a:gd name="connsiteX2" fmla="*/ 554804 w 554804"/>
                <a:gd name="connsiteY2" fmla="*/ 801384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4" h="801384">
                  <a:moveTo>
                    <a:pt x="0" y="0"/>
                  </a:moveTo>
                  <a:lnTo>
                    <a:pt x="0" y="801384"/>
                  </a:lnTo>
                  <a:lnTo>
                    <a:pt x="554804" y="801384"/>
                  </a:lnTo>
                </a:path>
              </a:pathLst>
            </a:custGeom>
            <a:grp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3357380" y="2472280"/>
              <a:ext cx="649541" cy="1222624"/>
            </a:xfrm>
            <a:custGeom>
              <a:avLst/>
              <a:gdLst>
                <a:gd name="connsiteX0" fmla="*/ 914400 w 914400"/>
                <a:gd name="connsiteY0" fmla="*/ 0 h 1222624"/>
                <a:gd name="connsiteX1" fmla="*/ 914400 w 914400"/>
                <a:gd name="connsiteY1" fmla="*/ 791110 h 1222624"/>
                <a:gd name="connsiteX2" fmla="*/ 482886 w 914400"/>
                <a:gd name="connsiteY2" fmla="*/ 1222624 h 1222624"/>
                <a:gd name="connsiteX3" fmla="*/ 0 w 914400"/>
                <a:gd name="connsiteY3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222624">
                  <a:moveTo>
                    <a:pt x="914400" y="0"/>
                  </a:moveTo>
                  <a:lnTo>
                    <a:pt x="914400" y="791110"/>
                  </a:lnTo>
                  <a:lnTo>
                    <a:pt x="482886" y="1222624"/>
                  </a:lnTo>
                  <a:lnTo>
                    <a:pt x="0" y="1222624"/>
                  </a:lnTo>
                </a:path>
              </a:pathLst>
            </a:custGeom>
            <a:grpFill/>
            <a:ln w="76200">
              <a:solidFill>
                <a:srgbClr val="E12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22" y="1872497"/>
            <a:ext cx="2436398" cy="1721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009" y="4866990"/>
            <a:ext cx="2199668" cy="1895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93" b="23286"/>
          <a:stretch/>
        </p:blipFill>
        <p:spPr bwMode="auto">
          <a:xfrm>
            <a:off x="6352396" y="1273501"/>
            <a:ext cx="2429492" cy="1800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2348" b="32094"/>
          <a:stretch/>
        </p:blipFill>
        <p:spPr bwMode="auto">
          <a:xfrm>
            <a:off x="9115807" y="2558405"/>
            <a:ext cx="2621486" cy="1813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76" b="12708"/>
          <a:stretch/>
        </p:blipFill>
        <p:spPr bwMode="auto">
          <a:xfrm>
            <a:off x="3363357" y="1410152"/>
            <a:ext cx="2591523" cy="147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9" y="4291504"/>
            <a:ext cx="3434376" cy="250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8FD3082-B207-4EF1-AF38-BACA10496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64"/>
          <a:stretch/>
        </p:blipFill>
        <p:spPr bwMode="auto">
          <a:xfrm>
            <a:off x="460375" y="4529611"/>
            <a:ext cx="2201581" cy="14218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3447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700</Words>
  <Application>Microsoft Office PowerPoint</Application>
  <PresentationFormat>Произвольный</PresentationFormat>
  <Paragraphs>102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 Илья Сергеевич</dc:creator>
  <cp:lastModifiedBy>1</cp:lastModifiedBy>
  <cp:revision>69</cp:revision>
  <dcterms:created xsi:type="dcterms:W3CDTF">2022-01-24T19:43:10Z</dcterms:created>
  <dcterms:modified xsi:type="dcterms:W3CDTF">2022-12-16T12:59:35Z</dcterms:modified>
</cp:coreProperties>
</file>