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0924" r:id="rId2"/>
    <p:sldId id="20940" r:id="rId3"/>
    <p:sldId id="558" r:id="rId4"/>
    <p:sldId id="549" r:id="rId5"/>
    <p:sldId id="20934" r:id="rId6"/>
    <p:sldId id="20933" r:id="rId7"/>
    <p:sldId id="20937" r:id="rId8"/>
    <p:sldId id="20929" r:id="rId9"/>
    <p:sldId id="20938" r:id="rId10"/>
    <p:sldId id="20939" r:id="rId11"/>
    <p:sldId id="264" r:id="rId12"/>
    <p:sldId id="273" r:id="rId13"/>
    <p:sldId id="274" r:id="rId14"/>
    <p:sldId id="20941" r:id="rId15"/>
  </p:sldIdLst>
  <p:sldSz cx="9144000" cy="5143500" type="screen16x9"/>
  <p:notesSz cx="6797675" cy="9928225"/>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Degtyare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362B9"/>
    <a:srgbClr val="85C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6" autoAdjust="0"/>
    <p:restoredTop sz="84395" autoAdjust="0"/>
  </p:normalViewPr>
  <p:slideViewPr>
    <p:cSldViewPr>
      <p:cViewPr varScale="1">
        <p:scale>
          <a:sx n="96" d="100"/>
          <a:sy n="96" d="100"/>
        </p:scale>
        <p:origin x="1277" y="7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Denis_Gladkih\Denis\zck\&#1055;&#1088;&#1077;&#1079;&#1080;&#1076;&#1077;&#1085;&#1090;&#1089;&#1082;&#1072;&#1103;%20&#1087;&#1088;&#1086;&#1075;&#1088;&#1072;&#1084;&#1084;&#1072;%20_%20&#1050;&#1072;&#1079;&#1072;&#1085;&#1100;%202021\&#1055;&#1088;&#1086;&#1077;&#1082;&#1090;\&#1082;%20&#1076;&#1086;&#1082;&#1083;&#1072;&#1076;&#109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file:///C:\Denis_Gladkih\Denis\zck\&#1055;&#1088;&#1077;&#1079;&#1080;&#1076;&#1077;&#1085;&#1090;&#1089;&#1082;&#1072;&#1103;%20&#1087;&#1088;&#1086;&#1075;&#1088;&#1072;&#1084;&#1084;&#1072;%20_%20&#1050;&#1072;&#1079;&#1072;&#1085;&#1100;%202021\&#1055;&#1088;&#1086;&#1077;&#1082;&#1090;\&#1088;&#1080;&#1089;&#1082;&#108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762905844227704"/>
          <c:y val="0.25500638817909121"/>
          <c:w val="0.81388888888888888"/>
          <c:h val="0.65757545931758532"/>
        </c:manualLayout>
      </c:layout>
      <c:pie3DChart>
        <c:varyColors val="1"/>
        <c:ser>
          <c:idx val="0"/>
          <c:order val="0"/>
          <c:explosion val="2"/>
          <c:dPt>
            <c:idx val="0"/>
            <c:bubble3D val="0"/>
            <c:explosion val="6"/>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46D-430C-9449-54E07D1AF76C}"/>
              </c:ext>
            </c:extLst>
          </c:dPt>
          <c:dPt>
            <c:idx val="1"/>
            <c:bubble3D val="0"/>
            <c:spPr>
              <a:solidFill>
                <a:schemeClr val="bg1">
                  <a:lumMod val="6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46D-430C-9449-54E07D1AF76C}"/>
              </c:ext>
            </c:extLst>
          </c:dPt>
          <c:dPt>
            <c:idx val="2"/>
            <c:bubble3D val="0"/>
            <c:spPr>
              <a:solidFill>
                <a:schemeClr val="accent3">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46D-430C-9449-54E07D1AF76C}"/>
              </c:ext>
            </c:extLst>
          </c:dPt>
          <c:dPt>
            <c:idx val="3"/>
            <c:bubble3D val="0"/>
            <c:explosion val="4"/>
            <c:spPr>
              <a:solidFill>
                <a:schemeClr val="tx1">
                  <a:lumMod val="65000"/>
                  <a:lumOff val="3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46D-430C-9449-54E07D1AF76C}"/>
              </c:ext>
            </c:extLst>
          </c:dPt>
          <c:dLbls>
            <c:dLbl>
              <c:idx val="0"/>
              <c:layout>
                <c:manualLayout>
                  <c:x val="-8.1257421085014145E-2"/>
                  <c:y val="-0.51366024690067114"/>
                </c:manualLayout>
              </c:layout>
              <c:spPr>
                <a:noFill/>
                <a:ln>
                  <a:noFill/>
                </a:ln>
                <a:effectLst/>
              </c:spPr>
              <c:txPr>
                <a:bodyPr rot="0" spcFirstLastPara="1" vertOverflow="ellipsis" vert="horz" wrap="square" anchor="ctr" anchorCtr="1"/>
                <a:lstStyle/>
                <a:p>
                  <a:pPr>
                    <a:defRPr sz="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46D-430C-9449-54E07D1AF76C}"/>
                </c:ext>
              </c:extLst>
            </c:dLbl>
            <c:dLbl>
              <c:idx val="1"/>
              <c:layout>
                <c:manualLayout>
                  <c:x val="-6.1883962210826475E-3"/>
                  <c:y val="-5.8719239650996714E-2"/>
                </c:manualLayout>
              </c:layout>
              <c:spPr>
                <a:noFill/>
                <a:ln>
                  <a:noFill/>
                </a:ln>
                <a:effectLst/>
              </c:spPr>
              <c:txPr>
                <a:bodyPr rot="0" spcFirstLastPara="1" vertOverflow="ellipsis" vert="horz" wrap="square" anchor="ctr" anchorCtr="1"/>
                <a:lstStyle/>
                <a:p>
                  <a:pPr>
                    <a:defRPr sz="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46D-430C-9449-54E07D1AF76C}"/>
                </c:ext>
              </c:extLst>
            </c:dLbl>
            <c:dLbl>
              <c:idx val="2"/>
              <c:layout>
                <c:manualLayout>
                  <c:x val="8.005721264228241E-2"/>
                  <c:y val="-4.2704684574582354E-2"/>
                </c:manualLayout>
              </c:layout>
              <c:spPr>
                <a:noFill/>
                <a:ln>
                  <a:noFill/>
                </a:ln>
                <a:effectLst/>
              </c:spPr>
              <c:txPr>
                <a:bodyPr rot="0" spcFirstLastPara="1" vertOverflow="ellipsis" vert="horz" wrap="square" anchor="ctr" anchorCtr="1"/>
                <a:lstStyle/>
                <a:p>
                  <a:pPr>
                    <a:defRPr sz="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1"/>
              <c:showSerName val="0"/>
              <c:showPercent val="1"/>
              <c:showBubbleSize val="0"/>
              <c:extLst>
                <c:ext xmlns:c15="http://schemas.microsoft.com/office/drawing/2012/chart" uri="{CE6537A1-D6FC-4f65-9D91-7224C49458BB}">
                  <c15:layout>
                    <c:manualLayout>
                      <c:w val="0.22725653625488154"/>
                      <c:h val="0.21935930729918895"/>
                    </c:manualLayout>
                  </c15:layout>
                </c:ext>
                <c:ext xmlns:c16="http://schemas.microsoft.com/office/drawing/2014/chart" uri="{C3380CC4-5D6E-409C-BE32-E72D297353CC}">
                  <c16:uniqueId val="{00000005-446D-430C-9449-54E07D1AF76C}"/>
                </c:ext>
              </c:extLst>
            </c:dLbl>
            <c:dLbl>
              <c:idx val="3"/>
              <c:layout>
                <c:manualLayout>
                  <c:x val="4.0224575437037211E-2"/>
                  <c:y val="-1.0676225391090336E-2"/>
                </c:manualLayout>
              </c:layout>
              <c:spPr>
                <a:noFill/>
                <a:ln>
                  <a:noFill/>
                </a:ln>
                <a:effectLst/>
              </c:spPr>
              <c:txPr>
                <a:bodyPr rot="0" spcFirstLastPara="1" vertOverflow="ellipsis" vert="horz" wrap="square" anchor="ctr" anchorCtr="1"/>
                <a:lstStyle/>
                <a:p>
                  <a:pPr>
                    <a:defRPr sz="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46D-430C-9449-54E07D1AF76C}"/>
                </c:ext>
              </c:extLst>
            </c:dLbl>
            <c:spPr>
              <a:noFill/>
              <a:ln>
                <a:noFill/>
              </a:ln>
              <a:effectLst/>
            </c:spPr>
            <c:txPr>
              <a:bodyPr rot="0" spcFirstLastPara="1" vertOverflow="ellipsis" vert="horz" wrap="square" anchor="ctr" anchorCtr="1"/>
              <a:lstStyle/>
              <a:p>
                <a:pPr>
                  <a:defRPr sz="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КАМАЗ</c:v>
                </c:pt>
                <c:pt idx="1">
                  <c:v>РИАТ</c:v>
                </c:pt>
                <c:pt idx="2">
                  <c:v>Ростсельмаш</c:v>
                </c:pt>
                <c:pt idx="3">
                  <c:v>Прочие</c:v>
                </c:pt>
              </c:strCache>
            </c:strRef>
          </c:cat>
          <c:val>
            <c:numRef>
              <c:f>Лист1!$B$2:$B$5</c:f>
              <c:numCache>
                <c:formatCode>#,##0</c:formatCode>
                <c:ptCount val="4"/>
                <c:pt idx="0">
                  <c:v>10200</c:v>
                </c:pt>
                <c:pt idx="1">
                  <c:v>847</c:v>
                </c:pt>
                <c:pt idx="2">
                  <c:v>2634</c:v>
                </c:pt>
                <c:pt idx="3">
                  <c:v>987</c:v>
                </c:pt>
              </c:numCache>
            </c:numRef>
          </c:val>
          <c:extLst>
            <c:ext xmlns:c16="http://schemas.microsoft.com/office/drawing/2014/chart" uri="{C3380CC4-5D6E-409C-BE32-E72D297353CC}">
              <c16:uniqueId val="{00000008-446D-430C-9449-54E07D1AF76C}"/>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Лист1!$A$23</c:f>
              <c:strCache>
                <c:ptCount val="1"/>
                <c:pt idx="0">
                  <c:v>ZCK Base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0773661340331059E-2"/>
                  <c:y val="-6.91651802034923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21-4B96-8D7D-35EF6952FE0A}"/>
                </c:ext>
              </c:extLst>
            </c:dLbl>
            <c:dLbl>
              <c:idx val="1"/>
              <c:layout>
                <c:manualLayout>
                  <c:x val="-2.9198499437001341E-2"/>
                  <c:y val="5.2671770100044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21-4B96-8D7D-35EF6952FE0A}"/>
                </c:ext>
              </c:extLst>
            </c:dLbl>
            <c:dLbl>
              <c:idx val="2"/>
              <c:layout>
                <c:manualLayout>
                  <c:x val="-3.4477772628496689E-2"/>
                  <c:y val="-4.974518500793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21-4B96-8D7D-35EF6952FE0A}"/>
                </c:ext>
              </c:extLst>
            </c:dLbl>
            <c:dLbl>
              <c:idx val="3"/>
              <c:layout>
                <c:manualLayout>
                  <c:x val="-1.0933130175930252E-2"/>
                  <c:y val="-6.0918475151768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21-4B96-8D7D-35EF6952FE0A}"/>
                </c:ext>
              </c:extLst>
            </c:dLbl>
            <c:dLbl>
              <c:idx val="4"/>
              <c:layout>
                <c:manualLayout>
                  <c:x val="-3.6752795810678134E-2"/>
                  <c:y val="5.3469817384184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21-4B96-8D7D-35EF6952FE0A}"/>
                </c:ext>
              </c:extLst>
            </c:dLbl>
            <c:dLbl>
              <c:idx val="5"/>
              <c:layout>
                <c:manualLayout>
                  <c:x val="-2.88702530344907E-2"/>
                  <c:y val="-7.7411885255216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21-4B96-8D7D-35EF6952FE0A}"/>
                </c:ext>
              </c:extLst>
            </c:dLbl>
            <c:dLbl>
              <c:idx val="6"/>
              <c:layout>
                <c:manualLayout>
                  <c:x val="-2.950472246977082E-2"/>
                  <c:y val="6.3845081424848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21-4B96-8D7D-35EF6952FE0A}"/>
                </c:ext>
              </c:extLst>
            </c:dLbl>
            <c:dLbl>
              <c:idx val="7"/>
              <c:layout>
                <c:manualLayout>
                  <c:x val="-3.4150966192750307E-2"/>
                  <c:y val="-4.0700605915582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21-4B96-8D7D-35EF6952FE0A}"/>
                </c:ext>
              </c:extLst>
            </c:dLbl>
            <c:dLbl>
              <c:idx val="8"/>
              <c:layout>
                <c:manualLayout>
                  <c:x val="-3.1777898945277043E-2"/>
                  <c:y val="6.46431287089880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21-4B96-8D7D-35EF6952FE0A}"/>
                </c:ext>
              </c:extLst>
            </c:dLbl>
            <c:dLbl>
              <c:idx val="9"/>
              <c:layout>
                <c:manualLayout>
                  <c:x val="-4.9300595015632061E-2"/>
                  <c:y val="-4.0700605915582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21-4B96-8D7D-35EF6952FE0A}"/>
                </c:ext>
              </c:extLst>
            </c:dLbl>
            <c:dLbl>
              <c:idx val="10"/>
              <c:layout>
                <c:manualLayout>
                  <c:x val="-4.0332962699462821E-2"/>
                  <c:y val="-3.6178316369406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D21-4B96-8D7D-35EF6952FE0A}"/>
                </c:ext>
              </c:extLst>
            </c:dLbl>
            <c:dLbl>
              <c:idx val="11"/>
              <c:layout>
                <c:manualLayout>
                  <c:x val="-4.0006222654023663E-2"/>
                  <c:y val="-6.091847515176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D21-4B96-8D7D-35EF6952FE0A}"/>
                </c:ext>
              </c:extLst>
            </c:dLbl>
            <c:dLbl>
              <c:idx val="12"/>
              <c:layout>
                <c:manualLayout>
                  <c:x val="-4.107232208098132E-2"/>
                  <c:y val="-6.0120427867629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D21-4B96-8D7D-35EF6952FE0A}"/>
                </c:ext>
              </c:extLst>
            </c:dLbl>
            <c:dLbl>
              <c:idx val="13"/>
              <c:layout>
                <c:manualLayout>
                  <c:x val="-3.969845658260987E-2"/>
                  <c:y val="-6.171652243590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D21-4B96-8D7D-35EF6952FE0A}"/>
                </c:ext>
              </c:extLst>
            </c:dLbl>
            <c:dLbl>
              <c:idx val="14"/>
              <c:layout>
                <c:manualLayout>
                  <c:x val="-2.5164435315890171E-2"/>
                  <c:y val="-4.8947116542825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D21-4B96-8D7D-35EF6952FE0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Лист1!$B$22:$P$22</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Лист1!$B$23:$P$23</c:f>
              <c:numCache>
                <c:formatCode>0.0</c:formatCode>
                <c:ptCount val="15"/>
                <c:pt idx="0">
                  <c:v>9255</c:v>
                </c:pt>
                <c:pt idx="1">
                  <c:v>9561</c:v>
                </c:pt>
                <c:pt idx="2">
                  <c:v>12667</c:v>
                </c:pt>
                <c:pt idx="3">
                  <c:v>6330</c:v>
                </c:pt>
                <c:pt idx="4">
                  <c:v>4703</c:v>
                </c:pt>
                <c:pt idx="5">
                  <c:v>5848</c:v>
                </c:pt>
                <c:pt idx="6">
                  <c:v>4918</c:v>
                </c:pt>
                <c:pt idx="7">
                  <c:v>7097</c:v>
                </c:pt>
                <c:pt idx="8">
                  <c:v>6849</c:v>
                </c:pt>
                <c:pt idx="9">
                  <c:v>10200</c:v>
                </c:pt>
                <c:pt idx="10" formatCode="#,##0">
                  <c:v>11400</c:v>
                </c:pt>
                <c:pt idx="11" formatCode="#,##0">
                  <c:v>15505</c:v>
                </c:pt>
                <c:pt idx="12" formatCode="#,##0">
                  <c:v>17500</c:v>
                </c:pt>
                <c:pt idx="13" formatCode="#,##0">
                  <c:v>18800</c:v>
                </c:pt>
                <c:pt idx="14" formatCode="#,##0">
                  <c:v>19747</c:v>
                </c:pt>
              </c:numCache>
            </c:numRef>
          </c:val>
          <c:smooth val="0"/>
          <c:extLst>
            <c:ext xmlns:c16="http://schemas.microsoft.com/office/drawing/2014/chart" uri="{C3380CC4-5D6E-409C-BE32-E72D297353CC}">
              <c16:uniqueId val="{0000000F-4D21-4B96-8D7D-35EF6952FE0A}"/>
            </c:ext>
          </c:extLst>
        </c:ser>
        <c:ser>
          <c:idx val="1"/>
          <c:order val="1"/>
          <c:tx>
            <c:strRef>
              <c:f>Лист1!$A$24</c:f>
              <c:strCache>
                <c:ptCount val="1"/>
                <c:pt idx="0">
                  <c:v>ZCK Pessimistic</c:v>
                </c:pt>
              </c:strCache>
            </c:strRef>
          </c:tx>
          <c:spPr>
            <a:ln w="28575" cap="rnd">
              <a:solidFill>
                <a:schemeClr val="accent4">
                  <a:lumMod val="25000"/>
                </a:schemeClr>
              </a:solidFill>
              <a:round/>
            </a:ln>
            <a:effectLst/>
          </c:spPr>
          <c:marker>
            <c:symbol val="circle"/>
            <c:size val="5"/>
            <c:spPr>
              <a:solidFill>
                <a:schemeClr val="accent3">
                  <a:lumMod val="75000"/>
                </a:schemeClr>
              </a:solidFill>
              <a:ln w="9525">
                <a:solidFill>
                  <a:schemeClr val="accent3">
                    <a:lumMod val="75000"/>
                  </a:schemeClr>
                </a:solidFill>
              </a:ln>
              <a:effectLst/>
            </c:spPr>
          </c:marker>
          <c:dLbls>
            <c:dLbl>
              <c:idx val="9"/>
              <c:delete val="1"/>
              <c:extLst>
                <c:ext xmlns:c15="http://schemas.microsoft.com/office/drawing/2012/chart" uri="{CE6537A1-D6FC-4f65-9D91-7224C49458BB}"/>
                <c:ext xmlns:c16="http://schemas.microsoft.com/office/drawing/2014/chart" uri="{C3380CC4-5D6E-409C-BE32-E72D297353CC}">
                  <c16:uniqueId val="{00000010-4D21-4B96-8D7D-35EF6952FE0A}"/>
                </c:ext>
              </c:extLst>
            </c:dLbl>
            <c:dLbl>
              <c:idx val="10"/>
              <c:layout>
                <c:manualLayout>
                  <c:x val="-3.7139677681671542E-2"/>
                  <c:y val="4.52231123324603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D21-4B96-8D7D-35EF6952FE0A}"/>
                </c:ext>
              </c:extLst>
            </c:dLbl>
            <c:dLbl>
              <c:idx val="11"/>
              <c:layout>
                <c:manualLayout>
                  <c:x val="-3.1734974415717897E-2"/>
                  <c:y val="4.4425065048321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D21-4B96-8D7D-35EF6952FE0A}"/>
                </c:ext>
              </c:extLst>
            </c:dLbl>
            <c:dLbl>
              <c:idx val="12"/>
              <c:layout>
                <c:manualLayout>
                  <c:x val="-3.0015339193710806E-2"/>
                  <c:y val="3.6178316369406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21-4B96-8D7D-35EF6952FE0A}"/>
                </c:ext>
              </c:extLst>
            </c:dLbl>
            <c:dLbl>
              <c:idx val="13"/>
              <c:layout>
                <c:manualLayout>
                  <c:x val="-3.0015339193710921E-2"/>
                  <c:y val="4.0700605915582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21-4B96-8D7D-35EF6952FE0A}"/>
                </c:ext>
              </c:extLst>
            </c:dLbl>
            <c:dLbl>
              <c:idx val="14"/>
              <c:layout>
                <c:manualLayout>
                  <c:x val="-1.9718631111502637E-2"/>
                  <c:y val="3.4317331911696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D21-4B96-8D7D-35EF6952FE0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Лист1!$B$22:$P$22</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Лист1!$B$24:$P$24</c:f>
              <c:numCache>
                <c:formatCode>General</c:formatCode>
                <c:ptCount val="15"/>
                <c:pt idx="9" formatCode="0.0">
                  <c:v>10200</c:v>
                </c:pt>
                <c:pt idx="10" formatCode="#,##0">
                  <c:v>10300</c:v>
                </c:pt>
                <c:pt idx="11" formatCode="#,##0">
                  <c:v>12105</c:v>
                </c:pt>
                <c:pt idx="12" formatCode="#,##0">
                  <c:v>14000</c:v>
                </c:pt>
                <c:pt idx="13" formatCode="#,##0">
                  <c:v>14300</c:v>
                </c:pt>
                <c:pt idx="14" formatCode="#,##0">
                  <c:v>15682</c:v>
                </c:pt>
              </c:numCache>
            </c:numRef>
          </c:val>
          <c:smooth val="0"/>
          <c:extLst>
            <c:ext xmlns:c16="http://schemas.microsoft.com/office/drawing/2014/chart" uri="{C3380CC4-5D6E-409C-BE32-E72D297353CC}">
              <c16:uniqueId val="{00000016-4D21-4B96-8D7D-35EF6952FE0A}"/>
            </c:ext>
          </c:extLst>
        </c:ser>
        <c:dLbls>
          <c:showLegendKey val="0"/>
          <c:showVal val="0"/>
          <c:showCatName val="0"/>
          <c:showSerName val="0"/>
          <c:showPercent val="0"/>
          <c:showBubbleSize val="0"/>
        </c:dLbls>
        <c:marker val="1"/>
        <c:smooth val="0"/>
        <c:axId val="248732672"/>
        <c:axId val="237973440"/>
      </c:lineChart>
      <c:catAx>
        <c:axId val="24873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37973440"/>
        <c:crosses val="autoZero"/>
        <c:auto val="1"/>
        <c:lblAlgn val="ctr"/>
        <c:lblOffset val="100"/>
        <c:noMultiLvlLbl val="0"/>
      </c:catAx>
      <c:valAx>
        <c:axId val="237973440"/>
        <c:scaling>
          <c:orientation val="minMax"/>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4873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r>
                      <a:rPr lang="ru-RU" baseline="0"/>
                      <a:t>Р1</a:t>
                    </a:r>
                    <a:endParaRPr lang="ru-RU"/>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D91-48E1-A9EB-1458A5687B72}"/>
                </c:ext>
              </c:extLst>
            </c:dLbl>
            <c:dLbl>
              <c:idx val="1"/>
              <c:tx>
                <c:rich>
                  <a:bodyPr/>
                  <a:lstStyle/>
                  <a:p>
                    <a:r>
                      <a:rPr lang="ru-RU"/>
                      <a:t>Р2</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D91-48E1-A9EB-1458A5687B72}"/>
                </c:ext>
              </c:extLst>
            </c:dLbl>
            <c:dLbl>
              <c:idx val="2"/>
              <c:tx>
                <c:rich>
                  <a:bodyPr/>
                  <a:lstStyle/>
                  <a:p>
                    <a:r>
                      <a:rPr lang="ru-RU" baseline="0"/>
                      <a:t>В1</a:t>
                    </a:r>
                    <a:endParaRPr lang="ru-RU"/>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D91-48E1-A9EB-1458A5687B72}"/>
                </c:ext>
              </c:extLst>
            </c:dLbl>
            <c:dLbl>
              <c:idx val="3"/>
              <c:tx>
                <c:rich>
                  <a:bodyPr/>
                  <a:lstStyle/>
                  <a:p>
                    <a:r>
                      <a:rPr lang="ru-RU"/>
                      <a:t>В2</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D91-48E1-A9EB-1458A5687B72}"/>
                </c:ext>
              </c:extLst>
            </c:dLbl>
            <c:dLbl>
              <c:idx val="4"/>
              <c:tx>
                <c:rich>
                  <a:bodyPr/>
                  <a:lstStyle/>
                  <a:p>
                    <a:r>
                      <a:rPr lang="ru-RU"/>
                      <a:t>К1</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D91-48E1-A9EB-1458A5687B72}"/>
                </c:ext>
              </c:extLst>
            </c:dLbl>
            <c:dLbl>
              <c:idx val="5"/>
              <c:tx>
                <c:rich>
                  <a:bodyPr/>
                  <a:lstStyle/>
                  <a:p>
                    <a:r>
                      <a:rPr lang="ru-RU"/>
                      <a:t>Т1</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D91-48E1-A9EB-1458A5687B72}"/>
                </c:ext>
              </c:extLst>
            </c:dLbl>
            <c:dLbl>
              <c:idx val="6"/>
              <c:tx>
                <c:rich>
                  <a:bodyPr/>
                  <a:lstStyle/>
                  <a:p>
                    <a:r>
                      <a:rPr lang="ru-RU"/>
                      <a:t>Т2</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D91-48E1-A9EB-1458A5687B7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ru-R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'Лист2 (3)'!$C$2:$C$8</c:f>
              <c:numCache>
                <c:formatCode>General</c:formatCode>
                <c:ptCount val="7"/>
                <c:pt idx="0">
                  <c:v>7</c:v>
                </c:pt>
                <c:pt idx="1">
                  <c:v>3</c:v>
                </c:pt>
                <c:pt idx="2">
                  <c:v>5</c:v>
                </c:pt>
                <c:pt idx="3">
                  <c:v>3</c:v>
                </c:pt>
                <c:pt idx="4">
                  <c:v>3</c:v>
                </c:pt>
                <c:pt idx="5">
                  <c:v>2</c:v>
                </c:pt>
                <c:pt idx="6">
                  <c:v>2</c:v>
                </c:pt>
              </c:numCache>
            </c:numRef>
          </c:xVal>
          <c:yVal>
            <c:numRef>
              <c:f>'Лист2 (3)'!$D$2:$D$8</c:f>
              <c:numCache>
                <c:formatCode>General</c:formatCode>
                <c:ptCount val="7"/>
                <c:pt idx="0">
                  <c:v>4</c:v>
                </c:pt>
                <c:pt idx="1">
                  <c:v>3</c:v>
                </c:pt>
                <c:pt idx="2">
                  <c:v>2</c:v>
                </c:pt>
                <c:pt idx="3">
                  <c:v>4</c:v>
                </c:pt>
                <c:pt idx="4">
                  <c:v>6</c:v>
                </c:pt>
                <c:pt idx="5">
                  <c:v>6</c:v>
                </c:pt>
                <c:pt idx="6">
                  <c:v>5</c:v>
                </c:pt>
              </c:numCache>
            </c:numRef>
          </c:yVal>
          <c:smooth val="0"/>
          <c:extLst>
            <c:ext xmlns:c16="http://schemas.microsoft.com/office/drawing/2014/chart" uri="{C3380CC4-5D6E-409C-BE32-E72D297353CC}">
              <c16:uniqueId val="{00000007-5D91-48E1-A9EB-1458A5687B72}"/>
            </c:ext>
          </c:extLst>
        </c:ser>
        <c:dLbls>
          <c:showLegendKey val="0"/>
          <c:showVal val="0"/>
          <c:showCatName val="0"/>
          <c:showSerName val="0"/>
          <c:showPercent val="0"/>
          <c:showBubbleSize val="0"/>
        </c:dLbls>
        <c:axId val="462531520"/>
        <c:axId val="462531936"/>
      </c:scatterChart>
      <c:valAx>
        <c:axId val="462531520"/>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Вероятность возникновения</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62531936"/>
        <c:crosses val="autoZero"/>
        <c:crossBetween val="midCat"/>
        <c:majorUnit val="1"/>
      </c:valAx>
      <c:valAx>
        <c:axId val="4625319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Ущерб</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625315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9610B-B26A-4136-9084-995D7D4719F7}" type="doc">
      <dgm:prSet loTypeId="urn:microsoft.com/office/officeart/2005/8/layout/chevron1" loCatId="process" qsTypeId="urn:microsoft.com/office/officeart/2005/8/quickstyle/simple1" qsCatId="simple" csTypeId="urn:microsoft.com/office/officeart/2005/8/colors/accent2_1" csCatId="accent2" phldr="1"/>
      <dgm:spPr/>
    </dgm:pt>
    <dgm:pt modelId="{D50412E3-0F0D-4263-95B5-CEA34E45C89C}">
      <dgm:prSet phldrT="[Текст]" custT="1"/>
      <dgm:spPr>
        <a:solidFill>
          <a:schemeClr val="bg1"/>
        </a:solidFill>
      </dgm:spPr>
      <dgm:t>
        <a:bodyPr/>
        <a:lstStyle/>
        <a:p>
          <a:r>
            <a:rPr lang="ru-RU" sz="1200" b="0" i="0" dirty="0">
              <a:effectLst/>
              <a:latin typeface="Arial Black" pitchFamily="34" charset="0"/>
              <a:cs typeface="Arial" pitchFamily="34" charset="0"/>
            </a:rPr>
            <a:t>90-170</a:t>
          </a:r>
          <a:r>
            <a:rPr lang="en-US" sz="1200" b="0" i="0" dirty="0">
              <a:effectLst/>
              <a:latin typeface="Arial Black" pitchFamily="34" charset="0"/>
              <a:cs typeface="Arial" pitchFamily="34" charset="0"/>
            </a:rPr>
            <a:t> </a:t>
          </a:r>
          <a:r>
            <a:rPr lang="ru-RU" sz="1200" b="0" i="0" dirty="0" err="1">
              <a:effectLst/>
              <a:latin typeface="Arial Black" pitchFamily="34" charset="0"/>
              <a:cs typeface="Arial" pitchFamily="34" charset="0"/>
            </a:rPr>
            <a:t>л.с</a:t>
          </a:r>
          <a:r>
            <a:rPr lang="ru-RU" sz="1200" b="0" i="0" dirty="0">
              <a:effectLst/>
              <a:latin typeface="Arial Black" pitchFamily="34" charset="0"/>
              <a:cs typeface="Arial" pitchFamily="34" charset="0"/>
            </a:rPr>
            <a:t>.</a:t>
          </a:r>
        </a:p>
      </dgm:t>
    </dgm:pt>
    <dgm:pt modelId="{EBB42C62-7A81-4368-9B9A-4B8D0E5A5257}" type="parTrans" cxnId="{4A617301-311F-4558-82EF-E00688195A8E}">
      <dgm:prSet/>
      <dgm:spPr/>
      <dgm:t>
        <a:bodyPr/>
        <a:lstStyle/>
        <a:p>
          <a:endParaRPr lang="ru-RU"/>
        </a:p>
      </dgm:t>
    </dgm:pt>
    <dgm:pt modelId="{366BC792-42DF-484F-B304-DD91342AE55E}" type="sibTrans" cxnId="{4A617301-311F-4558-82EF-E00688195A8E}">
      <dgm:prSet/>
      <dgm:spPr/>
      <dgm:t>
        <a:bodyPr/>
        <a:lstStyle/>
        <a:p>
          <a:endParaRPr lang="ru-RU"/>
        </a:p>
      </dgm:t>
    </dgm:pt>
    <dgm:pt modelId="{E3A3AF03-5DCE-4D66-AF84-F19786014CAF}" type="pres">
      <dgm:prSet presAssocID="{0AC9610B-B26A-4136-9084-995D7D4719F7}" presName="Name0" presStyleCnt="0">
        <dgm:presLayoutVars>
          <dgm:dir/>
          <dgm:animLvl val="lvl"/>
          <dgm:resizeHandles val="exact"/>
        </dgm:presLayoutVars>
      </dgm:prSet>
      <dgm:spPr/>
    </dgm:pt>
    <dgm:pt modelId="{2BFB35BE-3C30-4C3D-805E-86B8D4E733AD}" type="pres">
      <dgm:prSet presAssocID="{D50412E3-0F0D-4263-95B5-CEA34E45C89C}" presName="parTxOnly" presStyleLbl="node1" presStyleIdx="0" presStyleCnt="1" custScaleY="50788" custLinFactNeighborX="1762" custLinFactNeighborY="4532">
        <dgm:presLayoutVars>
          <dgm:chMax val="0"/>
          <dgm:chPref val="0"/>
          <dgm:bulletEnabled val="1"/>
        </dgm:presLayoutVars>
      </dgm:prSet>
      <dgm:spPr/>
    </dgm:pt>
  </dgm:ptLst>
  <dgm:cxnLst>
    <dgm:cxn modelId="{4A617301-311F-4558-82EF-E00688195A8E}" srcId="{0AC9610B-B26A-4136-9084-995D7D4719F7}" destId="{D50412E3-0F0D-4263-95B5-CEA34E45C89C}" srcOrd="0" destOrd="0" parTransId="{EBB42C62-7A81-4368-9B9A-4B8D0E5A5257}" sibTransId="{366BC792-42DF-484F-B304-DD91342AE55E}"/>
    <dgm:cxn modelId="{0D960381-B734-45AB-88D6-F00EF87CD67B}" type="presOf" srcId="{0AC9610B-B26A-4136-9084-995D7D4719F7}" destId="{E3A3AF03-5DCE-4D66-AF84-F19786014CAF}" srcOrd="0" destOrd="0" presId="urn:microsoft.com/office/officeart/2005/8/layout/chevron1"/>
    <dgm:cxn modelId="{2F8E9888-1245-46A5-89E9-688EA060AAB9}" type="presOf" srcId="{D50412E3-0F0D-4263-95B5-CEA34E45C89C}" destId="{2BFB35BE-3C30-4C3D-805E-86B8D4E733AD}" srcOrd="0" destOrd="0" presId="urn:microsoft.com/office/officeart/2005/8/layout/chevron1"/>
    <dgm:cxn modelId="{1716EC1A-6E35-48A5-AF07-BF46214A2D5C}" type="presParOf" srcId="{E3A3AF03-5DCE-4D66-AF84-F19786014CAF}" destId="{2BFB35BE-3C30-4C3D-805E-86B8D4E733AD}"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C9610B-B26A-4136-9084-995D7D4719F7}" type="doc">
      <dgm:prSet loTypeId="urn:microsoft.com/office/officeart/2005/8/layout/chevron1" loCatId="process" qsTypeId="urn:microsoft.com/office/officeart/2005/8/quickstyle/simple1" qsCatId="simple" csTypeId="urn:microsoft.com/office/officeart/2005/8/colors/accent2_1" csCatId="accent2" phldr="1"/>
      <dgm:spPr/>
    </dgm:pt>
    <dgm:pt modelId="{D50412E3-0F0D-4263-95B5-CEA34E45C89C}">
      <dgm:prSet phldrT="[Текст]" custT="1"/>
      <dgm:spPr>
        <a:solidFill>
          <a:schemeClr val="bg1"/>
        </a:solidFill>
      </dgm:spPr>
      <dgm:t>
        <a:bodyPr/>
        <a:lstStyle/>
        <a:p>
          <a:r>
            <a:rPr lang="ru-RU" sz="1200" b="0" dirty="0">
              <a:effectLst/>
              <a:latin typeface="Arial Black" pitchFamily="34" charset="0"/>
              <a:cs typeface="Arial" pitchFamily="34" charset="0"/>
            </a:rPr>
            <a:t>300-</a:t>
          </a:r>
          <a:r>
            <a:rPr lang="en-US" sz="1200" b="0" dirty="0">
              <a:effectLst/>
              <a:latin typeface="Arial Black" pitchFamily="34" charset="0"/>
              <a:cs typeface="Arial" pitchFamily="34" charset="0"/>
            </a:rPr>
            <a:t>40</a:t>
          </a:r>
          <a:r>
            <a:rPr lang="ru-RU" sz="1200" b="0" dirty="0">
              <a:effectLst/>
              <a:latin typeface="Arial Black" pitchFamily="34" charset="0"/>
              <a:cs typeface="Arial" pitchFamily="34" charset="0"/>
            </a:rPr>
            <a:t>0 </a:t>
          </a:r>
          <a:r>
            <a:rPr lang="ru-RU" sz="1200" b="0" dirty="0" err="1">
              <a:effectLst/>
              <a:latin typeface="Arial Black" pitchFamily="34" charset="0"/>
              <a:cs typeface="Arial" pitchFamily="34" charset="0"/>
            </a:rPr>
            <a:t>л.с</a:t>
          </a:r>
          <a:r>
            <a:rPr lang="ru-RU" sz="1200" b="0" dirty="0">
              <a:effectLst/>
              <a:latin typeface="Arial Black" pitchFamily="34" charset="0"/>
              <a:cs typeface="Arial" pitchFamily="34" charset="0"/>
            </a:rPr>
            <a:t>.</a:t>
          </a:r>
        </a:p>
      </dgm:t>
    </dgm:pt>
    <dgm:pt modelId="{EBB42C62-7A81-4368-9B9A-4B8D0E5A5257}" type="parTrans" cxnId="{4A617301-311F-4558-82EF-E00688195A8E}">
      <dgm:prSet/>
      <dgm:spPr/>
      <dgm:t>
        <a:bodyPr/>
        <a:lstStyle/>
        <a:p>
          <a:endParaRPr lang="ru-RU"/>
        </a:p>
      </dgm:t>
    </dgm:pt>
    <dgm:pt modelId="{366BC792-42DF-484F-B304-DD91342AE55E}" type="sibTrans" cxnId="{4A617301-311F-4558-82EF-E00688195A8E}">
      <dgm:prSet/>
      <dgm:spPr/>
      <dgm:t>
        <a:bodyPr/>
        <a:lstStyle/>
        <a:p>
          <a:endParaRPr lang="ru-RU"/>
        </a:p>
      </dgm:t>
    </dgm:pt>
    <dgm:pt modelId="{E3A3AF03-5DCE-4D66-AF84-F19786014CAF}" type="pres">
      <dgm:prSet presAssocID="{0AC9610B-B26A-4136-9084-995D7D4719F7}" presName="Name0" presStyleCnt="0">
        <dgm:presLayoutVars>
          <dgm:dir/>
          <dgm:animLvl val="lvl"/>
          <dgm:resizeHandles val="exact"/>
        </dgm:presLayoutVars>
      </dgm:prSet>
      <dgm:spPr/>
    </dgm:pt>
    <dgm:pt modelId="{2BFB35BE-3C30-4C3D-805E-86B8D4E733AD}" type="pres">
      <dgm:prSet presAssocID="{D50412E3-0F0D-4263-95B5-CEA34E45C89C}" presName="parTxOnly" presStyleLbl="node1" presStyleIdx="0" presStyleCnt="1" custScaleY="50788" custLinFactNeighborX="1762" custLinFactNeighborY="4532">
        <dgm:presLayoutVars>
          <dgm:chMax val="0"/>
          <dgm:chPref val="0"/>
          <dgm:bulletEnabled val="1"/>
        </dgm:presLayoutVars>
      </dgm:prSet>
      <dgm:spPr/>
    </dgm:pt>
  </dgm:ptLst>
  <dgm:cxnLst>
    <dgm:cxn modelId="{4A617301-311F-4558-82EF-E00688195A8E}" srcId="{0AC9610B-B26A-4136-9084-995D7D4719F7}" destId="{D50412E3-0F0D-4263-95B5-CEA34E45C89C}" srcOrd="0" destOrd="0" parTransId="{EBB42C62-7A81-4368-9B9A-4B8D0E5A5257}" sibTransId="{366BC792-42DF-484F-B304-DD91342AE55E}"/>
    <dgm:cxn modelId="{6D52D014-DB1E-4ADA-B218-CED1B548A23C}" type="presOf" srcId="{D50412E3-0F0D-4263-95B5-CEA34E45C89C}" destId="{2BFB35BE-3C30-4C3D-805E-86B8D4E733AD}" srcOrd="0" destOrd="0" presId="urn:microsoft.com/office/officeart/2005/8/layout/chevron1"/>
    <dgm:cxn modelId="{A73769F3-D338-4E89-8840-46E2167B1784}" type="presOf" srcId="{0AC9610B-B26A-4136-9084-995D7D4719F7}" destId="{E3A3AF03-5DCE-4D66-AF84-F19786014CAF}" srcOrd="0" destOrd="0" presId="urn:microsoft.com/office/officeart/2005/8/layout/chevron1"/>
    <dgm:cxn modelId="{832608CE-0DD3-4D51-BF0C-F6FBA1E86195}" type="presParOf" srcId="{E3A3AF03-5DCE-4D66-AF84-F19786014CAF}" destId="{2BFB35BE-3C30-4C3D-805E-86B8D4E733AD}" srcOrd="0" destOrd="0" presId="urn:microsoft.com/office/officeart/2005/8/layout/chevron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C9610B-B26A-4136-9084-995D7D4719F7}" type="doc">
      <dgm:prSet loTypeId="urn:microsoft.com/office/officeart/2005/8/layout/chevron1" loCatId="process" qsTypeId="urn:microsoft.com/office/officeart/2005/8/quickstyle/simple1" qsCatId="simple" csTypeId="urn:microsoft.com/office/officeart/2005/8/colors/accent2_1" csCatId="accent2" phldr="1"/>
      <dgm:spPr/>
    </dgm:pt>
    <dgm:pt modelId="{D50412E3-0F0D-4263-95B5-CEA34E45C89C}">
      <dgm:prSet phldrT="[Текст]" custT="1"/>
      <dgm:spPr>
        <a:solidFill>
          <a:schemeClr val="bg1"/>
        </a:solidFill>
      </dgm:spPr>
      <dgm:t>
        <a:bodyPr/>
        <a:lstStyle/>
        <a:p>
          <a:r>
            <a:rPr lang="ru-RU" sz="1200" b="0" dirty="0">
              <a:effectLst/>
              <a:latin typeface="Arial Black" pitchFamily="34" charset="0"/>
              <a:cs typeface="Arial" pitchFamily="34" charset="0"/>
            </a:rPr>
            <a:t>130-310 </a:t>
          </a:r>
          <a:r>
            <a:rPr lang="ru-RU" sz="1200" b="0" dirty="0" err="1">
              <a:effectLst/>
              <a:latin typeface="Arial Black" pitchFamily="34" charset="0"/>
              <a:cs typeface="Arial" pitchFamily="34" charset="0"/>
            </a:rPr>
            <a:t>л.с</a:t>
          </a:r>
          <a:r>
            <a:rPr lang="ru-RU" sz="1200" b="0" dirty="0">
              <a:effectLst/>
              <a:latin typeface="Arial Black" pitchFamily="34" charset="0"/>
              <a:cs typeface="Arial" pitchFamily="34" charset="0"/>
            </a:rPr>
            <a:t>.</a:t>
          </a:r>
        </a:p>
      </dgm:t>
    </dgm:pt>
    <dgm:pt modelId="{EBB42C62-7A81-4368-9B9A-4B8D0E5A5257}" type="parTrans" cxnId="{4A617301-311F-4558-82EF-E00688195A8E}">
      <dgm:prSet/>
      <dgm:spPr/>
      <dgm:t>
        <a:bodyPr/>
        <a:lstStyle/>
        <a:p>
          <a:endParaRPr lang="ru-RU"/>
        </a:p>
      </dgm:t>
    </dgm:pt>
    <dgm:pt modelId="{366BC792-42DF-484F-B304-DD91342AE55E}" type="sibTrans" cxnId="{4A617301-311F-4558-82EF-E00688195A8E}">
      <dgm:prSet/>
      <dgm:spPr/>
      <dgm:t>
        <a:bodyPr/>
        <a:lstStyle/>
        <a:p>
          <a:endParaRPr lang="ru-RU"/>
        </a:p>
      </dgm:t>
    </dgm:pt>
    <dgm:pt modelId="{E3A3AF03-5DCE-4D66-AF84-F19786014CAF}" type="pres">
      <dgm:prSet presAssocID="{0AC9610B-B26A-4136-9084-995D7D4719F7}" presName="Name0" presStyleCnt="0">
        <dgm:presLayoutVars>
          <dgm:dir/>
          <dgm:animLvl val="lvl"/>
          <dgm:resizeHandles val="exact"/>
        </dgm:presLayoutVars>
      </dgm:prSet>
      <dgm:spPr/>
    </dgm:pt>
    <dgm:pt modelId="{2BFB35BE-3C30-4C3D-805E-86B8D4E733AD}" type="pres">
      <dgm:prSet presAssocID="{D50412E3-0F0D-4263-95B5-CEA34E45C89C}" presName="parTxOnly" presStyleLbl="node1" presStyleIdx="0" presStyleCnt="1" custScaleY="50788" custLinFactNeighborX="1762" custLinFactNeighborY="4532">
        <dgm:presLayoutVars>
          <dgm:chMax val="0"/>
          <dgm:chPref val="0"/>
          <dgm:bulletEnabled val="1"/>
        </dgm:presLayoutVars>
      </dgm:prSet>
      <dgm:spPr/>
    </dgm:pt>
  </dgm:ptLst>
  <dgm:cxnLst>
    <dgm:cxn modelId="{4A617301-311F-4558-82EF-E00688195A8E}" srcId="{0AC9610B-B26A-4136-9084-995D7D4719F7}" destId="{D50412E3-0F0D-4263-95B5-CEA34E45C89C}" srcOrd="0" destOrd="0" parTransId="{EBB42C62-7A81-4368-9B9A-4B8D0E5A5257}" sibTransId="{366BC792-42DF-484F-B304-DD91342AE55E}"/>
    <dgm:cxn modelId="{CCBAED27-1B9F-4653-853A-C891EA82E3E6}" type="presOf" srcId="{D50412E3-0F0D-4263-95B5-CEA34E45C89C}" destId="{2BFB35BE-3C30-4C3D-805E-86B8D4E733AD}" srcOrd="0" destOrd="0" presId="urn:microsoft.com/office/officeart/2005/8/layout/chevron1"/>
    <dgm:cxn modelId="{01BC1E48-56A5-4AD1-9B27-F687EFD46383}" type="presOf" srcId="{0AC9610B-B26A-4136-9084-995D7D4719F7}" destId="{E3A3AF03-5DCE-4D66-AF84-F19786014CAF}" srcOrd="0" destOrd="0" presId="urn:microsoft.com/office/officeart/2005/8/layout/chevron1"/>
    <dgm:cxn modelId="{4C079AE8-720D-4685-8953-BC22673B9D26}" type="presParOf" srcId="{E3A3AF03-5DCE-4D66-AF84-F19786014CAF}" destId="{2BFB35BE-3C30-4C3D-805E-86B8D4E733AD}" srcOrd="0" destOrd="0" presId="urn:microsoft.com/office/officeart/2005/8/layout/chevron1"/>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B35BE-3C30-4C3D-805E-86B8D4E733AD}">
      <dsp:nvSpPr>
        <dsp:cNvPr id="0" name=""/>
        <dsp:cNvSpPr/>
      </dsp:nvSpPr>
      <dsp:spPr>
        <a:xfrm>
          <a:off x="0" y="122149"/>
          <a:ext cx="1322540" cy="268676"/>
        </a:xfrm>
        <a:prstGeom prst="chevron">
          <a:avLst/>
        </a:prstGeom>
        <a:solidFill>
          <a:schemeClr val="bg1"/>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ru-RU" sz="1200" b="0" i="0" kern="1200" dirty="0">
              <a:effectLst/>
              <a:latin typeface="Arial Black" pitchFamily="34" charset="0"/>
              <a:cs typeface="Arial" pitchFamily="34" charset="0"/>
            </a:rPr>
            <a:t>90-170</a:t>
          </a:r>
          <a:r>
            <a:rPr lang="en-US" sz="1200" b="0" i="0" kern="1200" dirty="0">
              <a:effectLst/>
              <a:latin typeface="Arial Black" pitchFamily="34" charset="0"/>
              <a:cs typeface="Arial" pitchFamily="34" charset="0"/>
            </a:rPr>
            <a:t> </a:t>
          </a:r>
          <a:r>
            <a:rPr lang="ru-RU" sz="1200" b="0" i="0" kern="1200" dirty="0" err="1">
              <a:effectLst/>
              <a:latin typeface="Arial Black" pitchFamily="34" charset="0"/>
              <a:cs typeface="Arial" pitchFamily="34" charset="0"/>
            </a:rPr>
            <a:t>л.с</a:t>
          </a:r>
          <a:r>
            <a:rPr lang="ru-RU" sz="1200" b="0" i="0" kern="1200" dirty="0">
              <a:effectLst/>
              <a:latin typeface="Arial Black" pitchFamily="34" charset="0"/>
              <a:cs typeface="Arial" pitchFamily="34" charset="0"/>
            </a:rPr>
            <a:t>.</a:t>
          </a:r>
        </a:p>
      </dsp:txBody>
      <dsp:txXfrm>
        <a:off x="134338" y="122149"/>
        <a:ext cx="1053864" cy="268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B35BE-3C30-4C3D-805E-86B8D4E733AD}">
      <dsp:nvSpPr>
        <dsp:cNvPr id="0" name=""/>
        <dsp:cNvSpPr/>
      </dsp:nvSpPr>
      <dsp:spPr>
        <a:xfrm>
          <a:off x="0" y="108119"/>
          <a:ext cx="1490675" cy="302833"/>
        </a:xfrm>
        <a:prstGeom prst="chevron">
          <a:avLst/>
        </a:prstGeom>
        <a:solidFill>
          <a:schemeClr val="bg1"/>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ru-RU" sz="1200" b="0" kern="1200" dirty="0">
              <a:effectLst/>
              <a:latin typeface="Arial Black" pitchFamily="34" charset="0"/>
              <a:cs typeface="Arial" pitchFamily="34" charset="0"/>
            </a:rPr>
            <a:t>300-</a:t>
          </a:r>
          <a:r>
            <a:rPr lang="en-US" sz="1200" b="0" kern="1200" dirty="0">
              <a:effectLst/>
              <a:latin typeface="Arial Black" pitchFamily="34" charset="0"/>
              <a:cs typeface="Arial" pitchFamily="34" charset="0"/>
            </a:rPr>
            <a:t>40</a:t>
          </a:r>
          <a:r>
            <a:rPr lang="ru-RU" sz="1200" b="0" kern="1200" dirty="0">
              <a:effectLst/>
              <a:latin typeface="Arial Black" pitchFamily="34" charset="0"/>
              <a:cs typeface="Arial" pitchFamily="34" charset="0"/>
            </a:rPr>
            <a:t>0 </a:t>
          </a:r>
          <a:r>
            <a:rPr lang="ru-RU" sz="1200" b="0" kern="1200" dirty="0" err="1">
              <a:effectLst/>
              <a:latin typeface="Arial Black" pitchFamily="34" charset="0"/>
              <a:cs typeface="Arial" pitchFamily="34" charset="0"/>
            </a:rPr>
            <a:t>л.с</a:t>
          </a:r>
          <a:r>
            <a:rPr lang="ru-RU" sz="1200" b="0" kern="1200" dirty="0">
              <a:effectLst/>
              <a:latin typeface="Arial Black" pitchFamily="34" charset="0"/>
              <a:cs typeface="Arial" pitchFamily="34" charset="0"/>
            </a:rPr>
            <a:t>.</a:t>
          </a:r>
        </a:p>
      </dsp:txBody>
      <dsp:txXfrm>
        <a:off x="151417" y="108119"/>
        <a:ext cx="1187842" cy="302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B35BE-3C30-4C3D-805E-86B8D4E733AD}">
      <dsp:nvSpPr>
        <dsp:cNvPr id="0" name=""/>
        <dsp:cNvSpPr/>
      </dsp:nvSpPr>
      <dsp:spPr>
        <a:xfrm>
          <a:off x="0" y="108118"/>
          <a:ext cx="1490677" cy="302834"/>
        </a:xfrm>
        <a:prstGeom prst="chevron">
          <a:avLst/>
        </a:prstGeom>
        <a:solidFill>
          <a:schemeClr val="bg1"/>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ru-RU" sz="1200" b="0" kern="1200" dirty="0">
              <a:effectLst/>
              <a:latin typeface="Arial Black" pitchFamily="34" charset="0"/>
              <a:cs typeface="Arial" pitchFamily="34" charset="0"/>
            </a:rPr>
            <a:t>130-310 </a:t>
          </a:r>
          <a:r>
            <a:rPr lang="ru-RU" sz="1200" b="0" kern="1200" dirty="0" err="1">
              <a:effectLst/>
              <a:latin typeface="Arial Black" pitchFamily="34" charset="0"/>
              <a:cs typeface="Arial" pitchFamily="34" charset="0"/>
            </a:rPr>
            <a:t>л.с</a:t>
          </a:r>
          <a:r>
            <a:rPr lang="ru-RU" sz="1200" b="0" kern="1200" dirty="0">
              <a:effectLst/>
              <a:latin typeface="Arial Black" pitchFamily="34" charset="0"/>
              <a:cs typeface="Arial" pitchFamily="34" charset="0"/>
            </a:rPr>
            <a:t>.</a:t>
          </a:r>
        </a:p>
      </dsp:txBody>
      <dsp:txXfrm>
        <a:off x="151417" y="108118"/>
        <a:ext cx="1187843" cy="3028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9358701F-5EF8-4E4B-AFAF-FB12A6FD2754}"/>
              </a:ext>
            </a:extLst>
          </p:cNvPr>
          <p:cNvSpPr>
            <a:spLocks noGrp="1"/>
          </p:cNvSpPr>
          <p:nvPr>
            <p:ph type="hdr" sz="quarter"/>
          </p:nvPr>
        </p:nvSpPr>
        <p:spPr>
          <a:xfrm>
            <a:off x="2" y="0"/>
            <a:ext cx="2945659" cy="49641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a:extLst>
              <a:ext uri="{FF2B5EF4-FFF2-40B4-BE49-F238E27FC236}">
                <a16:creationId xmlns:a16="http://schemas.microsoft.com/office/drawing/2014/main" id="{B774A23D-A086-428B-B398-A4F23CF77C4E}"/>
              </a:ext>
            </a:extLst>
          </p:cNvPr>
          <p:cNvSpPr>
            <a:spLocks noGrp="1"/>
          </p:cNvSpPr>
          <p:nvPr>
            <p:ph type="dt" sz="quarter" idx="1"/>
          </p:nvPr>
        </p:nvSpPr>
        <p:spPr>
          <a:xfrm>
            <a:off x="3850445" y="0"/>
            <a:ext cx="2945659" cy="49641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1B3D709-CE9C-482A-8B02-7DA81DABA42A}" type="datetimeFigureOut">
              <a:rPr lang="ru-RU"/>
              <a:pPr>
                <a:defRPr/>
              </a:pPr>
              <a:t>21.04.2022</a:t>
            </a:fld>
            <a:endParaRPr lang="ru-RU"/>
          </a:p>
        </p:txBody>
      </p:sp>
      <p:sp>
        <p:nvSpPr>
          <p:cNvPr id="4" name="Нижний колонтитул 3">
            <a:extLst>
              <a:ext uri="{FF2B5EF4-FFF2-40B4-BE49-F238E27FC236}">
                <a16:creationId xmlns:a16="http://schemas.microsoft.com/office/drawing/2014/main" id="{4395E3F2-12A7-4212-8953-6BE5B03B533B}"/>
              </a:ext>
            </a:extLst>
          </p:cNvPr>
          <p:cNvSpPr>
            <a:spLocks noGrp="1"/>
          </p:cNvSpPr>
          <p:nvPr>
            <p:ph type="ftr" sz="quarter" idx="2"/>
          </p:nvPr>
        </p:nvSpPr>
        <p:spPr>
          <a:xfrm>
            <a:off x="2" y="9430092"/>
            <a:ext cx="2945659" cy="49641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5" name="Номер слайда 4">
            <a:extLst>
              <a:ext uri="{FF2B5EF4-FFF2-40B4-BE49-F238E27FC236}">
                <a16:creationId xmlns:a16="http://schemas.microsoft.com/office/drawing/2014/main" id="{EB7B5EF1-3855-43A9-B2AF-8EAA37FEB792}"/>
              </a:ext>
            </a:extLst>
          </p:cNvPr>
          <p:cNvSpPr>
            <a:spLocks noGrp="1"/>
          </p:cNvSpPr>
          <p:nvPr>
            <p:ph type="sldNum" sz="quarter" idx="3"/>
          </p:nvPr>
        </p:nvSpPr>
        <p:spPr>
          <a:xfrm>
            <a:off x="3850445" y="9430092"/>
            <a:ext cx="2945659" cy="496411"/>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852BF0BD-7E81-4D3A-8964-5A113D280324}" type="slidenum">
              <a:rPr lang="ru-RU"/>
              <a:pPr>
                <a:defRPr/>
              </a:pPr>
              <a:t>‹#›</a:t>
            </a:fld>
            <a:endParaRPr 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EFF5E7D4-EA6F-47A8-A59F-42F4FD14C452}"/>
              </a:ext>
            </a:extLst>
          </p:cNvPr>
          <p:cNvSpPr>
            <a:spLocks noGrp="1"/>
          </p:cNvSpPr>
          <p:nvPr>
            <p:ph type="hdr" sz="quarter"/>
          </p:nvPr>
        </p:nvSpPr>
        <p:spPr>
          <a:xfrm>
            <a:off x="2" y="0"/>
            <a:ext cx="2945659" cy="49641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a:extLst>
              <a:ext uri="{FF2B5EF4-FFF2-40B4-BE49-F238E27FC236}">
                <a16:creationId xmlns:a16="http://schemas.microsoft.com/office/drawing/2014/main" id="{ACE380F9-14F4-4134-93AC-BD74BF482CBE}"/>
              </a:ext>
            </a:extLst>
          </p:cNvPr>
          <p:cNvSpPr>
            <a:spLocks noGrp="1"/>
          </p:cNvSpPr>
          <p:nvPr>
            <p:ph type="dt" idx="1"/>
          </p:nvPr>
        </p:nvSpPr>
        <p:spPr>
          <a:xfrm>
            <a:off x="3850445" y="0"/>
            <a:ext cx="2945659" cy="49641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0BDA303-0F6E-4D22-B370-4ADA96C80604}" type="datetimeFigureOut">
              <a:rPr lang="ru-RU"/>
              <a:pPr>
                <a:defRPr/>
              </a:pPr>
              <a:t>21.04.2022</a:t>
            </a:fld>
            <a:endParaRPr lang="ru-RU"/>
          </a:p>
        </p:txBody>
      </p:sp>
      <p:sp>
        <p:nvSpPr>
          <p:cNvPr id="4" name="Образ слайда 3">
            <a:extLst>
              <a:ext uri="{FF2B5EF4-FFF2-40B4-BE49-F238E27FC236}">
                <a16:creationId xmlns:a16="http://schemas.microsoft.com/office/drawing/2014/main" id="{C86AE5B2-0A7E-4906-BD2D-B26CE6E74B37}"/>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36434BC9-B557-47F9-868E-D035338CAD1D}"/>
              </a:ext>
            </a:extLst>
          </p:cNvPr>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A51B4887-FB13-4AC4-8897-5AB9DCC5F241}"/>
              </a:ext>
            </a:extLst>
          </p:cNvPr>
          <p:cNvSpPr>
            <a:spLocks noGrp="1"/>
          </p:cNvSpPr>
          <p:nvPr>
            <p:ph type="ftr" sz="quarter" idx="4"/>
          </p:nvPr>
        </p:nvSpPr>
        <p:spPr>
          <a:xfrm>
            <a:off x="2" y="9430092"/>
            <a:ext cx="2945659" cy="49641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a:extLst>
              <a:ext uri="{FF2B5EF4-FFF2-40B4-BE49-F238E27FC236}">
                <a16:creationId xmlns:a16="http://schemas.microsoft.com/office/drawing/2014/main" id="{275C23CD-DF10-4EF0-A030-49E2B26209AB}"/>
              </a:ext>
            </a:extLst>
          </p:cNvPr>
          <p:cNvSpPr>
            <a:spLocks noGrp="1"/>
          </p:cNvSpPr>
          <p:nvPr>
            <p:ph type="sldNum" sz="quarter" idx="5"/>
          </p:nvPr>
        </p:nvSpPr>
        <p:spPr>
          <a:xfrm>
            <a:off x="3850445" y="9430092"/>
            <a:ext cx="2945659" cy="496411"/>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BA0BB53-9889-4584-AEF0-7C384AEB578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Good afternoon dear members of attestation commission (board). My name is Denis Gladkih. Let me introduce my graduation project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Internal logistics process improvement by material frow optimization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My research advised in this project is Elena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Anatolievna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Karasik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pPr>
              <a:defRPr/>
            </a:pPr>
            <a:fld id="{0BA0BB53-9889-4584-AEF0-7C384AEB5787}" type="slidenum">
              <a:rPr lang="ru-RU" smtClean="0"/>
              <a:pPr>
                <a:defRPr/>
              </a:pPr>
              <a:t>1</a:t>
            </a:fld>
            <a:endParaRPr lang="ru-RU"/>
          </a:p>
        </p:txBody>
      </p:sp>
    </p:spTree>
    <p:extLst>
      <p:ext uri="{BB962C8B-B14F-4D97-AF65-F5344CB8AC3E}">
        <p14:creationId xmlns:p14="http://schemas.microsoft.com/office/powerpoint/2010/main" val="3644135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Risk assessment has been done.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0BA0BB53-9889-4584-AEF0-7C384AEB5787}" type="slidenum">
              <a:rPr lang="ru-RU" smtClean="0"/>
              <a:pPr>
                <a:defRPr/>
              </a:pPr>
              <a:t>10</a:t>
            </a:fld>
            <a:endParaRPr lang="ru-RU"/>
          </a:p>
        </p:txBody>
      </p:sp>
    </p:spTree>
    <p:extLst>
      <p:ext uri="{BB962C8B-B14F-4D97-AF65-F5344CB8AC3E}">
        <p14:creationId xmlns:p14="http://schemas.microsoft.com/office/powerpoint/2010/main" val="924751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Thank you for attention and your interest to my project. I have some additional pictures in Appendix 1-3 showing the first samples of containers already used on the shopfloor.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Now I can answer your questions.</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0BA0BB53-9889-4584-AEF0-7C384AEB5787}" type="slidenum">
              <a:rPr lang="ru-RU" smtClean="0"/>
              <a:pPr>
                <a:defRPr/>
              </a:pPr>
              <a:t>11</a:t>
            </a:fld>
            <a:endParaRPr lang="ru-RU"/>
          </a:p>
        </p:txBody>
      </p:sp>
    </p:spTree>
    <p:extLst>
      <p:ext uri="{BB962C8B-B14F-4D97-AF65-F5344CB8AC3E}">
        <p14:creationId xmlns:p14="http://schemas.microsoft.com/office/powerpoint/2010/main" val="1804689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0BA0BB53-9889-4584-AEF0-7C384AEB5787}" type="slidenum">
              <a:rPr lang="ru-RU" smtClean="0"/>
              <a:pPr>
                <a:defRPr/>
              </a:pPr>
              <a:t>12</a:t>
            </a:fld>
            <a:endParaRPr lang="ru-RU"/>
          </a:p>
        </p:txBody>
      </p:sp>
    </p:spTree>
    <p:extLst>
      <p:ext uri="{BB962C8B-B14F-4D97-AF65-F5344CB8AC3E}">
        <p14:creationId xmlns:p14="http://schemas.microsoft.com/office/powerpoint/2010/main" val="170960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0BA0BB53-9889-4584-AEF0-7C384AEB5787}" type="slidenum">
              <a:rPr lang="ru-RU" smtClean="0"/>
              <a:pPr>
                <a:defRPr/>
              </a:pPr>
              <a:t>13</a:t>
            </a:fld>
            <a:endParaRPr lang="ru-RU"/>
          </a:p>
        </p:txBody>
      </p:sp>
    </p:spTree>
    <p:extLst>
      <p:ext uri="{BB962C8B-B14F-4D97-AF65-F5344CB8AC3E}">
        <p14:creationId xmlns:p14="http://schemas.microsoft.com/office/powerpoint/2010/main" val="4050899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0BA0BB53-9889-4584-AEF0-7C384AEB5787}" type="slidenum">
              <a:rPr lang="ru-RU" smtClean="0"/>
              <a:pPr>
                <a:defRPr/>
              </a:pPr>
              <a:t>14</a:t>
            </a:fld>
            <a:endParaRPr lang="ru-RU"/>
          </a:p>
        </p:txBody>
      </p:sp>
    </p:spTree>
    <p:extLst>
      <p:ext uri="{BB962C8B-B14F-4D97-AF65-F5344CB8AC3E}">
        <p14:creationId xmlns:p14="http://schemas.microsoft.com/office/powerpoint/2010/main" val="294522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 am … (company position, experience, main functions).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pPr>
              <a:defRPr/>
            </a:pPr>
            <a:fld id="{0BA0BB53-9889-4584-AEF0-7C384AEB5787}" type="slidenum">
              <a:rPr lang="ru-RU" smtClean="0"/>
              <a:pPr>
                <a:defRPr/>
              </a:pPr>
              <a:t>2</a:t>
            </a:fld>
            <a:endParaRPr lang="ru-RU"/>
          </a:p>
        </p:txBody>
      </p:sp>
    </p:spTree>
    <p:extLst>
      <p:ext uri="{BB962C8B-B14F-4D97-AF65-F5344CB8AC3E}">
        <p14:creationId xmlns:p14="http://schemas.microsoft.com/office/powerpoint/2010/main" val="2807770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Our company – ZAO “Cummins Kama” was established in 2006 as a JV… (company description, products, application).</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0BA0BB53-9889-4584-AEF0-7C384AEB5787}" type="slidenum">
              <a:rPr lang="ru-RU" smtClean="0"/>
              <a:pPr>
                <a:defRPr/>
              </a:pPr>
              <a:t>3</a:t>
            </a:fld>
            <a:endParaRPr lang="ru-RU"/>
          </a:p>
        </p:txBody>
      </p:sp>
    </p:spTree>
    <p:extLst>
      <p:ext uri="{BB962C8B-B14F-4D97-AF65-F5344CB8AC3E}">
        <p14:creationId xmlns:p14="http://schemas.microsoft.com/office/powerpoint/2010/main" val="109180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50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We’re working in the competitive environment. Our main customer is our 50% shareholder KAMAZ, using our engines in the trucks and busses with the share around 20-25%.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(KAMAZ share on market, other customers, 2021 results, 5-year forecast)</a:t>
            </a:r>
            <a:endParaRPr lang="ru-RU" dirty="0"/>
          </a:p>
        </p:txBody>
      </p:sp>
      <p:sp>
        <p:nvSpPr>
          <p:cNvPr id="4" name="Номер слайда 3"/>
          <p:cNvSpPr>
            <a:spLocks noGrp="1"/>
          </p:cNvSpPr>
          <p:nvPr>
            <p:ph type="sldNum" sz="quarter" idx="5"/>
          </p:nvPr>
        </p:nvSpPr>
        <p:spPr/>
        <p:txBody>
          <a:bodyPr/>
          <a:lstStyle/>
          <a:p>
            <a:pPr>
              <a:defRPr/>
            </a:pPr>
            <a:fld id="{0BA0BB53-9889-4584-AEF0-7C384AEB5787}" type="slidenum">
              <a:rPr lang="ru-RU" smtClean="0"/>
              <a:pPr>
                <a:defRPr/>
              </a:pPr>
              <a:t>4</a:t>
            </a:fld>
            <a:endParaRPr lang="ru-RU"/>
          </a:p>
        </p:txBody>
      </p:sp>
    </p:spTree>
    <p:extLst>
      <p:ext uri="{BB962C8B-B14F-4D97-AF65-F5344CB8AC3E}">
        <p14:creationId xmlns:p14="http://schemas.microsoft.com/office/powerpoint/2010/main" val="165842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 the volumes growth we see many challenges. Warehouse and internal logistics process was designed during start-up in 2006 based on 500 engines per month. Now we actually produce up to 1500 engines with customers requirements even more.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productivity increasing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one of the top priority now, that’s why I chose my topic connected with internal logistics optimization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focused on the bottleneck with parts delivery to assembly line.</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pPr>
              <a:defRPr/>
            </a:pPr>
            <a:fld id="{0BA0BB53-9889-4584-AEF0-7C384AEB5787}" type="slidenum">
              <a:rPr lang="ru-RU" smtClean="0"/>
              <a:pPr>
                <a:defRPr/>
              </a:pPr>
              <a:t>5</a:t>
            </a:fld>
            <a:endParaRPr lang="ru-RU"/>
          </a:p>
        </p:txBody>
      </p:sp>
    </p:spTree>
    <p:extLst>
      <p:ext uri="{BB962C8B-B14F-4D97-AF65-F5344CB8AC3E}">
        <p14:creationId xmlns:p14="http://schemas.microsoft.com/office/powerpoint/2010/main" val="311796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50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Main goal of the project is to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increase actual capacity (productivity)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We need to analyze current situation, fix opportunities for improvement, design and produce new containers for parts delivery, implement new mechanisms in WMS.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By that we could achieve better productivity, improve ergonomics and potentially reduce (exclude) defects connected with packaging work.</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0BA0BB53-9889-4584-AEF0-7C384AEB5787}" type="slidenum">
              <a:rPr lang="ru-RU" smtClean="0"/>
              <a:pPr>
                <a:defRPr/>
              </a:pPr>
              <a:t>6</a:t>
            </a:fld>
            <a:endParaRPr lang="ru-RU"/>
          </a:p>
        </p:txBody>
      </p:sp>
    </p:spTree>
    <p:extLst>
      <p:ext uri="{BB962C8B-B14F-4D97-AF65-F5344CB8AC3E}">
        <p14:creationId xmlns:p14="http://schemas.microsoft.com/office/powerpoint/2010/main" val="168829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 this slide you can see the road map of the project with marking the current situation. We have already done all the paperwork connected with project analysis, identified required quantity of the containers, made technical enquiry for containers design, and received some samples for validation.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0BA0BB53-9889-4584-AEF0-7C384AEB5787}" type="slidenum">
              <a:rPr lang="ru-RU" smtClean="0"/>
              <a:pPr>
                <a:defRPr/>
              </a:pPr>
              <a:t>7</a:t>
            </a:fld>
            <a:endParaRPr lang="ru-RU"/>
          </a:p>
        </p:txBody>
      </p:sp>
    </p:spTree>
    <p:extLst>
      <p:ext uri="{BB962C8B-B14F-4D97-AF65-F5344CB8AC3E}">
        <p14:creationId xmlns:p14="http://schemas.microsoft.com/office/powerpoint/2010/main" val="2518721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50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Main investment is containers production, and savings will be reached by engine assembly takt-time reduction, that gives opportunity to reduce (exclude) overworking hours.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Project payback period is 3 years.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0BA0BB53-9889-4584-AEF0-7C384AEB5787}" type="slidenum">
              <a:rPr lang="ru-RU" smtClean="0"/>
              <a:pPr>
                <a:defRPr/>
              </a:pPr>
              <a:t>8</a:t>
            </a:fld>
            <a:endParaRPr lang="ru-RU"/>
          </a:p>
        </p:txBody>
      </p:sp>
    </p:spTree>
    <p:extLst>
      <p:ext uri="{BB962C8B-B14F-4D97-AF65-F5344CB8AC3E}">
        <p14:creationId xmlns:p14="http://schemas.microsoft.com/office/powerpoint/2010/main" val="319791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a result by saving from 5 to 20 seconds on each operation total effect will give additional 5 engines assembly per day, ore more than a hundred per month.</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0BA0BB53-9889-4584-AEF0-7C384AEB5787}" type="slidenum">
              <a:rPr lang="ru-RU" smtClean="0"/>
              <a:pPr>
                <a:defRPr/>
              </a:pPr>
              <a:t>9</a:t>
            </a:fld>
            <a:endParaRPr lang="ru-RU"/>
          </a:p>
        </p:txBody>
      </p:sp>
    </p:spTree>
    <p:extLst>
      <p:ext uri="{BB962C8B-B14F-4D97-AF65-F5344CB8AC3E}">
        <p14:creationId xmlns:p14="http://schemas.microsoft.com/office/powerpoint/2010/main" val="56637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cxnSp>
        <p:nvCxnSpPr>
          <p:cNvPr id="5" name="Прямая соединительная линия 4">
            <a:extLst>
              <a:ext uri="{FF2B5EF4-FFF2-40B4-BE49-F238E27FC236}">
                <a16:creationId xmlns:a16="http://schemas.microsoft.com/office/drawing/2014/main" id="{8E798D87-ADB6-4B22-A760-D984591AD640}"/>
              </a:ext>
            </a:extLst>
          </p:cNvPr>
          <p:cNvCxnSpPr>
            <a:cxnSpLocks/>
          </p:cNvCxnSpPr>
          <p:nvPr userDrawn="1"/>
        </p:nvCxnSpPr>
        <p:spPr>
          <a:xfrm>
            <a:off x="0" y="2932113"/>
            <a:ext cx="9144000" cy="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pic>
        <p:nvPicPr>
          <p:cNvPr id="6" name="Picture 8">
            <a:extLst>
              <a:ext uri="{FF2B5EF4-FFF2-40B4-BE49-F238E27FC236}">
                <a16:creationId xmlns:a16="http://schemas.microsoft.com/office/drawing/2014/main" id="{1E90DAA7-027C-41B6-A179-2A80BDEBD7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54363"/>
            <a:ext cx="3008313"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23D1C25-6ECC-4525-B9B8-C0E7D491C86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9113" y="3154363"/>
            <a:ext cx="30257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BF8D9FFB-4032-4F7A-BA7E-683314761F0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34100" y="3154363"/>
            <a:ext cx="30099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8B2A965A-DA07-4FBF-940E-085FEF95B49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950" y="128588"/>
            <a:ext cx="21240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251520" y="915566"/>
            <a:ext cx="8705629" cy="864096"/>
          </a:xfrm>
        </p:spPr>
        <p:txBody>
          <a:bodyPr anchor="ctr">
            <a:noAutofit/>
          </a:bodyPr>
          <a:lstStyle>
            <a:lvl1pPr algn="ctr">
              <a:defRPr lang="ru-RU" sz="3600" b="1" kern="1200" dirty="0">
                <a:solidFill>
                  <a:schemeClr val="tx1"/>
                </a:solidFill>
                <a:latin typeface="+mn-lt"/>
                <a:ea typeface="+mn-ea"/>
                <a:cs typeface="+mn-cs"/>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4572000" y="1967816"/>
            <a:ext cx="4392488" cy="459918"/>
          </a:xfrm>
        </p:spPr>
        <p:txBody>
          <a:bodyPr>
            <a:normAutofit/>
          </a:bodyPr>
          <a:lstStyle>
            <a:lvl1pPr marL="0" indent="0" algn="l" defTabSz="914400" rtl="0" eaLnBrk="1" latinLnBrk="0" hangingPunct="1">
              <a:buNone/>
              <a:defRPr lang="ru-RU" sz="2000" b="1" kern="1200" dirty="0">
                <a:solidFill>
                  <a:schemeClr val="bg1">
                    <a:lumMod val="50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
        <p:nvSpPr>
          <p:cNvPr id="8" name="Текст 7"/>
          <p:cNvSpPr>
            <a:spLocks noGrp="1"/>
          </p:cNvSpPr>
          <p:nvPr>
            <p:ph type="body" sz="quarter" idx="10"/>
          </p:nvPr>
        </p:nvSpPr>
        <p:spPr>
          <a:xfrm>
            <a:off x="4572001" y="2427734"/>
            <a:ext cx="4392488" cy="402792"/>
          </a:xfrm>
        </p:spPr>
        <p:txBody>
          <a:bodyPr>
            <a:noAutofit/>
          </a:bodyPr>
          <a:lstStyle>
            <a:lvl1pPr marL="0" indent="0" algn="l" defTabSz="914400" rtl="0" eaLnBrk="1" latinLnBrk="0" hangingPunct="1">
              <a:spcBef>
                <a:spcPct val="20000"/>
              </a:spcBef>
              <a:buFont typeface="Arial" pitchFamily="34" charset="0"/>
              <a:buNone/>
              <a:defRPr lang="ru-RU" sz="2000" b="1" i="0" kern="1200" dirty="0">
                <a:solidFill>
                  <a:schemeClr val="bg1">
                    <a:lumMod val="50000"/>
                  </a:schemeClr>
                </a:solidFill>
                <a:latin typeface="+mn-lt"/>
                <a:ea typeface="+mn-ea"/>
                <a:cs typeface="+mn-cs"/>
              </a:defRPr>
            </a:lvl1pPr>
          </a:lstStyle>
          <a:p>
            <a:pPr lvl="0"/>
            <a:r>
              <a:rPr lang="ru-RU"/>
              <a:t>Образец текста</a:t>
            </a:r>
          </a:p>
        </p:txBody>
      </p:sp>
    </p:spTree>
    <p:extLst>
      <p:ext uri="{BB962C8B-B14F-4D97-AF65-F5344CB8AC3E}">
        <p14:creationId xmlns:p14="http://schemas.microsoft.com/office/powerpoint/2010/main" val="263732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lvl1pPr>
              <a:defRPr sz="2800" b="1">
                <a:latin typeface="+mn-lt"/>
                <a:cs typeface="Arial" pitchFamily="34" charset="0"/>
              </a:defRPr>
            </a:lvl1pPr>
          </a:lstStyle>
          <a:p>
            <a:r>
              <a:rPr lang="ru-RU" dirty="0"/>
              <a:t>Образец заголовка</a:t>
            </a:r>
          </a:p>
        </p:txBody>
      </p:sp>
      <p:sp>
        <p:nvSpPr>
          <p:cNvPr id="3" name="Содержимое 2"/>
          <p:cNvSpPr>
            <a:spLocks noGrp="1"/>
          </p:cNvSpPr>
          <p:nvPr>
            <p:ph idx="1"/>
          </p:nvPr>
        </p:nvSpPr>
        <p:spPr/>
        <p:txBody>
          <a:bodyPr>
            <a:normAutofit/>
          </a:bodyPr>
          <a:lstStyle>
            <a:lvl1pPr>
              <a:buClr>
                <a:srgbClr val="FF0000"/>
              </a:buClr>
              <a:defRPr sz="2000">
                <a:latin typeface="Arial" pitchFamily="34" charset="0"/>
                <a:cs typeface="Arial" pitchFamily="34" charset="0"/>
              </a:defRPr>
            </a:lvl1pPr>
            <a:lvl2pPr>
              <a:buClr>
                <a:srgbClr val="FF0000"/>
              </a:buClr>
              <a:defRPr sz="1800">
                <a:latin typeface="Arial" pitchFamily="34" charset="0"/>
                <a:cs typeface="Arial" pitchFamily="34" charset="0"/>
              </a:defRPr>
            </a:lvl2pPr>
            <a:lvl3pPr>
              <a:buClr>
                <a:srgbClr val="FF0000"/>
              </a:buClr>
              <a:defRPr sz="1600">
                <a:latin typeface="Arial" pitchFamily="34" charset="0"/>
                <a:cs typeface="Arial" pitchFamily="34" charset="0"/>
              </a:defRPr>
            </a:lvl3pPr>
            <a:lvl4pPr>
              <a:buClr>
                <a:srgbClr val="FF0000"/>
              </a:buClr>
              <a:defRPr sz="1400">
                <a:latin typeface="Arial" pitchFamily="34" charset="0"/>
                <a:cs typeface="Arial" pitchFamily="34" charset="0"/>
              </a:defRPr>
            </a:lvl4pPr>
            <a:lvl5pPr>
              <a:buClr>
                <a:srgbClr val="FF0000"/>
              </a:buClr>
              <a:defRPr sz="1400">
                <a:latin typeface="Arial" pitchFamily="34" charset="0"/>
                <a:cs typeface="Arial"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813057CE-AF99-4BB9-90BF-6CC1ED9D9E84}"/>
              </a:ext>
            </a:extLst>
          </p:cNvPr>
          <p:cNvSpPr>
            <a:spLocks noGrp="1"/>
          </p:cNvSpPr>
          <p:nvPr>
            <p:ph type="dt" sz="half" idx="10"/>
          </p:nvPr>
        </p:nvSpPr>
        <p:spPr/>
        <p:txBody>
          <a:bodyPr/>
          <a:lstStyle>
            <a:lvl1pPr>
              <a:defRPr dirty="0">
                <a:latin typeface="Arial" pitchFamily="34" charset="0"/>
                <a:cs typeface="Arial" pitchFamily="34" charset="0"/>
              </a:defRPr>
            </a:lvl1pPr>
          </a:lstStyle>
          <a:p>
            <a:pPr>
              <a:defRPr/>
            </a:pPr>
            <a:endParaRPr lang="ru-RU"/>
          </a:p>
        </p:txBody>
      </p:sp>
      <p:sp>
        <p:nvSpPr>
          <p:cNvPr id="5" name="Нижний колонтитул 4">
            <a:extLst>
              <a:ext uri="{FF2B5EF4-FFF2-40B4-BE49-F238E27FC236}">
                <a16:creationId xmlns:a16="http://schemas.microsoft.com/office/drawing/2014/main" id="{7087A388-01AF-4268-94A7-CBDCF16C9DC0}"/>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ru-RU"/>
          </a:p>
        </p:txBody>
      </p:sp>
      <p:sp>
        <p:nvSpPr>
          <p:cNvPr id="6" name="Номер слайда 5">
            <a:extLst>
              <a:ext uri="{FF2B5EF4-FFF2-40B4-BE49-F238E27FC236}">
                <a16:creationId xmlns:a16="http://schemas.microsoft.com/office/drawing/2014/main" id="{E73D2F9F-2AFB-42BB-93BC-440C51350FB2}"/>
              </a:ext>
            </a:extLst>
          </p:cNvPr>
          <p:cNvSpPr>
            <a:spLocks noGrp="1"/>
          </p:cNvSpPr>
          <p:nvPr>
            <p:ph type="sldNum" sz="quarter" idx="12"/>
          </p:nvPr>
        </p:nvSpPr>
        <p:spPr/>
        <p:txBody>
          <a:bodyPr/>
          <a:lstStyle>
            <a:lvl1pPr algn="r">
              <a:defRPr smtClean="0">
                <a:latin typeface="Arial" pitchFamily="34" charset="0"/>
                <a:cs typeface="Arial" pitchFamily="34" charset="0"/>
              </a:defRPr>
            </a:lvl1pPr>
          </a:lstStyle>
          <a:p>
            <a:pPr>
              <a:defRPr/>
            </a:pPr>
            <a:fld id="{E8F2DB0E-9271-4DAC-8792-ADC7F45D3A65}" type="slidenum">
              <a:rPr lang="ru-RU"/>
              <a:pPr>
                <a:defRPr/>
              </a:pPr>
              <a:t>‹#›</a:t>
            </a:fld>
            <a:endParaRPr lang="ru-RU" dirty="0"/>
          </a:p>
        </p:txBody>
      </p:sp>
    </p:spTree>
    <p:extLst>
      <p:ext uri="{BB962C8B-B14F-4D97-AF65-F5344CB8AC3E}">
        <p14:creationId xmlns:p14="http://schemas.microsoft.com/office/powerpoint/2010/main" val="514567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2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lvl1pPr>
              <a:defRPr sz="2800" b="1">
                <a:latin typeface="+mn-lt"/>
              </a:defRPr>
            </a:lvl1pPr>
          </a:lstStyle>
          <a:p>
            <a:r>
              <a:rPr lang="ru-RU" dirty="0"/>
              <a:t>Образец заголовка</a:t>
            </a:r>
          </a:p>
        </p:txBody>
      </p:sp>
      <p:sp>
        <p:nvSpPr>
          <p:cNvPr id="3" name="Текст 2"/>
          <p:cNvSpPr>
            <a:spLocks noGrp="1"/>
          </p:cNvSpPr>
          <p:nvPr>
            <p:ph type="body" idx="1"/>
          </p:nvPr>
        </p:nvSpPr>
        <p:spPr>
          <a:xfrm>
            <a:off x="179512" y="1131590"/>
            <a:ext cx="431787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Содержимое 3"/>
          <p:cNvSpPr>
            <a:spLocks noGrp="1"/>
          </p:cNvSpPr>
          <p:nvPr>
            <p:ph sz="half" idx="2"/>
          </p:nvPr>
        </p:nvSpPr>
        <p:spPr>
          <a:xfrm>
            <a:off x="179512" y="1631156"/>
            <a:ext cx="4317876" cy="2963466"/>
          </a:xfrm>
        </p:spPr>
        <p:txBody>
          <a:bodyPr>
            <a:normAutofit/>
          </a:bodyPr>
          <a:lstStyle>
            <a:lvl1pPr>
              <a:buClr>
                <a:srgbClr val="FF0000"/>
              </a:buClr>
              <a:defRPr sz="2000"/>
            </a:lvl1pPr>
            <a:lvl2pPr>
              <a:buClr>
                <a:srgbClr val="FF0000"/>
              </a:buClr>
              <a:defRPr sz="1800"/>
            </a:lvl2pPr>
            <a:lvl3pPr>
              <a:buClr>
                <a:srgbClr val="FF0000"/>
              </a:buClr>
              <a:defRPr sz="1600"/>
            </a:lvl3pPr>
            <a:lvl4pPr>
              <a:buClr>
                <a:srgbClr val="FF0000"/>
              </a:buClr>
              <a:defRPr sz="1400"/>
            </a:lvl4pPr>
            <a:lvl5pPr>
              <a:buClr>
                <a:srgbClr val="FF0000"/>
              </a:buClr>
              <a:defRPr sz="1400"/>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4645026" y="1131590"/>
            <a:ext cx="431946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319462" cy="2963466"/>
          </a:xfrm>
        </p:spPr>
        <p:txBody>
          <a:bodyPr>
            <a:normAutofit/>
          </a:bodyPr>
          <a:lstStyle>
            <a:lvl1pPr>
              <a:buClr>
                <a:srgbClr val="FF0000"/>
              </a:buClr>
              <a:defRPr sz="2000"/>
            </a:lvl1pPr>
            <a:lvl2pPr>
              <a:buClr>
                <a:srgbClr val="FF0000"/>
              </a:buClr>
              <a:defRPr sz="1800"/>
            </a:lvl2pPr>
            <a:lvl3pPr>
              <a:buClr>
                <a:srgbClr val="FF0000"/>
              </a:buClr>
              <a:defRPr sz="1600"/>
            </a:lvl3pPr>
            <a:lvl4pPr>
              <a:buClr>
                <a:srgbClr val="FF0000"/>
              </a:buClr>
              <a:defRPr sz="1400"/>
            </a:lvl4pPr>
            <a:lvl5pPr>
              <a:buClr>
                <a:srgbClr val="FF0000"/>
              </a:buClr>
              <a:defRPr sz="1400"/>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Дата 6">
            <a:extLst>
              <a:ext uri="{FF2B5EF4-FFF2-40B4-BE49-F238E27FC236}">
                <a16:creationId xmlns:a16="http://schemas.microsoft.com/office/drawing/2014/main" id="{84EE6ED8-93CD-4E91-9D44-0988D1426B84}"/>
              </a:ext>
            </a:extLst>
          </p:cNvPr>
          <p:cNvSpPr>
            <a:spLocks noGrp="1"/>
          </p:cNvSpPr>
          <p:nvPr>
            <p:ph type="dt" sz="half" idx="10"/>
          </p:nvPr>
        </p:nvSpPr>
        <p:spPr/>
        <p:txBody>
          <a:bodyPr/>
          <a:lstStyle>
            <a:lvl1pPr>
              <a:defRPr/>
            </a:lvl1pPr>
          </a:lstStyle>
          <a:p>
            <a:pPr>
              <a:defRPr/>
            </a:pPr>
            <a:endParaRPr lang="ru-RU"/>
          </a:p>
        </p:txBody>
      </p:sp>
      <p:sp>
        <p:nvSpPr>
          <p:cNvPr id="8" name="Нижний колонтитул 7">
            <a:extLst>
              <a:ext uri="{FF2B5EF4-FFF2-40B4-BE49-F238E27FC236}">
                <a16:creationId xmlns:a16="http://schemas.microsoft.com/office/drawing/2014/main" id="{0AF071C6-B36A-4E6D-968D-A4003468B7CA}"/>
              </a:ext>
            </a:extLst>
          </p:cNvPr>
          <p:cNvSpPr>
            <a:spLocks noGrp="1"/>
          </p:cNvSpPr>
          <p:nvPr>
            <p:ph type="ftr" sz="quarter" idx="11"/>
          </p:nvPr>
        </p:nvSpPr>
        <p:spPr/>
        <p:txBody>
          <a:bodyPr/>
          <a:lstStyle>
            <a:lvl1pPr>
              <a:defRPr/>
            </a:lvl1pPr>
          </a:lstStyle>
          <a:p>
            <a:pPr>
              <a:defRPr/>
            </a:pPr>
            <a:endParaRPr lang="ru-RU"/>
          </a:p>
        </p:txBody>
      </p:sp>
      <p:sp>
        <p:nvSpPr>
          <p:cNvPr id="9" name="Номер слайда 8">
            <a:extLst>
              <a:ext uri="{FF2B5EF4-FFF2-40B4-BE49-F238E27FC236}">
                <a16:creationId xmlns:a16="http://schemas.microsoft.com/office/drawing/2014/main" id="{D4D1E4E1-AF9F-4810-8387-AACD03D8E4C4}"/>
              </a:ext>
            </a:extLst>
          </p:cNvPr>
          <p:cNvSpPr>
            <a:spLocks noGrp="1"/>
          </p:cNvSpPr>
          <p:nvPr>
            <p:ph type="sldNum" sz="quarter" idx="12"/>
          </p:nvPr>
        </p:nvSpPr>
        <p:spPr/>
        <p:txBody>
          <a:bodyPr/>
          <a:lstStyle>
            <a:lvl1pPr algn="r">
              <a:defRPr/>
            </a:lvl1pPr>
          </a:lstStyle>
          <a:p>
            <a:pPr>
              <a:defRPr/>
            </a:pPr>
            <a:fld id="{DB802212-4AD5-4BA9-9CEA-CA031C48C808}" type="slidenum">
              <a:rPr lang="ru-RU"/>
              <a:pPr>
                <a:defRPr/>
              </a:pPr>
              <a:t>‹#›</a:t>
            </a:fld>
            <a:endParaRPr lang="ru-RU"/>
          </a:p>
        </p:txBody>
      </p:sp>
    </p:spTree>
    <p:extLst>
      <p:ext uri="{BB962C8B-B14F-4D97-AF65-F5344CB8AC3E}">
        <p14:creationId xmlns:p14="http://schemas.microsoft.com/office/powerpoint/2010/main" val="385635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cxnSp>
        <p:nvCxnSpPr>
          <p:cNvPr id="4" name="Прямая соединительная линия 9">
            <a:extLst>
              <a:ext uri="{FF2B5EF4-FFF2-40B4-BE49-F238E27FC236}">
                <a16:creationId xmlns:a16="http://schemas.microsoft.com/office/drawing/2014/main" id="{FED4D2C6-1FF8-4FEC-930E-55C5F515B99D}"/>
              </a:ext>
            </a:extLst>
          </p:cNvPr>
          <p:cNvCxnSpPr>
            <a:cxnSpLocks/>
          </p:cNvCxnSpPr>
          <p:nvPr userDrawn="1"/>
        </p:nvCxnSpPr>
        <p:spPr>
          <a:xfrm>
            <a:off x="0" y="2571750"/>
            <a:ext cx="7885113" cy="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6" name="Заголовок 1">
            <a:extLst>
              <a:ext uri="{FF2B5EF4-FFF2-40B4-BE49-F238E27FC236}">
                <a16:creationId xmlns:a16="http://schemas.microsoft.com/office/drawing/2014/main" id="{C95417A6-0CB4-4D04-87A5-4606A58A778F}"/>
              </a:ext>
            </a:extLst>
          </p:cNvPr>
          <p:cNvSpPr>
            <a:spLocks noGrp="1"/>
          </p:cNvSpPr>
          <p:nvPr>
            <p:ph type="title"/>
          </p:nvPr>
        </p:nvSpPr>
        <p:spPr>
          <a:xfrm>
            <a:off x="889338" y="1799524"/>
            <a:ext cx="5112568" cy="680356"/>
          </a:xfrm>
        </p:spPr>
        <p:txBody>
          <a:bodyPr>
            <a:noAutofit/>
          </a:bodyPr>
          <a:lstStyle>
            <a:lvl1pPr algn="l">
              <a:defRPr lang="ru-RU" sz="2800" b="1" kern="1200" baseline="0" dirty="0">
                <a:solidFill>
                  <a:schemeClr val="tx1"/>
                </a:solidFill>
                <a:latin typeface="+mn-lt"/>
                <a:ea typeface="+mn-ea"/>
                <a:cs typeface="Arial" pitchFamily="34" charset="0"/>
              </a:defRPr>
            </a:lvl1pPr>
          </a:lstStyle>
          <a:p>
            <a:r>
              <a:rPr lang="ru-RU"/>
              <a:t>Образец заголовка</a:t>
            </a:r>
            <a:endParaRPr lang="ru-RU" dirty="0"/>
          </a:p>
        </p:txBody>
      </p:sp>
      <p:sp>
        <p:nvSpPr>
          <p:cNvPr id="7" name="Текст 2">
            <a:extLst>
              <a:ext uri="{FF2B5EF4-FFF2-40B4-BE49-F238E27FC236}">
                <a16:creationId xmlns:a16="http://schemas.microsoft.com/office/drawing/2014/main" id="{2CC6C4E6-D5F9-4240-A911-9CBD12DC7D51}"/>
              </a:ext>
            </a:extLst>
          </p:cNvPr>
          <p:cNvSpPr>
            <a:spLocks noGrp="1"/>
          </p:cNvSpPr>
          <p:nvPr>
            <p:ph type="body" idx="1"/>
          </p:nvPr>
        </p:nvSpPr>
        <p:spPr>
          <a:xfrm>
            <a:off x="889338" y="2680812"/>
            <a:ext cx="4896544" cy="576064"/>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Дата 1">
            <a:extLst>
              <a:ext uri="{FF2B5EF4-FFF2-40B4-BE49-F238E27FC236}">
                <a16:creationId xmlns:a16="http://schemas.microsoft.com/office/drawing/2014/main" id="{96AA17A6-4B69-4100-9A7D-6868404A313E}"/>
              </a:ext>
            </a:extLst>
          </p:cNvPr>
          <p:cNvSpPr>
            <a:spLocks noGrp="1"/>
          </p:cNvSpPr>
          <p:nvPr>
            <p:ph type="dt" sz="half" idx="10"/>
          </p:nvPr>
        </p:nvSpPr>
        <p:spPr/>
        <p:txBody>
          <a:bodyPr/>
          <a:lstStyle>
            <a:lvl1pPr>
              <a:defRPr/>
            </a:lvl1pPr>
          </a:lstStyle>
          <a:p>
            <a:pPr>
              <a:defRPr/>
            </a:pPr>
            <a:endParaRPr lang="ru-RU"/>
          </a:p>
        </p:txBody>
      </p:sp>
      <p:sp>
        <p:nvSpPr>
          <p:cNvPr id="8" name="Нижний колонтитул 2">
            <a:extLst>
              <a:ext uri="{FF2B5EF4-FFF2-40B4-BE49-F238E27FC236}">
                <a16:creationId xmlns:a16="http://schemas.microsoft.com/office/drawing/2014/main" id="{2886D718-DDF9-40F4-98F9-F5AF00E81B44}"/>
              </a:ext>
            </a:extLst>
          </p:cNvPr>
          <p:cNvSpPr>
            <a:spLocks noGrp="1"/>
          </p:cNvSpPr>
          <p:nvPr>
            <p:ph type="ftr" sz="quarter" idx="11"/>
          </p:nvPr>
        </p:nvSpPr>
        <p:spPr/>
        <p:txBody>
          <a:bodyPr/>
          <a:lstStyle>
            <a:lvl1pPr>
              <a:defRPr/>
            </a:lvl1pPr>
          </a:lstStyle>
          <a:p>
            <a:pPr>
              <a:defRPr/>
            </a:pPr>
            <a:endParaRPr lang="ru-RU"/>
          </a:p>
        </p:txBody>
      </p:sp>
      <p:sp>
        <p:nvSpPr>
          <p:cNvPr id="9" name="Номер слайда 3">
            <a:extLst>
              <a:ext uri="{FF2B5EF4-FFF2-40B4-BE49-F238E27FC236}">
                <a16:creationId xmlns:a16="http://schemas.microsoft.com/office/drawing/2014/main" id="{1653CA4F-973E-4A45-9ECB-A11792D35CB9}"/>
              </a:ext>
            </a:extLst>
          </p:cNvPr>
          <p:cNvSpPr>
            <a:spLocks noGrp="1"/>
          </p:cNvSpPr>
          <p:nvPr>
            <p:ph type="sldNum" sz="quarter" idx="12"/>
          </p:nvPr>
        </p:nvSpPr>
        <p:spPr/>
        <p:txBody>
          <a:bodyPr/>
          <a:lstStyle>
            <a:lvl1pPr algn="r">
              <a:defRPr/>
            </a:lvl1pPr>
          </a:lstStyle>
          <a:p>
            <a:pPr>
              <a:defRPr/>
            </a:pPr>
            <a:fld id="{09D3B75B-3983-4A50-AB0E-7E37993036F3}" type="slidenum">
              <a:rPr lang="ru-RU"/>
              <a:pPr>
                <a:defRPr/>
              </a:pPr>
              <a:t>‹#›</a:t>
            </a:fld>
            <a:endParaRPr lang="ru-RU"/>
          </a:p>
        </p:txBody>
      </p:sp>
    </p:spTree>
    <p:extLst>
      <p:ext uri="{BB962C8B-B14F-4D97-AF65-F5344CB8AC3E}">
        <p14:creationId xmlns:p14="http://schemas.microsoft.com/office/powerpoint/2010/main" val="74737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Финальный слайд">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58C83C5-E7C5-4AA1-ADA8-8945597A20CA}"/>
              </a:ext>
            </a:extLst>
          </p:cNvPr>
          <p:cNvSpPr txBox="1">
            <a:spLocks noChangeArrowheads="1"/>
          </p:cNvSpPr>
          <p:nvPr userDrawn="1"/>
        </p:nvSpPr>
        <p:spPr bwMode="auto">
          <a:xfrm>
            <a:off x="1547813" y="2932113"/>
            <a:ext cx="7140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ru-RU" altLang="ru-RU" sz="2800" b="1">
                <a:solidFill>
                  <a:srgbClr val="7F7F7F"/>
                </a:solidFill>
              </a:rPr>
              <a:t>Вопросы / Ответы</a:t>
            </a:r>
          </a:p>
        </p:txBody>
      </p:sp>
      <p:sp>
        <p:nvSpPr>
          <p:cNvPr id="3" name="TextBox 8">
            <a:extLst>
              <a:ext uri="{FF2B5EF4-FFF2-40B4-BE49-F238E27FC236}">
                <a16:creationId xmlns:a16="http://schemas.microsoft.com/office/drawing/2014/main" id="{14DD7A30-7545-426F-B427-863032C05BCA}"/>
              </a:ext>
            </a:extLst>
          </p:cNvPr>
          <p:cNvSpPr txBox="1">
            <a:spLocks noChangeArrowheads="1"/>
          </p:cNvSpPr>
          <p:nvPr userDrawn="1"/>
        </p:nvSpPr>
        <p:spPr bwMode="auto">
          <a:xfrm>
            <a:off x="539750" y="1806575"/>
            <a:ext cx="7140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ru-RU" altLang="ru-RU" sz="3200" b="1"/>
              <a:t>Спасибо за внимание!</a:t>
            </a:r>
          </a:p>
        </p:txBody>
      </p:sp>
      <p:cxnSp>
        <p:nvCxnSpPr>
          <p:cNvPr id="4" name="Прямая соединительная линия 3">
            <a:extLst>
              <a:ext uri="{FF2B5EF4-FFF2-40B4-BE49-F238E27FC236}">
                <a16:creationId xmlns:a16="http://schemas.microsoft.com/office/drawing/2014/main" id="{9B331918-607C-4CEA-A7B2-02C0612E51CF}"/>
              </a:ext>
            </a:extLst>
          </p:cNvPr>
          <p:cNvCxnSpPr>
            <a:cxnSpLocks/>
          </p:cNvCxnSpPr>
          <p:nvPr userDrawn="1"/>
        </p:nvCxnSpPr>
        <p:spPr>
          <a:xfrm>
            <a:off x="0" y="2571750"/>
            <a:ext cx="7885113" cy="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0755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7021BA93-5797-4216-AC2E-C77F02FC17C1}"/>
              </a:ext>
            </a:extLst>
          </p:cNvPr>
          <p:cNvSpPr txBox="1">
            <a:spLocks noChangeArrowheads="1"/>
          </p:cNvSpPr>
          <p:nvPr userDrawn="1"/>
        </p:nvSpPr>
        <p:spPr bwMode="auto">
          <a:xfrm>
            <a:off x="1547813" y="2932113"/>
            <a:ext cx="7140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ru-RU" sz="2800" b="1">
                <a:solidFill>
                  <a:srgbClr val="7F7F7F"/>
                </a:solidFill>
              </a:rPr>
              <a:t>Questions</a:t>
            </a:r>
            <a:r>
              <a:rPr lang="ru-RU" altLang="ru-RU" sz="2800" b="1">
                <a:solidFill>
                  <a:srgbClr val="7F7F7F"/>
                </a:solidFill>
              </a:rPr>
              <a:t> / </a:t>
            </a:r>
            <a:r>
              <a:rPr lang="en-US" altLang="ru-RU" sz="2800" b="1">
                <a:solidFill>
                  <a:srgbClr val="7F7F7F"/>
                </a:solidFill>
              </a:rPr>
              <a:t>Answers</a:t>
            </a:r>
            <a:endParaRPr lang="ru-RU" altLang="ru-RU" sz="2800" b="1">
              <a:solidFill>
                <a:srgbClr val="7F7F7F"/>
              </a:solidFill>
            </a:endParaRPr>
          </a:p>
        </p:txBody>
      </p:sp>
      <p:sp>
        <p:nvSpPr>
          <p:cNvPr id="3" name="TextBox 8">
            <a:extLst>
              <a:ext uri="{FF2B5EF4-FFF2-40B4-BE49-F238E27FC236}">
                <a16:creationId xmlns:a16="http://schemas.microsoft.com/office/drawing/2014/main" id="{276DE307-5BF1-4D6D-B098-E2D22FCB6B34}"/>
              </a:ext>
            </a:extLst>
          </p:cNvPr>
          <p:cNvSpPr txBox="1">
            <a:spLocks noChangeArrowheads="1"/>
          </p:cNvSpPr>
          <p:nvPr userDrawn="1"/>
        </p:nvSpPr>
        <p:spPr bwMode="auto">
          <a:xfrm>
            <a:off x="539750" y="1806575"/>
            <a:ext cx="7140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ru-RU" sz="3200" b="1"/>
              <a:t>Thank you for attention</a:t>
            </a:r>
            <a:r>
              <a:rPr lang="ru-RU" altLang="ru-RU" sz="3200" b="1"/>
              <a:t>!</a:t>
            </a:r>
          </a:p>
        </p:txBody>
      </p:sp>
      <p:cxnSp>
        <p:nvCxnSpPr>
          <p:cNvPr id="4" name="Прямая соединительная линия 3">
            <a:extLst>
              <a:ext uri="{FF2B5EF4-FFF2-40B4-BE49-F238E27FC236}">
                <a16:creationId xmlns:a16="http://schemas.microsoft.com/office/drawing/2014/main" id="{2E33FEB6-202A-4487-B945-7D07C07E6CC4}"/>
              </a:ext>
            </a:extLst>
          </p:cNvPr>
          <p:cNvCxnSpPr>
            <a:cxnSpLocks/>
          </p:cNvCxnSpPr>
          <p:nvPr userDrawn="1"/>
        </p:nvCxnSpPr>
        <p:spPr>
          <a:xfrm>
            <a:off x="0" y="2571750"/>
            <a:ext cx="7885113" cy="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6671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and im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166101" cy="994172"/>
          </a:xfrm>
        </p:spPr>
        <p:txBody>
          <a:bodyPr/>
          <a:lstStyle>
            <a:lvl1pPr>
              <a:lnSpc>
                <a:spcPts val="3600"/>
              </a:lnSpc>
              <a:defRPr/>
            </a:lvl1pPr>
          </a:lstStyle>
          <a:p>
            <a:r>
              <a:rPr lang="ru-RU"/>
              <a:t>Образец заголовка</a:t>
            </a:r>
            <a:endParaRPr lang="en-US"/>
          </a:p>
        </p:txBody>
      </p:sp>
      <p:sp>
        <p:nvSpPr>
          <p:cNvPr id="7" name="Content Placeholder 6"/>
          <p:cNvSpPr>
            <a:spLocks noGrp="1"/>
          </p:cNvSpPr>
          <p:nvPr>
            <p:ph sz="quarter" idx="11"/>
          </p:nvPr>
        </p:nvSpPr>
        <p:spPr>
          <a:xfrm>
            <a:off x="4661297" y="1426369"/>
            <a:ext cx="3962003" cy="331946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Content Placeholder 6"/>
          <p:cNvSpPr>
            <a:spLocks noGrp="1"/>
          </p:cNvSpPr>
          <p:nvPr>
            <p:ph sz="quarter" idx="12"/>
          </p:nvPr>
        </p:nvSpPr>
        <p:spPr>
          <a:xfrm>
            <a:off x="457200" y="1426369"/>
            <a:ext cx="3962003" cy="331946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8"/>
          <p:cNvSpPr>
            <a:spLocks noGrp="1"/>
          </p:cNvSpPr>
          <p:nvPr>
            <p:ph type="body" sz="quarter" idx="13"/>
          </p:nvPr>
        </p:nvSpPr>
        <p:spPr>
          <a:xfrm>
            <a:off x="6478848" y="4937521"/>
            <a:ext cx="1064715" cy="219291"/>
          </a:xfrm>
          <a:prstGeom prst="rect">
            <a:avLst/>
          </a:prstGeom>
        </p:spPr>
        <p:txBody>
          <a:bodyPr wrap="none">
            <a:spAutoFit/>
          </a:bodyPr>
          <a:lstStyle>
            <a:lvl1pPr marL="0" indent="0" algn="r">
              <a:buNone/>
              <a:defRPr sz="825">
                <a:solidFill>
                  <a:schemeClr val="accent5"/>
                </a:solidFill>
              </a:defRPr>
            </a:lvl1pPr>
          </a:lstStyle>
          <a:p>
            <a:pPr lvl="0"/>
            <a:r>
              <a:rPr lang="ru-RU"/>
              <a:t>Образец текста</a:t>
            </a:r>
          </a:p>
        </p:txBody>
      </p:sp>
    </p:spTree>
    <p:extLst>
      <p:ext uri="{BB962C8B-B14F-4D97-AF65-F5344CB8AC3E}">
        <p14:creationId xmlns:p14="http://schemas.microsoft.com/office/powerpoint/2010/main" val="378849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600"/>
              </a:lnSpc>
              <a:defRPr/>
            </a:lvl1pPr>
          </a:lstStyle>
          <a:p>
            <a:r>
              <a:rPr lang="en-US"/>
              <a:t>Click to edit Master title style</a:t>
            </a:r>
          </a:p>
        </p:txBody>
      </p:sp>
      <p:sp>
        <p:nvSpPr>
          <p:cNvPr id="3" name="Text Placeholder 8"/>
          <p:cNvSpPr>
            <a:spLocks noGrp="1"/>
          </p:cNvSpPr>
          <p:nvPr>
            <p:ph type="body" sz="quarter" idx="12"/>
          </p:nvPr>
        </p:nvSpPr>
        <p:spPr>
          <a:xfrm>
            <a:off x="6478848" y="4937521"/>
            <a:ext cx="1064715" cy="219291"/>
          </a:xfrm>
          <a:prstGeom prst="rect">
            <a:avLst/>
          </a:prstGeom>
        </p:spPr>
        <p:txBody>
          <a:bodyPr wrap="none">
            <a:spAutoFit/>
          </a:bodyPr>
          <a:lstStyle>
            <a:lvl1pPr marL="0" indent="0" algn="r">
              <a:buNone/>
              <a:defRPr sz="825">
                <a:solidFill>
                  <a:schemeClr val="accent5"/>
                </a:solidFill>
              </a:defRPr>
            </a:lvl1pPr>
          </a:lstStyle>
          <a:p>
            <a:pPr lvl="0"/>
            <a:r>
              <a:rPr lang="ru-RU"/>
              <a:t>Образец текста</a:t>
            </a:r>
          </a:p>
        </p:txBody>
      </p:sp>
    </p:spTree>
    <p:extLst>
      <p:ext uri="{BB962C8B-B14F-4D97-AF65-F5344CB8AC3E}">
        <p14:creationId xmlns:p14="http://schemas.microsoft.com/office/powerpoint/2010/main" val="224814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C16459AE-A754-4A5D-9481-0DCCAD0B7581}"/>
              </a:ext>
            </a:extLst>
          </p:cNvPr>
          <p:cNvSpPr>
            <a:spLocks noGrp="1" noChangeArrowheads="1"/>
          </p:cNvSpPr>
          <p:nvPr>
            <p:ph type="title"/>
          </p:nvPr>
        </p:nvSpPr>
        <p:spPr bwMode="auto">
          <a:xfrm>
            <a:off x="179388" y="195263"/>
            <a:ext cx="87852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90929985-04C3-4997-A363-FC2801F1221F}"/>
              </a:ext>
            </a:extLst>
          </p:cNvPr>
          <p:cNvSpPr>
            <a:spLocks noGrp="1" noChangeArrowheads="1"/>
          </p:cNvSpPr>
          <p:nvPr>
            <p:ph type="body" idx="1"/>
          </p:nvPr>
        </p:nvSpPr>
        <p:spPr bwMode="auto">
          <a:xfrm>
            <a:off x="179388" y="1131888"/>
            <a:ext cx="878522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CA91A44C-11AD-46EA-BBDB-C79AE899632F}"/>
              </a:ext>
            </a:extLst>
          </p:cNvPr>
          <p:cNvSpPr>
            <a:spLocks noGrp="1"/>
          </p:cNvSpPr>
          <p:nvPr>
            <p:ph type="dt" sz="half" idx="2"/>
          </p:nvPr>
        </p:nvSpPr>
        <p:spPr>
          <a:xfrm>
            <a:off x="809625" y="4865688"/>
            <a:ext cx="1081088" cy="274637"/>
          </a:xfrm>
          <a:prstGeom prst="rect">
            <a:avLst/>
          </a:prstGeom>
        </p:spPr>
        <p:txBody>
          <a:bodyPr vert="horz" lIns="91440" tIns="45720" rIns="91440" bIns="45720" rtlCol="0" anchor="ctr"/>
          <a:lstStyle>
            <a:lvl1pPr algn="ctr" eaLnBrk="1" fontAlgn="auto" hangingPunct="1">
              <a:spcBef>
                <a:spcPts val="0"/>
              </a:spcBef>
              <a:spcAft>
                <a:spcPts val="0"/>
              </a:spcAft>
              <a:defRPr sz="1000" b="1" dirty="0">
                <a:solidFill>
                  <a:schemeClr val="tx1">
                    <a:tint val="75000"/>
                  </a:schemeClr>
                </a:solidFill>
                <a:latin typeface="Arial" pitchFamily="34" charset="0"/>
                <a:cs typeface="Arial" pitchFamily="34" charset="0"/>
              </a:defRPr>
            </a:lvl1pPr>
          </a:lstStyle>
          <a:p>
            <a:pPr>
              <a:defRPr/>
            </a:pPr>
            <a:endParaRPr lang="ru-RU"/>
          </a:p>
        </p:txBody>
      </p:sp>
      <p:sp>
        <p:nvSpPr>
          <p:cNvPr id="5" name="Нижний колонтитул 4">
            <a:extLst>
              <a:ext uri="{FF2B5EF4-FFF2-40B4-BE49-F238E27FC236}">
                <a16:creationId xmlns:a16="http://schemas.microsoft.com/office/drawing/2014/main" id="{C097F896-5207-4BB6-9247-A827F2AA7992}"/>
              </a:ext>
            </a:extLst>
          </p:cNvPr>
          <p:cNvSpPr>
            <a:spLocks noGrp="1"/>
          </p:cNvSpPr>
          <p:nvPr>
            <p:ph type="ftr" sz="quarter" idx="3"/>
          </p:nvPr>
        </p:nvSpPr>
        <p:spPr>
          <a:xfrm>
            <a:off x="3124200" y="4865688"/>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000" b="1" dirty="0">
                <a:solidFill>
                  <a:schemeClr val="tx1">
                    <a:tint val="75000"/>
                  </a:schemeClr>
                </a:solidFill>
                <a:latin typeface="Arial" pitchFamily="34" charset="0"/>
                <a:cs typeface="Arial" pitchFamily="34" charset="0"/>
              </a:defRPr>
            </a:lvl1pPr>
          </a:lstStyle>
          <a:p>
            <a:pPr>
              <a:defRPr/>
            </a:pPr>
            <a:endParaRPr lang="ru-RU"/>
          </a:p>
        </p:txBody>
      </p:sp>
      <p:sp>
        <p:nvSpPr>
          <p:cNvPr id="6" name="Номер слайда 5">
            <a:extLst>
              <a:ext uri="{FF2B5EF4-FFF2-40B4-BE49-F238E27FC236}">
                <a16:creationId xmlns:a16="http://schemas.microsoft.com/office/drawing/2014/main" id="{E424BB45-92CC-4DBF-8B0D-2E038E5E05C9}"/>
              </a:ext>
            </a:extLst>
          </p:cNvPr>
          <p:cNvSpPr>
            <a:spLocks noGrp="1"/>
          </p:cNvSpPr>
          <p:nvPr>
            <p:ph type="sldNum" sz="quarter" idx="4"/>
          </p:nvPr>
        </p:nvSpPr>
        <p:spPr>
          <a:xfrm>
            <a:off x="179388" y="4868863"/>
            <a:ext cx="395287" cy="274637"/>
          </a:xfrm>
          <a:prstGeom prst="rect">
            <a:avLst/>
          </a:prstGeom>
        </p:spPr>
        <p:txBody>
          <a:bodyPr vert="horz" lIns="91440" tIns="45720" rIns="91440" bIns="45720" rtlCol="0" anchor="ctr"/>
          <a:lstStyle>
            <a:lvl1pPr algn="ctr" eaLnBrk="1" fontAlgn="auto" hangingPunct="1">
              <a:spcBef>
                <a:spcPts val="0"/>
              </a:spcBef>
              <a:spcAft>
                <a:spcPts val="0"/>
              </a:spcAft>
              <a:defRPr sz="1000" b="1" smtClean="0">
                <a:solidFill>
                  <a:schemeClr val="tx1">
                    <a:tint val="75000"/>
                  </a:schemeClr>
                </a:solidFill>
                <a:latin typeface="Arial" pitchFamily="34" charset="0"/>
                <a:cs typeface="Arial" pitchFamily="34" charset="0"/>
              </a:defRPr>
            </a:lvl1pPr>
          </a:lstStyle>
          <a:p>
            <a:pPr>
              <a:defRPr/>
            </a:pPr>
            <a:fld id="{41B8A71E-AF92-4D59-A111-0551723C7C88}" type="slidenum">
              <a:rPr lang="ru-RU"/>
              <a:pPr>
                <a:defRPr/>
              </a:pPr>
              <a:t>‹#›</a:t>
            </a:fld>
            <a:endParaRPr lang="ru-RU" dirty="0"/>
          </a:p>
        </p:txBody>
      </p:sp>
      <p:pic>
        <p:nvPicPr>
          <p:cNvPr id="1031" name="Picture 6">
            <a:extLst>
              <a:ext uri="{FF2B5EF4-FFF2-40B4-BE49-F238E27FC236}">
                <a16:creationId xmlns:a16="http://schemas.microsoft.com/office/drawing/2014/main" id="{0026D629-E707-4D30-8090-8DB52CB81F86}"/>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596188" y="4572000"/>
            <a:ext cx="1474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hdr="0" ft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2pPr>
      <a:lvl3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3pPr>
      <a:lvl4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4pPr>
      <a:lvl5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anose="020B0604020202020204" pitchFamily="34" charset="0"/>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anose="020B0604020202020204"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diagramData" Target="../diagrams/data1.xml"/><Relationship Id="rId18" Type="http://schemas.openxmlformats.org/officeDocument/2006/relationships/image" Target="../media/image17.png"/><Relationship Id="rId26" Type="http://schemas.openxmlformats.org/officeDocument/2006/relationships/diagramLayout" Target="../diagrams/layout3.xml"/><Relationship Id="rId3" Type="http://schemas.openxmlformats.org/officeDocument/2006/relationships/image" Target="../media/image7.png"/><Relationship Id="rId21" Type="http://schemas.openxmlformats.org/officeDocument/2006/relationships/diagramLayout" Target="../diagrams/layout2.xml"/><Relationship Id="rId7" Type="http://schemas.openxmlformats.org/officeDocument/2006/relationships/image" Target="../media/image11.png"/><Relationship Id="rId12" Type="http://schemas.openxmlformats.org/officeDocument/2006/relationships/image" Target="../media/image16.png"/><Relationship Id="rId17" Type="http://schemas.microsoft.com/office/2007/relationships/diagramDrawing" Target="../diagrams/drawing1.xml"/><Relationship Id="rId25" Type="http://schemas.openxmlformats.org/officeDocument/2006/relationships/diagramData" Target="../diagrams/data3.xml"/><Relationship Id="rId2" Type="http://schemas.openxmlformats.org/officeDocument/2006/relationships/notesSlide" Target="../notesSlides/notesSlide3.xml"/><Relationship Id="rId16" Type="http://schemas.openxmlformats.org/officeDocument/2006/relationships/diagramColors" Target="../diagrams/colors1.xml"/><Relationship Id="rId20" Type="http://schemas.openxmlformats.org/officeDocument/2006/relationships/diagramData" Target="../diagrams/data2.xml"/><Relationship Id="rId29"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microsoft.com/office/2007/relationships/diagramDrawing" Target="../diagrams/drawing2.xml"/><Relationship Id="rId5" Type="http://schemas.openxmlformats.org/officeDocument/2006/relationships/image" Target="../media/image9.png"/><Relationship Id="rId15" Type="http://schemas.openxmlformats.org/officeDocument/2006/relationships/diagramQuickStyle" Target="../diagrams/quickStyle1.xml"/><Relationship Id="rId23" Type="http://schemas.openxmlformats.org/officeDocument/2006/relationships/diagramColors" Target="../diagrams/colors2.xml"/><Relationship Id="rId28" Type="http://schemas.openxmlformats.org/officeDocument/2006/relationships/diagramColors" Target="../diagrams/colors3.xml"/><Relationship Id="rId10" Type="http://schemas.openxmlformats.org/officeDocument/2006/relationships/image" Target="../media/image14.png"/><Relationship Id="rId19" Type="http://schemas.openxmlformats.org/officeDocument/2006/relationships/image" Target="../media/image18.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diagramLayout" Target="../diagrams/layout1.xml"/><Relationship Id="rId22" Type="http://schemas.openxmlformats.org/officeDocument/2006/relationships/diagramQuickStyle" Target="../diagrams/quickStyle2.xml"/><Relationship Id="rId27"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ED9A-086B-4F88-B100-A680668BF88C}"/>
              </a:ext>
            </a:extLst>
          </p:cNvPr>
          <p:cNvSpPr>
            <a:spLocks noGrp="1"/>
          </p:cNvSpPr>
          <p:nvPr>
            <p:ph type="ctrTitle"/>
          </p:nvPr>
        </p:nvSpPr>
        <p:spPr>
          <a:xfrm>
            <a:off x="219185" y="1275606"/>
            <a:ext cx="8705629" cy="792088"/>
          </a:xfrm>
        </p:spPr>
        <p:txBody>
          <a:bodyPr/>
          <a:lstStyle/>
          <a:p>
            <a:r>
              <a:rPr lang="ru-RU" sz="2800" dirty="0">
                <a:latin typeface="Times New Roman" panose="02020603050405020304" pitchFamily="18" charset="0"/>
                <a:cs typeface="Times New Roman" panose="02020603050405020304" pitchFamily="18" charset="0"/>
              </a:rPr>
              <a:t>Проект «Оптимизация логистических потоков подачи комплектующих на сборочный конвейер»</a:t>
            </a:r>
          </a:p>
        </p:txBody>
      </p:sp>
      <p:sp>
        <p:nvSpPr>
          <p:cNvPr id="3" name="TextBox 2">
            <a:extLst>
              <a:ext uri="{FF2B5EF4-FFF2-40B4-BE49-F238E27FC236}">
                <a16:creationId xmlns:a16="http://schemas.microsoft.com/office/drawing/2014/main" id="{34C0A6C2-4A21-4BD7-9DAD-D0844491BF82}"/>
              </a:ext>
            </a:extLst>
          </p:cNvPr>
          <p:cNvSpPr txBox="1"/>
          <p:nvPr/>
        </p:nvSpPr>
        <p:spPr>
          <a:xfrm>
            <a:off x="3779912" y="2139702"/>
            <a:ext cx="5275089" cy="700000"/>
          </a:xfrm>
          <a:prstGeom prst="rect">
            <a:avLst/>
          </a:prstGeom>
          <a:noFill/>
        </p:spPr>
        <p:txBody>
          <a:bodyPr wrap="square" rtlCol="0">
            <a:spAutoFit/>
          </a:bodyPr>
          <a:lstStyle/>
          <a:p>
            <a:pPr>
              <a:lnSpc>
                <a:spcPct val="150000"/>
              </a:lnSpc>
            </a:pPr>
            <a:r>
              <a:rPr lang="ru-RU" sz="1400" dirty="0">
                <a:latin typeface="Times New Roman" panose="02020603050405020304" pitchFamily="18" charset="0"/>
                <a:cs typeface="Times New Roman" panose="02020603050405020304" pitchFamily="18" charset="0"/>
              </a:rPr>
              <a:t>Автор</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проекта: 	Гладких Денис Владимирович</a:t>
            </a:r>
          </a:p>
          <a:p>
            <a:pPr>
              <a:lnSpc>
                <a:spcPct val="150000"/>
              </a:lnSpc>
            </a:pPr>
            <a:r>
              <a:rPr lang="ru-RU" sz="1400" dirty="0">
                <a:latin typeface="Times New Roman" panose="02020603050405020304" pitchFamily="18" charset="0"/>
                <a:cs typeface="Times New Roman" panose="02020603050405020304" pitchFamily="18" charset="0"/>
              </a:rPr>
              <a:t>Руководитель проекта:	Карасик Елена Анатольевна, к.э.н., доцент</a:t>
            </a:r>
          </a:p>
        </p:txBody>
      </p:sp>
      <p:sp>
        <p:nvSpPr>
          <p:cNvPr id="4" name="TextBox 3">
            <a:extLst>
              <a:ext uri="{FF2B5EF4-FFF2-40B4-BE49-F238E27FC236}">
                <a16:creationId xmlns:a16="http://schemas.microsoft.com/office/drawing/2014/main" id="{F1F989D5-665E-4923-A7DC-F1F469F76E28}"/>
              </a:ext>
            </a:extLst>
          </p:cNvPr>
          <p:cNvSpPr txBox="1"/>
          <p:nvPr/>
        </p:nvSpPr>
        <p:spPr>
          <a:xfrm>
            <a:off x="2483768" y="51470"/>
            <a:ext cx="6571233" cy="949427"/>
          </a:xfrm>
          <a:prstGeom prst="rect">
            <a:avLst/>
          </a:prstGeom>
          <a:noFill/>
        </p:spPr>
        <p:txBody>
          <a:bodyPr wrap="square" rtlCol="0">
            <a:spAutoFit/>
          </a:bodyPr>
          <a:lstStyle/>
          <a:p>
            <a:pPr algn="ctr"/>
            <a:r>
              <a:rPr lang="ru-RU" sz="1400" b="1" dirty="0">
                <a:effectLst/>
                <a:latin typeface="Times New Roman" panose="02020603050405020304" pitchFamily="18" charset="0"/>
                <a:ea typeface="Times New Roman" panose="02020603050405020304" pitchFamily="18" charset="0"/>
              </a:rPr>
              <a:t>ФГАОУ ВО  «Казанский (Приволжский) федеральный университет»</a:t>
            </a:r>
            <a:endParaRPr lang="ru-RU" sz="1400" dirty="0">
              <a:effectLst/>
              <a:latin typeface="Times New Roman" panose="02020603050405020304" pitchFamily="18" charset="0"/>
              <a:ea typeface="Times New Roman" panose="02020603050405020304" pitchFamily="18" charset="0"/>
            </a:endParaRPr>
          </a:p>
          <a:p>
            <a:pPr marR="33655" algn="ctr">
              <a:lnSpc>
                <a:spcPts val="1705"/>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Институт управления, экономики и финансов</a:t>
            </a:r>
            <a:endParaRPr lang="ru-RU" sz="1400" dirty="0">
              <a:effectLst/>
              <a:latin typeface="Times New Roman" panose="02020603050405020304" pitchFamily="18" charset="0"/>
              <a:ea typeface="Times New Roman" panose="02020603050405020304" pitchFamily="18" charset="0"/>
            </a:endParaRPr>
          </a:p>
          <a:p>
            <a:pPr marR="33655" algn="ctr">
              <a:lnSpc>
                <a:spcPts val="1705"/>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Программа подготовки управленческих кадров </a:t>
            </a:r>
            <a:endParaRPr lang="ru-RU" sz="1400" dirty="0">
              <a:effectLst/>
              <a:latin typeface="Times New Roman" panose="02020603050405020304" pitchFamily="18" charset="0"/>
              <a:ea typeface="Times New Roman" panose="02020603050405020304" pitchFamily="18" charset="0"/>
            </a:endParaRPr>
          </a:p>
          <a:p>
            <a:pPr marR="33655" algn="ctr">
              <a:lnSpc>
                <a:spcPts val="1705"/>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для организаций народного хозяйства Российской Федерации </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9923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2BE1CF18-B1FD-4F61-86CA-E9CA41978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867" y="4188350"/>
            <a:ext cx="810766" cy="810766"/>
          </a:xfrm>
          <a:prstGeom prst="rect">
            <a:avLst/>
          </a:prstGeom>
        </p:spPr>
      </p:pic>
      <p:graphicFrame>
        <p:nvGraphicFramePr>
          <p:cNvPr id="6" name="Диаграмма 5">
            <a:extLst>
              <a:ext uri="{FF2B5EF4-FFF2-40B4-BE49-F238E27FC236}">
                <a16:creationId xmlns:a16="http://schemas.microsoft.com/office/drawing/2014/main" id="{6FC2C664-296B-42E0-851F-FAF01EBC12DE}"/>
              </a:ext>
            </a:extLst>
          </p:cNvPr>
          <p:cNvGraphicFramePr>
            <a:graphicFrameLocks/>
          </p:cNvGraphicFramePr>
          <p:nvPr>
            <p:extLst>
              <p:ext uri="{D42A27DB-BD31-4B8C-83A1-F6EECF244321}">
                <p14:modId xmlns:p14="http://schemas.microsoft.com/office/powerpoint/2010/main" val="1236681005"/>
              </p:ext>
            </p:extLst>
          </p:nvPr>
        </p:nvGraphicFramePr>
        <p:xfrm>
          <a:off x="4413250" y="569913"/>
          <a:ext cx="4572000" cy="3848100"/>
        </p:xfrm>
        <a:graphic>
          <a:graphicData uri="http://schemas.openxmlformats.org/drawingml/2006/chart">
            <c:chart xmlns:c="http://schemas.openxmlformats.org/drawingml/2006/chart" xmlns:r="http://schemas.openxmlformats.org/officeDocument/2006/relationships" r:id="rId4"/>
          </a:graphicData>
        </a:graphic>
      </p:graphicFrame>
      <p:sp>
        <p:nvSpPr>
          <p:cNvPr id="7" name="Заголовок 1">
            <a:extLst>
              <a:ext uri="{FF2B5EF4-FFF2-40B4-BE49-F238E27FC236}">
                <a16:creationId xmlns:a16="http://schemas.microsoft.com/office/drawing/2014/main" id="{F02BAFEA-FEB9-494C-843F-F98B7EDD8626}"/>
              </a:ext>
            </a:extLst>
          </p:cNvPr>
          <p:cNvSpPr>
            <a:spLocks noGrp="1"/>
          </p:cNvSpPr>
          <p:nvPr>
            <p:ph type="title"/>
          </p:nvPr>
        </p:nvSpPr>
        <p:spPr>
          <a:xfrm>
            <a:off x="179387" y="138152"/>
            <a:ext cx="8785225" cy="436057"/>
          </a:xfrm>
        </p:spPr>
        <p:txBody>
          <a:bodyPr>
            <a:noAutofit/>
          </a:bodyPr>
          <a:lstStyle/>
          <a:p>
            <a:r>
              <a:rPr lang="ru-RU" sz="2400" dirty="0"/>
              <a:t>Риски проекта</a:t>
            </a:r>
          </a:p>
        </p:txBody>
      </p:sp>
      <p:cxnSp>
        <p:nvCxnSpPr>
          <p:cNvPr id="8" name="Прямая соединительная линия 7">
            <a:extLst>
              <a:ext uri="{FF2B5EF4-FFF2-40B4-BE49-F238E27FC236}">
                <a16:creationId xmlns:a16="http://schemas.microsoft.com/office/drawing/2014/main" id="{5692CAB8-7B4D-45CF-9187-3EB598491253}"/>
              </a:ext>
            </a:extLst>
          </p:cNvPr>
          <p:cNvCxnSpPr/>
          <p:nvPr/>
        </p:nvCxnSpPr>
        <p:spPr>
          <a:xfrm>
            <a:off x="4978581" y="715554"/>
            <a:ext cx="3802380" cy="3131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288EC243-26DF-474A-A951-E89F9559A83F}"/>
              </a:ext>
            </a:extLst>
          </p:cNvPr>
          <p:cNvCxnSpPr/>
          <p:nvPr/>
        </p:nvCxnSpPr>
        <p:spPr>
          <a:xfrm>
            <a:off x="4986201" y="1652814"/>
            <a:ext cx="2659380" cy="219456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10">
            <a:extLst>
              <a:ext uri="{FF2B5EF4-FFF2-40B4-BE49-F238E27FC236}">
                <a16:creationId xmlns:a16="http://schemas.microsoft.com/office/drawing/2014/main" id="{B642AFA3-A557-4A87-A7EF-375F36E598AB}"/>
              </a:ext>
            </a:extLst>
          </p:cNvPr>
          <p:cNvSpPr txBox="1"/>
          <p:nvPr/>
        </p:nvSpPr>
        <p:spPr>
          <a:xfrm>
            <a:off x="5414917" y="3265714"/>
            <a:ext cx="259080" cy="274320"/>
          </a:xfrm>
          <a:prstGeom prst="rect">
            <a:avLst/>
          </a:prstGeom>
          <a:solidFill>
            <a:srgbClr val="92D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100" b="1"/>
              <a:t>1</a:t>
            </a:r>
          </a:p>
        </p:txBody>
      </p:sp>
      <p:sp>
        <p:nvSpPr>
          <p:cNvPr id="11" name="TextBox 11">
            <a:extLst>
              <a:ext uri="{FF2B5EF4-FFF2-40B4-BE49-F238E27FC236}">
                <a16:creationId xmlns:a16="http://schemas.microsoft.com/office/drawing/2014/main" id="{B975DEBE-EEC3-42D5-A97A-F708CEF4835E}"/>
              </a:ext>
            </a:extLst>
          </p:cNvPr>
          <p:cNvSpPr txBox="1"/>
          <p:nvPr/>
        </p:nvSpPr>
        <p:spPr>
          <a:xfrm>
            <a:off x="6934926" y="2629262"/>
            <a:ext cx="242389" cy="274320"/>
          </a:xfrm>
          <a:prstGeom prst="rect">
            <a:avLst/>
          </a:prstGeom>
          <a:solidFill>
            <a:srgbClr val="FFFF0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100" b="1"/>
              <a:t>2</a:t>
            </a:r>
          </a:p>
        </p:txBody>
      </p:sp>
      <p:sp>
        <p:nvSpPr>
          <p:cNvPr id="12" name="TextBox 12">
            <a:extLst>
              <a:ext uri="{FF2B5EF4-FFF2-40B4-BE49-F238E27FC236}">
                <a16:creationId xmlns:a16="http://schemas.microsoft.com/office/drawing/2014/main" id="{E929FB1A-48C7-4580-A2F6-42531D2729E8}"/>
              </a:ext>
            </a:extLst>
          </p:cNvPr>
          <p:cNvSpPr txBox="1"/>
          <p:nvPr/>
        </p:nvSpPr>
        <p:spPr>
          <a:xfrm>
            <a:off x="7693659" y="1988094"/>
            <a:ext cx="259080" cy="274320"/>
          </a:xfrm>
          <a:prstGeom prst="rect">
            <a:avLst/>
          </a:prstGeom>
          <a:solidFill>
            <a:srgbClr val="FF000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100" b="1"/>
              <a:t>3</a:t>
            </a:r>
          </a:p>
        </p:txBody>
      </p:sp>
      <p:graphicFrame>
        <p:nvGraphicFramePr>
          <p:cNvPr id="3" name="Таблица 2">
            <a:extLst>
              <a:ext uri="{FF2B5EF4-FFF2-40B4-BE49-F238E27FC236}">
                <a16:creationId xmlns:a16="http://schemas.microsoft.com/office/drawing/2014/main" id="{8B4882C6-F24D-4E2C-AD07-DFA0D83DE5AD}"/>
              </a:ext>
            </a:extLst>
          </p:cNvPr>
          <p:cNvGraphicFramePr>
            <a:graphicFrameLocks noGrp="1"/>
          </p:cNvGraphicFramePr>
          <p:nvPr>
            <p:extLst>
              <p:ext uri="{D42A27DB-BD31-4B8C-83A1-F6EECF244321}">
                <p14:modId xmlns:p14="http://schemas.microsoft.com/office/powerpoint/2010/main" val="1341776692"/>
              </p:ext>
            </p:extLst>
          </p:nvPr>
        </p:nvGraphicFramePr>
        <p:xfrm>
          <a:off x="221926" y="715554"/>
          <a:ext cx="4062041" cy="3131820"/>
        </p:xfrm>
        <a:graphic>
          <a:graphicData uri="http://schemas.openxmlformats.org/drawingml/2006/table">
            <a:tbl>
              <a:tblPr>
                <a:tableStyleId>{85BE263C-DBD7-4A20-BB59-AAB30ACAA65A}</a:tableStyleId>
              </a:tblPr>
              <a:tblGrid>
                <a:gridCol w="929416">
                  <a:extLst>
                    <a:ext uri="{9D8B030D-6E8A-4147-A177-3AD203B41FA5}">
                      <a16:colId xmlns:a16="http://schemas.microsoft.com/office/drawing/2014/main" val="826678161"/>
                    </a:ext>
                  </a:extLst>
                </a:gridCol>
                <a:gridCol w="3132625">
                  <a:extLst>
                    <a:ext uri="{9D8B030D-6E8A-4147-A177-3AD203B41FA5}">
                      <a16:colId xmlns:a16="http://schemas.microsoft.com/office/drawing/2014/main" val="884906739"/>
                    </a:ext>
                  </a:extLst>
                </a:gridCol>
              </a:tblGrid>
              <a:tr h="223701">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Код риска</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Наименование риска</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extLst>
                  <a:ext uri="{0D108BD9-81ED-4DB2-BD59-A6C34878D82A}">
                    <a16:rowId xmlns:a16="http://schemas.microsoft.com/office/drawing/2014/main" val="1714044464"/>
                  </a:ext>
                </a:extLst>
              </a:tr>
              <a:tr h="447403">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Р1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Удорожание металла</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extLst>
                  <a:ext uri="{0D108BD9-81ED-4DB2-BD59-A6C34878D82A}">
                    <a16:rowId xmlns:a16="http://schemas.microsoft.com/office/drawing/2014/main" val="3566238335"/>
                  </a:ext>
                </a:extLst>
              </a:tr>
              <a:tr h="447403">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К1</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Ошибки проектирования тары</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extLst>
                  <a:ext uri="{0D108BD9-81ED-4DB2-BD59-A6C34878D82A}">
                    <a16:rowId xmlns:a16="http://schemas.microsoft.com/office/drawing/2014/main" val="1417119630"/>
                  </a:ext>
                </a:extLst>
              </a:tr>
              <a:tr h="447403">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В2</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Увеличение сроков изготовления тары поставщиком</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extLst>
                  <a:ext uri="{0D108BD9-81ED-4DB2-BD59-A6C34878D82A}">
                    <a16:rowId xmlns:a16="http://schemas.microsoft.com/office/drawing/2014/main" val="1276407297"/>
                  </a:ext>
                </a:extLst>
              </a:tr>
              <a:tr h="335552">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Т1</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Изменение компонентной базы двигателя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extLst>
                  <a:ext uri="{0D108BD9-81ED-4DB2-BD59-A6C34878D82A}">
                    <a16:rowId xmlns:a16="http://schemas.microsoft.com/office/drawing/2014/main" val="4024516070"/>
                  </a:ext>
                </a:extLst>
              </a:tr>
              <a:tr h="447403">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В1</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Увеличение сроков внедрения механизмов в информационной системе</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extLst>
                  <a:ext uri="{0D108BD9-81ED-4DB2-BD59-A6C34878D82A}">
                    <a16:rowId xmlns:a16="http://schemas.microsoft.com/office/drawing/2014/main" val="406066255"/>
                  </a:ext>
                </a:extLst>
              </a:tr>
              <a:tr h="335552">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Т2</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Изменение планировки конвейера</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extLst>
                  <a:ext uri="{0D108BD9-81ED-4DB2-BD59-A6C34878D82A}">
                    <a16:rowId xmlns:a16="http://schemas.microsoft.com/office/drawing/2014/main" val="2956807870"/>
                  </a:ext>
                </a:extLst>
              </a:tr>
              <a:tr h="447403">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Р2</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tc>
                  <a:txBody>
                    <a:bodyPr/>
                    <a:lstStyle/>
                    <a:p>
                      <a:pPr algn="l" fontAlgn="t"/>
                      <a:r>
                        <a:rPr lang="ru-RU" sz="1200" u="none" strike="noStrike" dirty="0">
                          <a:effectLst/>
                          <a:latin typeface="Times New Roman" panose="02020603050405020304" pitchFamily="18" charset="0"/>
                          <a:cs typeface="Times New Roman" panose="02020603050405020304" pitchFamily="18" charset="0"/>
                        </a:rPr>
                        <a:t>Снижение объёмов производства</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51" marR="5051" marT="5051" marB="0" anchor="ctr"/>
                </a:tc>
                <a:extLst>
                  <a:ext uri="{0D108BD9-81ED-4DB2-BD59-A6C34878D82A}">
                    <a16:rowId xmlns:a16="http://schemas.microsoft.com/office/drawing/2014/main" val="1848970671"/>
                  </a:ext>
                </a:extLst>
              </a:tr>
            </a:tbl>
          </a:graphicData>
        </a:graphic>
      </p:graphicFrame>
      <p:sp>
        <p:nvSpPr>
          <p:cNvPr id="2" name="Номер слайда 1">
            <a:extLst>
              <a:ext uri="{FF2B5EF4-FFF2-40B4-BE49-F238E27FC236}">
                <a16:creationId xmlns:a16="http://schemas.microsoft.com/office/drawing/2014/main" id="{2341E63E-3380-40A2-945C-A89FAB6D0B6A}"/>
              </a:ext>
            </a:extLst>
          </p:cNvPr>
          <p:cNvSpPr>
            <a:spLocks noGrp="1"/>
          </p:cNvSpPr>
          <p:nvPr>
            <p:ph type="sldNum" sz="quarter" idx="12"/>
          </p:nvPr>
        </p:nvSpPr>
        <p:spPr/>
        <p:txBody>
          <a:bodyPr/>
          <a:lstStyle/>
          <a:p>
            <a:pPr>
              <a:defRPr/>
            </a:pPr>
            <a:fld id="{E8F2DB0E-9271-4DAC-8792-ADC7F45D3A65}" type="slidenum">
              <a:rPr lang="ru-RU" smtClean="0"/>
              <a:pPr>
                <a:defRPr/>
              </a:pPr>
              <a:t>10</a:t>
            </a:fld>
            <a:endParaRPr lang="ru-RU" dirty="0"/>
          </a:p>
        </p:txBody>
      </p:sp>
    </p:spTree>
    <p:extLst>
      <p:ext uri="{BB962C8B-B14F-4D97-AF65-F5344CB8AC3E}">
        <p14:creationId xmlns:p14="http://schemas.microsoft.com/office/powerpoint/2010/main" val="3521960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92080" y="2931790"/>
            <a:ext cx="33843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itle 1">
            <a:extLst>
              <a:ext uri="{FF2B5EF4-FFF2-40B4-BE49-F238E27FC236}">
                <a16:creationId xmlns:a16="http://schemas.microsoft.com/office/drawing/2014/main" id="{22D76ECF-33B0-4084-82A1-0479BE5DAA3B}"/>
              </a:ext>
            </a:extLst>
          </p:cNvPr>
          <p:cNvSpPr txBox="1">
            <a:spLocks/>
          </p:cNvSpPr>
          <p:nvPr/>
        </p:nvSpPr>
        <p:spPr>
          <a:xfrm>
            <a:off x="562284" y="2787774"/>
            <a:ext cx="8705629" cy="792088"/>
          </a:xfrm>
          <a:prstGeom prst="rect">
            <a:avLst/>
          </a:prstGeom>
        </p:spPr>
        <p:txBody>
          <a:bodyPr/>
          <a:lst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2pPr>
            <a:lvl3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3pPr>
            <a:lvl4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4pPr>
            <a:lvl5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ru-RU" sz="2400" dirty="0">
                <a:latin typeface="Times New Roman" panose="02020603050405020304" pitchFamily="18" charset="0"/>
                <a:cs typeface="Times New Roman" panose="02020603050405020304" pitchFamily="18" charset="0"/>
              </a:rPr>
              <a:t>Проект «Оптимизация логистических потоков подачи комплектующих на сборочный конвейер»</a:t>
            </a:r>
          </a:p>
        </p:txBody>
      </p:sp>
      <p:sp>
        <p:nvSpPr>
          <p:cNvPr id="5" name="TextBox 4">
            <a:extLst>
              <a:ext uri="{FF2B5EF4-FFF2-40B4-BE49-F238E27FC236}">
                <a16:creationId xmlns:a16="http://schemas.microsoft.com/office/drawing/2014/main" id="{F1A9AD5B-1632-4E6E-B84D-75D1D9CBAEF4}"/>
              </a:ext>
            </a:extLst>
          </p:cNvPr>
          <p:cNvSpPr txBox="1"/>
          <p:nvPr/>
        </p:nvSpPr>
        <p:spPr>
          <a:xfrm>
            <a:off x="541182" y="4083918"/>
            <a:ext cx="5275089" cy="700000"/>
          </a:xfrm>
          <a:prstGeom prst="rect">
            <a:avLst/>
          </a:prstGeom>
          <a:noFill/>
        </p:spPr>
        <p:txBody>
          <a:bodyPr wrap="square" rtlCol="0">
            <a:spAutoFit/>
          </a:bodyPr>
          <a:lstStyle/>
          <a:p>
            <a:pPr>
              <a:lnSpc>
                <a:spcPct val="150000"/>
              </a:lnSpc>
            </a:pPr>
            <a:r>
              <a:rPr lang="ru-RU" sz="1400" dirty="0">
                <a:latin typeface="Times New Roman" panose="02020603050405020304" pitchFamily="18" charset="0"/>
                <a:cs typeface="Times New Roman" panose="02020603050405020304" pitchFamily="18" charset="0"/>
              </a:rPr>
              <a:t>Автор</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проекта: 	Гладких Денис Владимирович</a:t>
            </a:r>
          </a:p>
          <a:p>
            <a:pPr>
              <a:lnSpc>
                <a:spcPct val="150000"/>
              </a:lnSpc>
            </a:pPr>
            <a:r>
              <a:rPr lang="ru-RU" sz="1400" dirty="0">
                <a:latin typeface="Times New Roman" panose="02020603050405020304" pitchFamily="18" charset="0"/>
                <a:cs typeface="Times New Roman" panose="02020603050405020304" pitchFamily="18" charset="0"/>
              </a:rPr>
              <a:t>Руководитель проекта:	Карасик Елена Анатольевна, к.э.н., доцент</a:t>
            </a:r>
          </a:p>
        </p:txBody>
      </p:sp>
      <p:sp>
        <p:nvSpPr>
          <p:cNvPr id="6" name="TextBox 5">
            <a:extLst>
              <a:ext uri="{FF2B5EF4-FFF2-40B4-BE49-F238E27FC236}">
                <a16:creationId xmlns:a16="http://schemas.microsoft.com/office/drawing/2014/main" id="{575BC1E2-FBAF-424F-939E-916E648B1D6C}"/>
              </a:ext>
            </a:extLst>
          </p:cNvPr>
          <p:cNvSpPr txBox="1"/>
          <p:nvPr/>
        </p:nvSpPr>
        <p:spPr>
          <a:xfrm>
            <a:off x="1286383" y="123478"/>
            <a:ext cx="6571233" cy="949427"/>
          </a:xfrm>
          <a:prstGeom prst="rect">
            <a:avLst/>
          </a:prstGeom>
          <a:noFill/>
        </p:spPr>
        <p:txBody>
          <a:bodyPr wrap="square" rtlCol="0">
            <a:spAutoFit/>
          </a:bodyPr>
          <a:lstStyle/>
          <a:p>
            <a:pPr algn="ctr"/>
            <a:r>
              <a:rPr lang="ru-RU" sz="1400" b="1" dirty="0">
                <a:effectLst/>
                <a:latin typeface="Times New Roman" panose="02020603050405020304" pitchFamily="18" charset="0"/>
                <a:ea typeface="Times New Roman" panose="02020603050405020304" pitchFamily="18" charset="0"/>
              </a:rPr>
              <a:t>ФГАОУ ВО  «Казанский (Приволжский) федеральный университет»</a:t>
            </a:r>
            <a:endParaRPr lang="ru-RU" sz="1400" dirty="0">
              <a:effectLst/>
              <a:latin typeface="Times New Roman" panose="02020603050405020304" pitchFamily="18" charset="0"/>
              <a:ea typeface="Times New Roman" panose="02020603050405020304" pitchFamily="18" charset="0"/>
            </a:endParaRPr>
          </a:p>
          <a:p>
            <a:pPr marR="33655" algn="ctr">
              <a:lnSpc>
                <a:spcPts val="1705"/>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Институт управления, экономики и финансов</a:t>
            </a:r>
            <a:endParaRPr lang="ru-RU" sz="1400" dirty="0">
              <a:effectLst/>
              <a:latin typeface="Times New Roman" panose="02020603050405020304" pitchFamily="18" charset="0"/>
              <a:ea typeface="Times New Roman" panose="02020603050405020304" pitchFamily="18" charset="0"/>
            </a:endParaRPr>
          </a:p>
          <a:p>
            <a:pPr marR="33655" algn="ctr">
              <a:lnSpc>
                <a:spcPts val="1705"/>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Программа подготовки управленческих кадров </a:t>
            </a:r>
            <a:endParaRPr lang="ru-RU" sz="1400" dirty="0">
              <a:effectLst/>
              <a:latin typeface="Times New Roman" panose="02020603050405020304" pitchFamily="18" charset="0"/>
              <a:ea typeface="Times New Roman" panose="02020603050405020304" pitchFamily="18" charset="0"/>
            </a:endParaRPr>
          </a:p>
          <a:p>
            <a:pPr marR="33655" algn="ctr">
              <a:lnSpc>
                <a:spcPts val="1705"/>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для организаций народного хозяйства Российской Федерации </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3664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B19B0651-EE4F-4900-A07F-96A6BFA9D0F0}" type="slidenum">
              <a:rPr lang="ru-RU" smtClean="0"/>
              <a:pPr/>
              <a:t>12</a:t>
            </a:fld>
            <a:endParaRPr lang="ru-RU" dirty="0"/>
          </a:p>
        </p:txBody>
      </p:sp>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23" y="771549"/>
            <a:ext cx="3589289" cy="2736305"/>
          </a:xfrm>
          <a:prstGeom prst="rect">
            <a:avLst/>
          </a:prstGeom>
        </p:spPr>
      </p:pic>
      <p:pic>
        <p:nvPicPr>
          <p:cNvPr id="15" name="Рисунок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8530" y="771549"/>
            <a:ext cx="4590491" cy="2736305"/>
          </a:xfrm>
          <a:prstGeom prst="rect">
            <a:avLst/>
          </a:prstGeom>
        </p:spPr>
      </p:pic>
      <p:sp>
        <p:nvSpPr>
          <p:cNvPr id="6" name="Стрелка: штриховая вправо 5">
            <a:extLst>
              <a:ext uri="{FF2B5EF4-FFF2-40B4-BE49-F238E27FC236}">
                <a16:creationId xmlns:a16="http://schemas.microsoft.com/office/drawing/2014/main" id="{C214C918-A0D8-4968-B427-BA1D2D694CCA}"/>
              </a:ext>
            </a:extLst>
          </p:cNvPr>
          <p:cNvSpPr/>
          <p:nvPr/>
        </p:nvSpPr>
        <p:spPr>
          <a:xfrm>
            <a:off x="3942020" y="1745038"/>
            <a:ext cx="428952" cy="792088"/>
          </a:xfrm>
          <a:prstGeom prst="stripedRight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7" name="Заголовок 1">
            <a:extLst>
              <a:ext uri="{FF2B5EF4-FFF2-40B4-BE49-F238E27FC236}">
                <a16:creationId xmlns:a16="http://schemas.microsoft.com/office/drawing/2014/main" id="{389AA78C-2064-4859-AE58-E5462CDC9DCB}"/>
              </a:ext>
            </a:extLst>
          </p:cNvPr>
          <p:cNvSpPr>
            <a:spLocks noGrp="1"/>
          </p:cNvSpPr>
          <p:nvPr>
            <p:ph type="title"/>
          </p:nvPr>
        </p:nvSpPr>
        <p:spPr>
          <a:xfrm>
            <a:off x="179387" y="138152"/>
            <a:ext cx="8785225" cy="436057"/>
          </a:xfrm>
        </p:spPr>
        <p:txBody>
          <a:bodyPr>
            <a:noAutofit/>
          </a:bodyPr>
          <a:lstStyle/>
          <a:p>
            <a:r>
              <a:rPr lang="ru-RU" sz="2400" dirty="0"/>
              <a:t>Приложение 1. Внедрение опытных образцов.</a:t>
            </a:r>
          </a:p>
        </p:txBody>
      </p:sp>
    </p:spTree>
    <p:extLst>
      <p:ext uri="{BB962C8B-B14F-4D97-AF65-F5344CB8AC3E}">
        <p14:creationId xmlns:p14="http://schemas.microsoft.com/office/powerpoint/2010/main" val="310042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B19B0651-EE4F-4900-A07F-96A6BFA9D0F0}" type="slidenum">
              <a:rPr lang="ru-RU" smtClean="0"/>
              <a:pPr/>
              <a:t>13</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771550"/>
            <a:ext cx="4142993" cy="3074601"/>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771550"/>
            <a:ext cx="2585803" cy="3074601"/>
          </a:xfrm>
          <a:prstGeom prst="rect">
            <a:avLst/>
          </a:prstGeom>
        </p:spPr>
      </p:pic>
      <p:sp>
        <p:nvSpPr>
          <p:cNvPr id="13" name="Стрелка: штриховая вправо 12">
            <a:extLst>
              <a:ext uri="{FF2B5EF4-FFF2-40B4-BE49-F238E27FC236}">
                <a16:creationId xmlns:a16="http://schemas.microsoft.com/office/drawing/2014/main" id="{09629B57-CB30-467D-89A6-8C629A4A9431}"/>
              </a:ext>
            </a:extLst>
          </p:cNvPr>
          <p:cNvSpPr/>
          <p:nvPr/>
        </p:nvSpPr>
        <p:spPr>
          <a:xfrm>
            <a:off x="4952856" y="1912806"/>
            <a:ext cx="428952" cy="792088"/>
          </a:xfrm>
          <a:prstGeom prst="stripedRight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4" name="Заголовок 1">
            <a:extLst>
              <a:ext uri="{FF2B5EF4-FFF2-40B4-BE49-F238E27FC236}">
                <a16:creationId xmlns:a16="http://schemas.microsoft.com/office/drawing/2014/main" id="{88ADA663-837D-407B-AB2E-400C448177FA}"/>
              </a:ext>
            </a:extLst>
          </p:cNvPr>
          <p:cNvSpPr txBox="1">
            <a:spLocks/>
          </p:cNvSpPr>
          <p:nvPr/>
        </p:nvSpPr>
        <p:spPr bwMode="auto">
          <a:xfrm>
            <a:off x="179387" y="138152"/>
            <a:ext cx="8785225" cy="43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fontAlgn="base">
              <a:spcBef>
                <a:spcPct val="0"/>
              </a:spcBef>
              <a:spcAft>
                <a:spcPct val="0"/>
              </a:spcAft>
              <a:defRPr sz="2800" b="1" kern="1200">
                <a:solidFill>
                  <a:schemeClr val="tx1"/>
                </a:solidFill>
                <a:latin typeface="+mn-lt"/>
                <a:ea typeface="+mj-ea"/>
                <a:cs typeface="Arial" pitchFamily="34" charset="0"/>
              </a:defRPr>
            </a:lvl1pPr>
            <a:lvl2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2pPr>
            <a:lvl3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3pPr>
            <a:lvl4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4pPr>
            <a:lvl5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ru-RU" sz="2400" dirty="0"/>
              <a:t>Приложение 2. Внедрение опытных образцов.</a:t>
            </a:r>
          </a:p>
        </p:txBody>
      </p:sp>
    </p:spTree>
    <p:extLst>
      <p:ext uri="{BB962C8B-B14F-4D97-AF65-F5344CB8AC3E}">
        <p14:creationId xmlns:p14="http://schemas.microsoft.com/office/powerpoint/2010/main" val="4108330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B19B0651-EE4F-4900-A07F-96A6BFA9D0F0}" type="slidenum">
              <a:rPr lang="ru-RU" smtClean="0"/>
              <a:pPr/>
              <a:t>14</a:t>
            </a:fld>
            <a:endParaRPr lang="ru-RU"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36" y="987574"/>
            <a:ext cx="3904233" cy="2952328"/>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2535" y="987573"/>
            <a:ext cx="3037121" cy="2952328"/>
          </a:xfrm>
          <a:prstGeom prst="rect">
            <a:avLst/>
          </a:prstGeom>
        </p:spPr>
      </p:pic>
      <p:sp>
        <p:nvSpPr>
          <p:cNvPr id="9" name="Стрелка: штриховая вправо 8">
            <a:extLst>
              <a:ext uri="{FF2B5EF4-FFF2-40B4-BE49-F238E27FC236}">
                <a16:creationId xmlns:a16="http://schemas.microsoft.com/office/drawing/2014/main" id="{C1CCE94B-D045-4E66-B067-968819653AF6}"/>
              </a:ext>
            </a:extLst>
          </p:cNvPr>
          <p:cNvSpPr/>
          <p:nvPr/>
        </p:nvSpPr>
        <p:spPr>
          <a:xfrm>
            <a:off x="4588700" y="2067693"/>
            <a:ext cx="428952" cy="792088"/>
          </a:xfrm>
          <a:prstGeom prst="stripedRight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3" name="Заголовок 1">
            <a:extLst>
              <a:ext uri="{FF2B5EF4-FFF2-40B4-BE49-F238E27FC236}">
                <a16:creationId xmlns:a16="http://schemas.microsoft.com/office/drawing/2014/main" id="{BF41678F-432D-4824-8BE8-1F15599C7C0E}"/>
              </a:ext>
            </a:extLst>
          </p:cNvPr>
          <p:cNvSpPr>
            <a:spLocks noGrp="1"/>
          </p:cNvSpPr>
          <p:nvPr>
            <p:ph type="title"/>
          </p:nvPr>
        </p:nvSpPr>
        <p:spPr>
          <a:xfrm>
            <a:off x="179387" y="138152"/>
            <a:ext cx="8785225" cy="436057"/>
          </a:xfrm>
        </p:spPr>
        <p:txBody>
          <a:bodyPr>
            <a:noAutofit/>
          </a:bodyPr>
          <a:lstStyle/>
          <a:p>
            <a:r>
              <a:rPr lang="ru-RU" sz="2400" dirty="0"/>
              <a:t>Приложение 3. Внедрение опытных образцов.</a:t>
            </a:r>
          </a:p>
        </p:txBody>
      </p:sp>
    </p:spTree>
    <p:extLst>
      <p:ext uri="{BB962C8B-B14F-4D97-AF65-F5344CB8AC3E}">
        <p14:creationId xmlns:p14="http://schemas.microsoft.com/office/powerpoint/2010/main" val="4101777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8F2243-E506-44B7-8123-105D8FDB9685}"/>
              </a:ext>
            </a:extLst>
          </p:cNvPr>
          <p:cNvSpPr txBox="1"/>
          <p:nvPr/>
        </p:nvSpPr>
        <p:spPr>
          <a:xfrm>
            <a:off x="2267744" y="295838"/>
            <a:ext cx="6048672" cy="2148665"/>
          </a:xfrm>
          <a:prstGeom prst="rect">
            <a:avLst/>
          </a:prstGeom>
          <a:noFill/>
        </p:spPr>
        <p:txBody>
          <a:bodyPr wrap="square" rtlCol="0">
            <a:spAutoFit/>
          </a:bodyPr>
          <a:lstStyle/>
          <a:p>
            <a:pPr>
              <a:lnSpc>
                <a:spcPct val="150000"/>
              </a:lnSpc>
            </a:pPr>
            <a:r>
              <a:rPr lang="ru-RU" b="1" dirty="0">
                <a:latin typeface="Times New Roman" panose="02020603050405020304" pitchFamily="18" charset="0"/>
                <a:cs typeface="Times New Roman" panose="02020603050405020304" pitchFamily="18" charset="0"/>
              </a:rPr>
              <a:t>Гладких Денис Владимирович</a:t>
            </a:r>
          </a:p>
          <a:p>
            <a:pPr>
              <a:lnSpc>
                <a:spcPct val="150000"/>
              </a:lnSpc>
            </a:pPr>
            <a:r>
              <a:rPr lang="ru-RU" sz="1600" dirty="0">
                <a:latin typeface="Times New Roman" panose="02020603050405020304" pitchFamily="18" charset="0"/>
                <a:cs typeface="Times New Roman" panose="02020603050405020304" pitchFamily="18" charset="0"/>
              </a:rPr>
              <a:t>Руководитель службы закупок и логистики (</a:t>
            </a:r>
            <a:r>
              <a:rPr lang="en-US" sz="1600" dirty="0">
                <a:latin typeface="Times New Roman" panose="02020603050405020304" pitchFamily="18" charset="0"/>
                <a:cs typeface="Times New Roman" panose="02020603050405020304" pitchFamily="18" charset="0"/>
              </a:rPr>
              <a:t>Supply Chain Leader</a:t>
            </a:r>
            <a:r>
              <a:rPr lang="ru-RU"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a:lnSpc>
                <a:spcPct val="150000"/>
              </a:lnSpc>
            </a:pPr>
            <a:endParaRPr lang="ru-RU" sz="900" dirty="0">
              <a:latin typeface="Times New Roman" panose="02020603050405020304" pitchFamily="18" charset="0"/>
              <a:cs typeface="Times New Roman" panose="02020603050405020304" pitchFamily="18" charset="0"/>
            </a:endParaRPr>
          </a:p>
          <a:p>
            <a:pPr>
              <a:lnSpc>
                <a:spcPct val="150000"/>
              </a:lnSpc>
            </a:pPr>
            <a:r>
              <a:rPr lang="ru-RU" sz="1600" dirty="0">
                <a:latin typeface="Times New Roman" panose="02020603050405020304" pitchFamily="18" charset="0"/>
                <a:cs typeface="Times New Roman" panose="02020603050405020304" pitchFamily="18" charset="0"/>
              </a:rPr>
              <a:t>Профессиональный опыт: </a:t>
            </a:r>
          </a:p>
          <a:p>
            <a:pPr>
              <a:lnSpc>
                <a:spcPct val="150000"/>
              </a:lnSpc>
            </a:pPr>
            <a:r>
              <a:rPr lang="ru-RU" sz="1600" dirty="0">
                <a:latin typeface="Times New Roman" panose="02020603050405020304" pitchFamily="18" charset="0"/>
                <a:cs typeface="Times New Roman" panose="02020603050405020304" pitchFamily="18" charset="0"/>
              </a:rPr>
              <a:t>ПАО «КАМАЗ» 2004 – 2007 гг. (4 года)</a:t>
            </a:r>
          </a:p>
          <a:p>
            <a:pPr>
              <a:lnSpc>
                <a:spcPct val="150000"/>
              </a:lnSpc>
            </a:pPr>
            <a:r>
              <a:rPr lang="ru-RU" sz="1600" dirty="0">
                <a:latin typeface="Times New Roman" panose="02020603050405020304" pitchFamily="18" charset="0"/>
                <a:cs typeface="Times New Roman" panose="02020603050405020304" pitchFamily="18" charset="0"/>
              </a:rPr>
              <a:t>ЗАО «КАММИНЗ КАМА» с 2007 г. (15 лет)</a:t>
            </a:r>
          </a:p>
        </p:txBody>
      </p:sp>
      <p:pic>
        <p:nvPicPr>
          <p:cNvPr id="3" name="Рисунок 2" descr="Изображение выглядит как человек, мужчина, костюм, внутренний&#10;&#10;Автоматически созданное описание">
            <a:extLst>
              <a:ext uri="{FF2B5EF4-FFF2-40B4-BE49-F238E27FC236}">
                <a16:creationId xmlns:a16="http://schemas.microsoft.com/office/drawing/2014/main" id="{437145DB-8CA2-42C3-813E-C33AF0694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92" y="411510"/>
            <a:ext cx="1591112" cy="1764975"/>
          </a:xfrm>
          <a:prstGeom prst="rect">
            <a:avLst/>
          </a:prstGeom>
          <a:ln>
            <a:noFill/>
          </a:ln>
          <a:effectLst>
            <a:outerShdw blurRad="292100" dist="139700" dir="2700000" algn="tl" rotWithShape="0">
              <a:srgbClr val="333333">
                <a:alpha val="65000"/>
              </a:srgbClr>
            </a:outerShdw>
          </a:effectLst>
        </p:spPr>
      </p:pic>
      <p:sp>
        <p:nvSpPr>
          <p:cNvPr id="9" name="Заголовок 1">
            <a:extLst>
              <a:ext uri="{FF2B5EF4-FFF2-40B4-BE49-F238E27FC236}">
                <a16:creationId xmlns:a16="http://schemas.microsoft.com/office/drawing/2014/main" id="{0157D2C0-9DB0-4118-B956-8ABB4D6F88A3}"/>
              </a:ext>
            </a:extLst>
          </p:cNvPr>
          <p:cNvSpPr txBox="1">
            <a:spLocks noChangeArrowheads="1"/>
          </p:cNvSpPr>
          <p:nvPr/>
        </p:nvSpPr>
        <p:spPr bwMode="auto">
          <a:xfrm>
            <a:off x="314902" y="2677988"/>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ru-RU" altLang="ru-RU" sz="2000" b="1" dirty="0">
                <a:latin typeface="Times New Roman" panose="02020603050405020304" pitchFamily="18" charset="0"/>
                <a:cs typeface="Times New Roman" panose="02020603050405020304" pitchFamily="18" charset="0"/>
              </a:rPr>
              <a:t>Подразделения в подчинении </a:t>
            </a:r>
            <a:r>
              <a:rPr lang="ru-RU" altLang="ru-RU" sz="2000" dirty="0">
                <a:latin typeface="Times New Roman" panose="02020603050405020304" pitchFamily="18" charset="0"/>
                <a:cs typeface="Times New Roman" panose="02020603050405020304" pitchFamily="18" charset="0"/>
              </a:rPr>
              <a:t>(итого 91 работник)</a:t>
            </a:r>
            <a:r>
              <a:rPr lang="ru-RU" altLang="ru-RU" sz="2000" b="1"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C8746466-FD09-4898-B18E-5E4CE525AA82}"/>
              </a:ext>
            </a:extLst>
          </p:cNvPr>
          <p:cNvSpPr txBox="1"/>
          <p:nvPr/>
        </p:nvSpPr>
        <p:spPr>
          <a:xfrm>
            <a:off x="314903" y="3075009"/>
            <a:ext cx="3535328" cy="873572"/>
          </a:xfrm>
          <a:prstGeom prst="rect">
            <a:avLst/>
          </a:prstGeom>
          <a:noFill/>
        </p:spPr>
        <p:txBody>
          <a:bodyPr wrap="square" rtlCol="0">
            <a:spAutoFit/>
          </a:bodyPr>
          <a:lstStyle/>
          <a:p>
            <a:pPr marL="285750" indent="-285750">
              <a:lnSpc>
                <a:spcPct val="150000"/>
              </a:lnSpc>
              <a:buClr>
                <a:srgbClr val="009900"/>
              </a:buCl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Отдел складской логистики</a:t>
            </a:r>
          </a:p>
          <a:p>
            <a:pPr marL="285750" indent="-285750">
              <a:lnSpc>
                <a:spcPct val="150000"/>
              </a:lnSpc>
              <a:buClr>
                <a:srgbClr val="009900"/>
              </a:buCl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Отдел планирования </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2B9E743-9750-43BF-82A8-0EFB050F5C6A}"/>
              </a:ext>
            </a:extLst>
          </p:cNvPr>
          <p:cNvSpPr txBox="1"/>
          <p:nvPr/>
        </p:nvSpPr>
        <p:spPr>
          <a:xfrm>
            <a:off x="4570310" y="3075806"/>
            <a:ext cx="3535328" cy="873572"/>
          </a:xfrm>
          <a:prstGeom prst="rect">
            <a:avLst/>
          </a:prstGeom>
          <a:noFill/>
        </p:spPr>
        <p:txBody>
          <a:bodyPr wrap="square" rtlCol="0">
            <a:spAutoFit/>
          </a:bodyPr>
          <a:lstStyle/>
          <a:p>
            <a:pPr marL="285750" indent="-285750">
              <a:lnSpc>
                <a:spcPct val="150000"/>
              </a:lnSpc>
              <a:buClr>
                <a:srgbClr val="009900"/>
              </a:buCl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Отдел управления поставками</a:t>
            </a:r>
          </a:p>
          <a:p>
            <a:pPr marL="285750" indent="-285750">
              <a:lnSpc>
                <a:spcPct val="150000"/>
              </a:lnSpc>
              <a:buClr>
                <a:srgbClr val="009900"/>
              </a:buCl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Отдел развития поставщиков</a:t>
            </a:r>
            <a:endParaRPr lang="en-US" dirty="0">
              <a:latin typeface="Times New Roman" panose="02020603050405020304" pitchFamily="18" charset="0"/>
              <a:cs typeface="Times New Roman" panose="02020603050405020304" pitchFamily="18" charset="0"/>
            </a:endParaRPr>
          </a:p>
        </p:txBody>
      </p:sp>
      <p:sp>
        <p:nvSpPr>
          <p:cNvPr id="2" name="Номер слайда 1">
            <a:extLst>
              <a:ext uri="{FF2B5EF4-FFF2-40B4-BE49-F238E27FC236}">
                <a16:creationId xmlns:a16="http://schemas.microsoft.com/office/drawing/2014/main" id="{178CE8BE-5D7D-46A5-AE29-02282DB43572}"/>
              </a:ext>
            </a:extLst>
          </p:cNvPr>
          <p:cNvSpPr>
            <a:spLocks noGrp="1"/>
          </p:cNvSpPr>
          <p:nvPr>
            <p:ph type="sldNum" sz="quarter" idx="12"/>
          </p:nvPr>
        </p:nvSpPr>
        <p:spPr/>
        <p:txBody>
          <a:bodyPr/>
          <a:lstStyle/>
          <a:p>
            <a:pPr>
              <a:defRPr/>
            </a:pPr>
            <a:fld id="{E8F2DB0E-9271-4DAC-8792-ADC7F45D3A65}" type="slidenum">
              <a:rPr lang="ru-RU" smtClean="0"/>
              <a:pPr>
                <a:defRPr/>
              </a:pPr>
              <a:t>2</a:t>
            </a:fld>
            <a:endParaRPr lang="ru-RU" dirty="0"/>
          </a:p>
        </p:txBody>
      </p:sp>
    </p:spTree>
    <p:extLst>
      <p:ext uri="{BB962C8B-B14F-4D97-AF65-F5344CB8AC3E}">
        <p14:creationId xmlns:p14="http://schemas.microsoft.com/office/powerpoint/2010/main" val="167882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spect="1"/>
          </p:cNvSpPr>
          <p:nvPr/>
        </p:nvSpPr>
        <p:spPr>
          <a:xfrm>
            <a:off x="246219" y="1054200"/>
            <a:ext cx="2057400" cy="89897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29"/>
            <a:endParaRPr lang="en-US" sz="1350">
              <a:solidFill>
                <a:srgbClr val="FFFFFF"/>
              </a:solidFill>
            </a:endParaRPr>
          </a:p>
        </p:txBody>
      </p:sp>
      <p:sp>
        <p:nvSpPr>
          <p:cNvPr id="10" name="Oval 10"/>
          <p:cNvSpPr>
            <a:spLocks noChangeAspect="1"/>
          </p:cNvSpPr>
          <p:nvPr/>
        </p:nvSpPr>
        <p:spPr>
          <a:xfrm>
            <a:off x="995829" y="755292"/>
            <a:ext cx="558180" cy="55818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29"/>
            <a:endParaRPr lang="en-US" sz="1350">
              <a:solidFill>
                <a:srgbClr val="FFFFFF"/>
              </a:solidFill>
            </a:endParaRPr>
          </a:p>
        </p:txBody>
      </p:sp>
      <p:sp>
        <p:nvSpPr>
          <p:cNvPr id="11" name="TextBox 10"/>
          <p:cNvSpPr txBox="1">
            <a:spLocks noChangeAspect="1"/>
          </p:cNvSpPr>
          <p:nvPr/>
        </p:nvSpPr>
        <p:spPr>
          <a:xfrm>
            <a:off x="246219" y="1259647"/>
            <a:ext cx="2057400" cy="568810"/>
          </a:xfrm>
          <a:prstGeom prst="rect">
            <a:avLst/>
          </a:prstGeom>
          <a:noFill/>
        </p:spPr>
        <p:txBody>
          <a:bodyPr wrap="square" rtlCol="0">
            <a:spAutoFit/>
          </a:bodyPr>
          <a:lstStyle/>
          <a:p>
            <a:pPr>
              <a:lnSpc>
                <a:spcPct val="150000"/>
              </a:lnSpc>
            </a:pPr>
            <a:r>
              <a:rPr lang="ru-RU" sz="1100" dirty="0">
                <a:solidFill>
                  <a:srgbClr val="FF0000"/>
                </a:solidFill>
                <a:latin typeface="Arial" pitchFamily="34" charset="0"/>
                <a:cs typeface="Arial" pitchFamily="34" charset="0"/>
              </a:rPr>
              <a:t>Компактная площадь</a:t>
            </a:r>
          </a:p>
          <a:p>
            <a:pPr>
              <a:lnSpc>
                <a:spcPct val="150000"/>
              </a:lnSpc>
            </a:pPr>
            <a:r>
              <a:rPr lang="ru-RU" sz="1100" dirty="0">
                <a:latin typeface="Arial" pitchFamily="34" charset="0"/>
                <a:cs typeface="Arial" pitchFamily="34" charset="0"/>
              </a:rPr>
              <a:t>24 200 м²</a:t>
            </a:r>
          </a:p>
        </p:txBody>
      </p:sp>
      <p:sp>
        <p:nvSpPr>
          <p:cNvPr id="12" name="Rectangle 202"/>
          <p:cNvSpPr>
            <a:spLocks noChangeAspect="1"/>
          </p:cNvSpPr>
          <p:nvPr/>
        </p:nvSpPr>
        <p:spPr>
          <a:xfrm>
            <a:off x="1619672" y="1704597"/>
            <a:ext cx="2128634" cy="95156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29"/>
            <a:endParaRPr lang="en-US" sz="1350">
              <a:solidFill>
                <a:srgbClr val="FFFFFF"/>
              </a:solidFill>
            </a:endParaRPr>
          </a:p>
        </p:txBody>
      </p:sp>
      <p:sp>
        <p:nvSpPr>
          <p:cNvPr id="13" name="Oval 203"/>
          <p:cNvSpPr>
            <a:spLocks noChangeAspect="1"/>
          </p:cNvSpPr>
          <p:nvPr/>
        </p:nvSpPr>
        <p:spPr>
          <a:xfrm>
            <a:off x="2421737" y="1394997"/>
            <a:ext cx="558180" cy="55818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29"/>
            <a:endParaRPr lang="en-US" sz="1350">
              <a:solidFill>
                <a:srgbClr val="FFFFFF"/>
              </a:solidFill>
            </a:endParaRPr>
          </a:p>
        </p:txBody>
      </p:sp>
      <p:sp>
        <p:nvSpPr>
          <p:cNvPr id="14" name="TextBox 13"/>
          <p:cNvSpPr txBox="1">
            <a:spLocks noChangeAspect="1"/>
          </p:cNvSpPr>
          <p:nvPr/>
        </p:nvSpPr>
        <p:spPr>
          <a:xfrm>
            <a:off x="1619672" y="1837140"/>
            <a:ext cx="2128634" cy="581762"/>
          </a:xfrm>
          <a:prstGeom prst="rect">
            <a:avLst/>
          </a:prstGeom>
          <a:noFill/>
        </p:spPr>
        <p:txBody>
          <a:bodyPr wrap="square" rtlCol="0">
            <a:spAutoFit/>
          </a:bodyPr>
          <a:lstStyle/>
          <a:p>
            <a:pPr>
              <a:lnSpc>
                <a:spcPct val="150000"/>
              </a:lnSpc>
            </a:pPr>
            <a:r>
              <a:rPr lang="ru-RU" sz="1100" dirty="0">
                <a:solidFill>
                  <a:srgbClr val="FF0000"/>
                </a:solidFill>
                <a:latin typeface="Arial" pitchFamily="34" charset="0"/>
                <a:cs typeface="Arial" pitchFamily="34" charset="0"/>
              </a:rPr>
              <a:t>Персонал</a:t>
            </a:r>
          </a:p>
          <a:p>
            <a:pPr>
              <a:lnSpc>
                <a:spcPct val="150000"/>
              </a:lnSpc>
            </a:pPr>
            <a:r>
              <a:rPr lang="ru-RU" sz="1100" dirty="0">
                <a:latin typeface="Arial" pitchFamily="34" charset="0"/>
                <a:cs typeface="Arial" pitchFamily="34" charset="0"/>
              </a:rPr>
              <a:t>405 человек</a:t>
            </a:r>
          </a:p>
        </p:txBody>
      </p:sp>
      <p:sp>
        <p:nvSpPr>
          <p:cNvPr id="18" name="Rectangle 223"/>
          <p:cNvSpPr/>
          <p:nvPr/>
        </p:nvSpPr>
        <p:spPr>
          <a:xfrm>
            <a:off x="246219" y="2525966"/>
            <a:ext cx="2057400" cy="116361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29"/>
            <a:endParaRPr lang="en-US" sz="1350">
              <a:solidFill>
                <a:srgbClr val="FFFFFF"/>
              </a:solidFill>
            </a:endParaRPr>
          </a:p>
        </p:txBody>
      </p:sp>
      <p:sp>
        <p:nvSpPr>
          <p:cNvPr id="19" name="Oval 224"/>
          <p:cNvSpPr>
            <a:spLocks noChangeAspect="1"/>
          </p:cNvSpPr>
          <p:nvPr/>
        </p:nvSpPr>
        <p:spPr>
          <a:xfrm>
            <a:off x="995829" y="2227059"/>
            <a:ext cx="558180" cy="55818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29"/>
            <a:endParaRPr lang="en-US" sz="1350">
              <a:solidFill>
                <a:srgbClr val="FFFFFF"/>
              </a:solidFill>
            </a:endParaRPr>
          </a:p>
        </p:txBody>
      </p:sp>
      <p:sp>
        <p:nvSpPr>
          <p:cNvPr id="20" name="TextBox 19"/>
          <p:cNvSpPr txBox="1"/>
          <p:nvPr/>
        </p:nvSpPr>
        <p:spPr>
          <a:xfrm>
            <a:off x="243965" y="2695623"/>
            <a:ext cx="2057400" cy="822726"/>
          </a:xfrm>
          <a:prstGeom prst="rect">
            <a:avLst/>
          </a:prstGeom>
          <a:noFill/>
        </p:spPr>
        <p:txBody>
          <a:bodyPr wrap="square" rtlCol="0">
            <a:spAutoFit/>
          </a:bodyPr>
          <a:lstStyle/>
          <a:p>
            <a:pPr>
              <a:lnSpc>
                <a:spcPct val="150000"/>
              </a:lnSpc>
            </a:pPr>
            <a:r>
              <a:rPr lang="ru-RU" sz="1100" dirty="0">
                <a:solidFill>
                  <a:srgbClr val="FF0000"/>
                </a:solidFill>
                <a:cs typeface="Arial" pitchFamily="34" charset="0"/>
              </a:rPr>
              <a:t>Производственные мощности</a:t>
            </a:r>
            <a:endParaRPr lang="en-US" sz="1100" dirty="0">
              <a:solidFill>
                <a:srgbClr val="FF0000"/>
              </a:solidFill>
              <a:latin typeface="Arial" pitchFamily="34" charset="0"/>
              <a:cs typeface="Arial" pitchFamily="34" charset="0"/>
            </a:endParaRPr>
          </a:p>
          <a:p>
            <a:pPr>
              <a:lnSpc>
                <a:spcPct val="150000"/>
              </a:lnSpc>
            </a:pPr>
            <a:r>
              <a:rPr lang="ru-RU" sz="1100" dirty="0">
                <a:latin typeface="Arial" pitchFamily="34" charset="0"/>
                <a:cs typeface="Arial" pitchFamily="34" charset="0"/>
              </a:rPr>
              <a:t>35 000 двигателей в год</a:t>
            </a:r>
          </a:p>
        </p:txBody>
      </p:sp>
      <p:sp>
        <p:nvSpPr>
          <p:cNvPr id="21" name="Rectangle 229"/>
          <p:cNvSpPr/>
          <p:nvPr/>
        </p:nvSpPr>
        <p:spPr>
          <a:xfrm>
            <a:off x="1619672" y="3518349"/>
            <a:ext cx="2128634" cy="140925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29"/>
            <a:endParaRPr lang="en-US" sz="1350">
              <a:solidFill>
                <a:srgbClr val="FFFFFF"/>
              </a:solidFill>
            </a:endParaRPr>
          </a:p>
        </p:txBody>
      </p:sp>
      <p:sp>
        <p:nvSpPr>
          <p:cNvPr id="22" name="Oval 230"/>
          <p:cNvSpPr>
            <a:spLocks noChangeAspect="1"/>
          </p:cNvSpPr>
          <p:nvPr/>
        </p:nvSpPr>
        <p:spPr>
          <a:xfrm>
            <a:off x="2405540" y="3230639"/>
            <a:ext cx="558180" cy="60034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29"/>
            <a:endParaRPr lang="en-US" sz="1350">
              <a:solidFill>
                <a:srgbClr val="FFFFFF"/>
              </a:solidFill>
            </a:endParaRPr>
          </a:p>
        </p:txBody>
      </p:sp>
      <p:sp>
        <p:nvSpPr>
          <p:cNvPr id="23" name="TextBox 22"/>
          <p:cNvSpPr txBox="1"/>
          <p:nvPr/>
        </p:nvSpPr>
        <p:spPr>
          <a:xfrm>
            <a:off x="1614227" y="3807825"/>
            <a:ext cx="2301516" cy="1107996"/>
          </a:xfrm>
          <a:prstGeom prst="rect">
            <a:avLst/>
          </a:prstGeom>
          <a:noFill/>
        </p:spPr>
        <p:txBody>
          <a:bodyPr wrap="square" rtlCol="0">
            <a:spAutoFit/>
          </a:bodyPr>
          <a:lstStyle/>
          <a:p>
            <a:r>
              <a:rPr lang="ru-RU" sz="1100" dirty="0">
                <a:solidFill>
                  <a:srgbClr val="FF0000"/>
                </a:solidFill>
                <a:latin typeface="Arial" pitchFamily="34" charset="0"/>
                <a:cs typeface="Arial" pitchFamily="34" charset="0"/>
              </a:rPr>
              <a:t>Современное оборудование</a:t>
            </a:r>
            <a:endParaRPr lang="en-US" sz="1100" dirty="0">
              <a:solidFill>
                <a:srgbClr val="FF0000"/>
              </a:solidFill>
              <a:latin typeface="Arial" pitchFamily="34" charset="0"/>
              <a:cs typeface="Arial" pitchFamily="34" charset="0"/>
            </a:endParaRPr>
          </a:p>
          <a:p>
            <a:pPr marL="214313" indent="-214313">
              <a:buFont typeface="Symbol" pitchFamily="18" charset="2"/>
              <a:buChar char=""/>
            </a:pPr>
            <a:r>
              <a:rPr lang="ru-RU" sz="1100" dirty="0">
                <a:latin typeface="Arial" pitchFamily="34" charset="0"/>
                <a:cs typeface="Arial" pitchFamily="34" charset="0"/>
              </a:rPr>
              <a:t>Линия сборки двигателей</a:t>
            </a:r>
            <a:endParaRPr lang="en-US" sz="1100" dirty="0">
              <a:latin typeface="Arial" pitchFamily="34" charset="0"/>
              <a:cs typeface="Arial" pitchFamily="34" charset="0"/>
            </a:endParaRPr>
          </a:p>
          <a:p>
            <a:pPr marL="214313" indent="-214313">
              <a:buFont typeface="Symbol" pitchFamily="18" charset="2"/>
              <a:buChar char=""/>
            </a:pPr>
            <a:r>
              <a:rPr lang="ru-RU" sz="1100" dirty="0">
                <a:solidFill>
                  <a:srgbClr val="000000"/>
                </a:solidFill>
                <a:cs typeface="Arial" pitchFamily="34" charset="0"/>
              </a:rPr>
              <a:t>Испытательные стенды</a:t>
            </a:r>
          </a:p>
          <a:p>
            <a:pPr marL="214313" indent="-214313">
              <a:buFont typeface="Symbol" pitchFamily="18" charset="2"/>
              <a:buChar char=""/>
            </a:pPr>
            <a:r>
              <a:rPr lang="ru-RU" sz="1100" dirty="0">
                <a:solidFill>
                  <a:srgbClr val="000000"/>
                </a:solidFill>
                <a:cs typeface="Arial" pitchFamily="34" charset="0"/>
              </a:rPr>
              <a:t>Линия окраски</a:t>
            </a:r>
          </a:p>
          <a:p>
            <a:pPr marL="214313" indent="-214313">
              <a:buFont typeface="Symbol" pitchFamily="18" charset="2"/>
              <a:buChar char=""/>
            </a:pPr>
            <a:r>
              <a:rPr lang="ru-RU" sz="1100" dirty="0" err="1">
                <a:solidFill>
                  <a:srgbClr val="000000"/>
                </a:solidFill>
                <a:cs typeface="Arial" pitchFamily="34" charset="0"/>
              </a:rPr>
              <a:t>Мех.обработка</a:t>
            </a:r>
            <a:r>
              <a:rPr lang="ru-RU" sz="1100" dirty="0">
                <a:solidFill>
                  <a:srgbClr val="000000"/>
                </a:solidFill>
                <a:cs typeface="Arial" pitchFamily="34" charset="0"/>
              </a:rPr>
              <a:t> базовых деталей</a:t>
            </a:r>
            <a:endParaRPr lang="en-US" sz="1100" dirty="0">
              <a:solidFill>
                <a:srgbClr val="000000"/>
              </a:solidFill>
            </a:endParaRPr>
          </a:p>
        </p:txBody>
      </p:sp>
      <p:pic>
        <p:nvPicPr>
          <p:cNvPr id="26" name="Graphic 6" descr="Factory">
            <a:extLst>
              <a:ext uri="{FF2B5EF4-FFF2-40B4-BE49-F238E27FC236}">
                <a16:creationId xmlns:a16="http://schemas.microsoft.com/office/drawing/2014/main" id="{2C0D2E99-0AA0-45ED-A88F-DE1268F3A6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3329" y="797515"/>
            <a:ext cx="434236" cy="434236"/>
          </a:xfrm>
          <a:prstGeom prst="rect">
            <a:avLst/>
          </a:prstGeom>
        </p:spPr>
      </p:pic>
      <p:pic>
        <p:nvPicPr>
          <p:cNvPr id="27" name="Рисунок 7">
            <a:extLst>
              <a:ext uri="{FF2B5EF4-FFF2-40B4-BE49-F238E27FC236}">
                <a16:creationId xmlns:a16="http://schemas.microsoft.com/office/drawing/2014/main" id="{B1B5C7AF-CE90-48B7-88EC-C3691A46A6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190" y="2300490"/>
            <a:ext cx="408077" cy="408077"/>
          </a:xfrm>
          <a:prstGeom prst="rect">
            <a:avLst/>
          </a:prstGeom>
        </p:spPr>
      </p:pic>
      <p:pic>
        <p:nvPicPr>
          <p:cNvPr id="28" name="Рисунок 9">
            <a:extLst>
              <a:ext uri="{FF2B5EF4-FFF2-40B4-BE49-F238E27FC236}">
                <a16:creationId xmlns:a16="http://schemas.microsoft.com/office/drawing/2014/main" id="{1E164AA4-DD23-4CD8-95F2-9858C351FC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4448" y="1467623"/>
            <a:ext cx="364190" cy="364190"/>
          </a:xfrm>
          <a:prstGeom prst="rect">
            <a:avLst/>
          </a:prstGeom>
        </p:spPr>
      </p:pic>
      <p:grpSp>
        <p:nvGrpSpPr>
          <p:cNvPr id="29" name="Group 63">
            <a:extLst>
              <a:ext uri="{FF2B5EF4-FFF2-40B4-BE49-F238E27FC236}">
                <a16:creationId xmlns:a16="http://schemas.microsoft.com/office/drawing/2014/main" id="{DDFED82D-17FB-4BEC-B8F9-58AA2296E05C}"/>
              </a:ext>
            </a:extLst>
          </p:cNvPr>
          <p:cNvGrpSpPr>
            <a:grpSpLocks noChangeAspect="1"/>
          </p:cNvGrpSpPr>
          <p:nvPr/>
        </p:nvGrpSpPr>
        <p:grpSpPr>
          <a:xfrm>
            <a:off x="2514448" y="3360653"/>
            <a:ext cx="335725" cy="338517"/>
            <a:chOff x="8168415" y="12118985"/>
            <a:chExt cx="609403" cy="571318"/>
          </a:xfrm>
        </p:grpSpPr>
        <p:sp>
          <p:nvSpPr>
            <p:cNvPr id="30" name="Line 640">
              <a:extLst>
                <a:ext uri="{FF2B5EF4-FFF2-40B4-BE49-F238E27FC236}">
                  <a16:creationId xmlns:a16="http://schemas.microsoft.com/office/drawing/2014/main" id="{93F5F7CB-2987-4562-9AAB-E80693614124}"/>
                </a:ext>
              </a:extLst>
            </p:cNvPr>
            <p:cNvSpPr>
              <a:spLocks noChangeShapeType="1"/>
            </p:cNvSpPr>
            <p:nvPr/>
          </p:nvSpPr>
          <p:spPr bwMode="auto">
            <a:xfrm>
              <a:off x="8511205" y="12414900"/>
              <a:ext cx="49806" cy="49806"/>
            </a:xfrm>
            <a:prstGeom prst="line">
              <a:avLst/>
            </a:prstGeom>
            <a:noFill/>
            <a:ln w="9525"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29"/>
              <a:endParaRPr lang="en-US" sz="380" dirty="0">
                <a:solidFill>
                  <a:srgbClr val="000000"/>
                </a:solidFill>
                <a:latin typeface="Montserrat Light" charset="0"/>
              </a:endParaRPr>
            </a:p>
          </p:txBody>
        </p:sp>
        <p:sp>
          <p:nvSpPr>
            <p:cNvPr id="31" name="Freeform 641">
              <a:extLst>
                <a:ext uri="{FF2B5EF4-FFF2-40B4-BE49-F238E27FC236}">
                  <a16:creationId xmlns:a16="http://schemas.microsoft.com/office/drawing/2014/main" id="{FEE537E9-2E05-49E3-BA02-C49A781C820A}"/>
                </a:ext>
              </a:extLst>
            </p:cNvPr>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9525"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29"/>
              <a:endParaRPr lang="en-US" sz="380" dirty="0">
                <a:solidFill>
                  <a:srgbClr val="000000"/>
                </a:solidFill>
                <a:latin typeface="Montserrat Light" charset="0"/>
              </a:endParaRPr>
            </a:p>
          </p:txBody>
        </p:sp>
        <p:sp>
          <p:nvSpPr>
            <p:cNvPr id="32" name="Freeform 642">
              <a:extLst>
                <a:ext uri="{FF2B5EF4-FFF2-40B4-BE49-F238E27FC236}">
                  <a16:creationId xmlns:a16="http://schemas.microsoft.com/office/drawing/2014/main" id="{84319DB3-CFE4-4640-B6BA-EA2E2E533931}"/>
                </a:ext>
              </a:extLst>
            </p:cNvPr>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9525"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29"/>
              <a:endParaRPr lang="en-US" sz="380" dirty="0">
                <a:solidFill>
                  <a:srgbClr val="000000"/>
                </a:solidFill>
                <a:latin typeface="Montserrat Light" charset="0"/>
              </a:endParaRPr>
            </a:p>
          </p:txBody>
        </p:sp>
        <p:sp>
          <p:nvSpPr>
            <p:cNvPr id="33" name="Line 643">
              <a:extLst>
                <a:ext uri="{FF2B5EF4-FFF2-40B4-BE49-F238E27FC236}">
                  <a16:creationId xmlns:a16="http://schemas.microsoft.com/office/drawing/2014/main" id="{8BBE700E-DCC4-4D53-B862-DF5BFDABC059}"/>
                </a:ext>
              </a:extLst>
            </p:cNvPr>
            <p:cNvSpPr>
              <a:spLocks noChangeShapeType="1"/>
            </p:cNvSpPr>
            <p:nvPr/>
          </p:nvSpPr>
          <p:spPr bwMode="auto">
            <a:xfrm flipH="1" flipV="1">
              <a:off x="8300259" y="12203952"/>
              <a:ext cx="134771" cy="134771"/>
            </a:xfrm>
            <a:prstGeom prst="line">
              <a:avLst/>
            </a:prstGeom>
            <a:noFill/>
            <a:ln w="9525"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29"/>
              <a:endParaRPr lang="en-US" sz="380" dirty="0">
                <a:solidFill>
                  <a:srgbClr val="000000"/>
                </a:solidFill>
                <a:latin typeface="Montserrat Light" charset="0"/>
              </a:endParaRPr>
            </a:p>
          </p:txBody>
        </p:sp>
        <p:sp>
          <p:nvSpPr>
            <p:cNvPr id="34" name="Freeform 644">
              <a:extLst>
                <a:ext uri="{FF2B5EF4-FFF2-40B4-BE49-F238E27FC236}">
                  <a16:creationId xmlns:a16="http://schemas.microsoft.com/office/drawing/2014/main" id="{0A535FA6-CF21-4359-8BF2-352730376DFA}"/>
                </a:ext>
              </a:extLst>
            </p:cNvPr>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9525"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29"/>
              <a:endParaRPr lang="en-US" sz="380" dirty="0">
                <a:solidFill>
                  <a:srgbClr val="000000"/>
                </a:solidFill>
                <a:latin typeface="Montserrat Light" charset="0"/>
              </a:endParaRPr>
            </a:p>
          </p:txBody>
        </p:sp>
      </p:grpSp>
      <p:sp>
        <p:nvSpPr>
          <p:cNvPr id="38" name="Заголовок 1">
            <a:extLst>
              <a:ext uri="{FF2B5EF4-FFF2-40B4-BE49-F238E27FC236}">
                <a16:creationId xmlns:a16="http://schemas.microsoft.com/office/drawing/2014/main" id="{11180159-4168-4110-8DAE-B1872FCF3A2E}"/>
              </a:ext>
            </a:extLst>
          </p:cNvPr>
          <p:cNvSpPr>
            <a:spLocks noGrp="1"/>
          </p:cNvSpPr>
          <p:nvPr>
            <p:ph type="title"/>
          </p:nvPr>
        </p:nvSpPr>
        <p:spPr>
          <a:xfrm>
            <a:off x="179387" y="138152"/>
            <a:ext cx="8785225" cy="436057"/>
          </a:xfrm>
        </p:spPr>
        <p:txBody>
          <a:bodyPr>
            <a:noAutofit/>
          </a:bodyPr>
          <a:lstStyle/>
          <a:p>
            <a:r>
              <a:rPr lang="ru-RU" sz="2400" dirty="0"/>
              <a:t>О компании ЗАО «КАММИНЗ КАМА»</a:t>
            </a:r>
          </a:p>
        </p:txBody>
      </p:sp>
      <p:pic>
        <p:nvPicPr>
          <p:cNvPr id="41" name="Picture 3" descr="D:\Business Development\Продвижение\Все фото\Фото техники\КАМАЗ\6520 люкс 2.png">
            <a:extLst>
              <a:ext uri="{FF2B5EF4-FFF2-40B4-BE49-F238E27FC236}">
                <a16:creationId xmlns:a16="http://schemas.microsoft.com/office/drawing/2014/main" id="{A2FEDD69-65F7-496D-B04E-C5161200D3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4268" y="3583727"/>
            <a:ext cx="1670589" cy="11130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D:\Olga Mitryukhina\Business Development\Продвижение\Все фото\Фото техники\РСМ\на прозрачном фоне\Комбайн РСМ 161 (2) прозрач.png">
            <a:extLst>
              <a:ext uri="{FF2B5EF4-FFF2-40B4-BE49-F238E27FC236}">
                <a16:creationId xmlns:a16="http://schemas.microsoft.com/office/drawing/2014/main" id="{D7CEF40B-6223-4F5E-B8C9-830F53A7A6D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9881" y="2018021"/>
            <a:ext cx="1738220" cy="97301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3" descr="D:\Olga Mitryukhina\Business Development\Продвижение\Все фото\Фото техники\МТЗ\3525.6.png">
            <a:extLst>
              <a:ext uri="{FF2B5EF4-FFF2-40B4-BE49-F238E27FC236}">
                <a16:creationId xmlns:a16="http://schemas.microsoft.com/office/drawing/2014/main" id="{B35C0ADC-81EB-4416-9043-F7E363A1E56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690597" y="3578899"/>
            <a:ext cx="1301162" cy="77856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5" descr="D:\Olga Mitryukhina\Business Development\Продвижение\Все фото\Фото техники\Четра промтрактор\на прозрачном фоне\Бульдозер T11 прозрач.png">
            <a:extLst>
              <a:ext uri="{FF2B5EF4-FFF2-40B4-BE49-F238E27FC236}">
                <a16:creationId xmlns:a16="http://schemas.microsoft.com/office/drawing/2014/main" id="{725ED7EC-6261-4471-BD8E-0272B76C9C91}"/>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6084" b="22430"/>
          <a:stretch/>
        </p:blipFill>
        <p:spPr bwMode="auto">
          <a:xfrm>
            <a:off x="6855560" y="3031131"/>
            <a:ext cx="1723724" cy="88748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D:\Olga Mitryukhina\Business Development\Продвижение\Все фото\Фото техники\КСМ\Опрыскиватель ОС-2500.png">
            <a:extLst>
              <a:ext uri="{FF2B5EF4-FFF2-40B4-BE49-F238E27FC236}">
                <a16:creationId xmlns:a16="http://schemas.microsoft.com/office/drawing/2014/main" id="{4FDEA45A-34F8-4313-AFEA-6A120348F03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91957" y="972213"/>
            <a:ext cx="1505612" cy="1003672"/>
          </a:xfrm>
          <a:prstGeom prst="rect">
            <a:avLst/>
          </a:prstGeom>
          <a:noFill/>
          <a:extLst>
            <a:ext uri="{909E8E84-426E-40DD-AFC4-6F175D3DCCD1}">
              <a14:hiddenFill xmlns:a14="http://schemas.microsoft.com/office/drawing/2010/main">
                <a:solidFill>
                  <a:srgbClr val="FFFFFF"/>
                </a:solidFill>
              </a14:hiddenFill>
            </a:ext>
          </a:extLst>
        </p:spPr>
      </p:pic>
      <p:pic>
        <p:nvPicPr>
          <p:cNvPr id="46" name="Рисунок 45">
            <a:extLst>
              <a:ext uri="{FF2B5EF4-FFF2-40B4-BE49-F238E27FC236}">
                <a16:creationId xmlns:a16="http://schemas.microsoft.com/office/drawing/2014/main" id="{26418082-7808-40DD-9545-E832390B1D3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78262" y="657617"/>
            <a:ext cx="867422" cy="778564"/>
          </a:xfrm>
          <a:prstGeom prst="rect">
            <a:avLst/>
          </a:prstGeom>
          <a:ln>
            <a:noFill/>
          </a:ln>
          <a:effectLst>
            <a:outerShdw blurRad="292100" dist="139700" dir="2700000" algn="tl" rotWithShape="0">
              <a:srgbClr val="333333">
                <a:alpha val="65000"/>
              </a:srgbClr>
            </a:outerShdw>
          </a:effectLst>
        </p:spPr>
      </p:pic>
      <p:graphicFrame>
        <p:nvGraphicFramePr>
          <p:cNvPr id="47" name="Схема 46">
            <a:extLst>
              <a:ext uri="{FF2B5EF4-FFF2-40B4-BE49-F238E27FC236}">
                <a16:creationId xmlns:a16="http://schemas.microsoft.com/office/drawing/2014/main" id="{EB72AEB8-802F-4495-9B2A-37B195FC4F6D}"/>
              </a:ext>
            </a:extLst>
          </p:cNvPr>
          <p:cNvGraphicFramePr/>
          <p:nvPr>
            <p:extLst>
              <p:ext uri="{D42A27DB-BD31-4B8C-83A1-F6EECF244321}">
                <p14:modId xmlns:p14="http://schemas.microsoft.com/office/powerpoint/2010/main" val="2239285712"/>
              </p:ext>
            </p:extLst>
          </p:nvPr>
        </p:nvGraphicFramePr>
        <p:xfrm>
          <a:off x="5730275" y="821687"/>
          <a:ext cx="1322540" cy="46502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48" name="Рисунок 47">
            <a:extLst>
              <a:ext uri="{FF2B5EF4-FFF2-40B4-BE49-F238E27FC236}">
                <a16:creationId xmlns:a16="http://schemas.microsoft.com/office/drawing/2014/main" id="{04FFE16A-3DE0-498C-B73B-74DE71DBD64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17640" y="1381981"/>
            <a:ext cx="1084236" cy="973167"/>
          </a:xfrm>
          <a:prstGeom prst="rect">
            <a:avLst/>
          </a:prstGeom>
          <a:ln>
            <a:noFill/>
          </a:ln>
          <a:effectLst>
            <a:outerShdw blurRad="292100" dist="139700" dir="2700000" algn="tl" rotWithShape="0">
              <a:srgbClr val="333333">
                <a:alpha val="65000"/>
              </a:srgbClr>
            </a:outerShdw>
          </a:effectLst>
        </p:spPr>
      </p:pic>
      <p:pic>
        <p:nvPicPr>
          <p:cNvPr id="49" name="Рисунок 48">
            <a:extLst>
              <a:ext uri="{FF2B5EF4-FFF2-40B4-BE49-F238E27FC236}">
                <a16:creationId xmlns:a16="http://schemas.microsoft.com/office/drawing/2014/main" id="{09D4D78B-3A3F-4DD2-B283-282B44AE146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147959" y="2318295"/>
            <a:ext cx="1077625" cy="967235"/>
          </a:xfrm>
          <a:prstGeom prst="rect">
            <a:avLst/>
          </a:prstGeom>
          <a:ln>
            <a:noFill/>
          </a:ln>
          <a:effectLst>
            <a:outerShdw blurRad="292100" dist="139700" dir="2700000" algn="tl" rotWithShape="0">
              <a:srgbClr val="333333">
                <a:alpha val="65000"/>
              </a:srgbClr>
            </a:outerShdw>
          </a:effectLst>
        </p:spPr>
      </p:pic>
      <p:graphicFrame>
        <p:nvGraphicFramePr>
          <p:cNvPr id="50" name="Схема 49">
            <a:extLst>
              <a:ext uri="{FF2B5EF4-FFF2-40B4-BE49-F238E27FC236}">
                <a16:creationId xmlns:a16="http://schemas.microsoft.com/office/drawing/2014/main" id="{B31B6893-9F78-4AFE-917A-A644781A2C7D}"/>
              </a:ext>
            </a:extLst>
          </p:cNvPr>
          <p:cNvGraphicFramePr/>
          <p:nvPr>
            <p:extLst>
              <p:ext uri="{D42A27DB-BD31-4B8C-83A1-F6EECF244321}">
                <p14:modId xmlns:p14="http://schemas.microsoft.com/office/powerpoint/2010/main" val="4190514485"/>
              </p:ext>
            </p:extLst>
          </p:nvPr>
        </p:nvGraphicFramePr>
        <p:xfrm>
          <a:off x="5281333" y="2463110"/>
          <a:ext cx="1490676" cy="465026"/>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52" name="Схема 51">
            <a:extLst>
              <a:ext uri="{FF2B5EF4-FFF2-40B4-BE49-F238E27FC236}">
                <a16:creationId xmlns:a16="http://schemas.microsoft.com/office/drawing/2014/main" id="{5BE9488C-373B-4154-9166-DEDC1E18EAAC}"/>
              </a:ext>
            </a:extLst>
          </p:cNvPr>
          <p:cNvGraphicFramePr/>
          <p:nvPr>
            <p:extLst>
              <p:ext uri="{D42A27DB-BD31-4B8C-83A1-F6EECF244321}">
                <p14:modId xmlns:p14="http://schemas.microsoft.com/office/powerpoint/2010/main" val="2442951140"/>
              </p:ext>
            </p:extLst>
          </p:nvPr>
        </p:nvGraphicFramePr>
        <p:xfrm>
          <a:off x="5462604" y="1595944"/>
          <a:ext cx="1490677" cy="465026"/>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
        <p:nvSpPr>
          <p:cNvPr id="2" name="Номер слайда 1">
            <a:extLst>
              <a:ext uri="{FF2B5EF4-FFF2-40B4-BE49-F238E27FC236}">
                <a16:creationId xmlns:a16="http://schemas.microsoft.com/office/drawing/2014/main" id="{2E2897B3-5A13-44A6-B839-941D9985C691}"/>
              </a:ext>
            </a:extLst>
          </p:cNvPr>
          <p:cNvSpPr>
            <a:spLocks noGrp="1"/>
          </p:cNvSpPr>
          <p:nvPr>
            <p:ph type="sldNum" sz="quarter" idx="12"/>
          </p:nvPr>
        </p:nvSpPr>
        <p:spPr/>
        <p:txBody>
          <a:bodyPr/>
          <a:lstStyle/>
          <a:p>
            <a:pPr>
              <a:defRPr/>
            </a:pPr>
            <a:fld id="{E8F2DB0E-9271-4DAC-8792-ADC7F45D3A65}" type="slidenum">
              <a:rPr lang="ru-RU" smtClean="0"/>
              <a:pPr>
                <a:defRPr/>
              </a:pPr>
              <a:t>3</a:t>
            </a:fld>
            <a:endParaRPr lang="ru-RU" dirty="0"/>
          </a:p>
        </p:txBody>
      </p:sp>
    </p:spTree>
    <p:extLst>
      <p:ext uri="{BB962C8B-B14F-4D97-AF65-F5344CB8AC3E}">
        <p14:creationId xmlns:p14="http://schemas.microsoft.com/office/powerpoint/2010/main" val="158487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Диаграмма 13">
            <a:extLst>
              <a:ext uri="{FF2B5EF4-FFF2-40B4-BE49-F238E27FC236}">
                <a16:creationId xmlns:a16="http://schemas.microsoft.com/office/drawing/2014/main" id="{113F2915-B5C2-44C5-8D8F-C5A6F28D69FF}"/>
              </a:ext>
            </a:extLst>
          </p:cNvPr>
          <p:cNvGraphicFramePr>
            <a:graphicFrameLocks/>
          </p:cNvGraphicFramePr>
          <p:nvPr>
            <p:extLst>
              <p:ext uri="{D42A27DB-BD31-4B8C-83A1-F6EECF244321}">
                <p14:modId xmlns:p14="http://schemas.microsoft.com/office/powerpoint/2010/main" val="2256823520"/>
              </p:ext>
            </p:extLst>
          </p:nvPr>
        </p:nvGraphicFramePr>
        <p:xfrm>
          <a:off x="5586682" y="947743"/>
          <a:ext cx="3388523" cy="2304256"/>
        </p:xfrm>
        <a:graphic>
          <a:graphicData uri="http://schemas.openxmlformats.org/drawingml/2006/chart">
            <c:chart xmlns:c="http://schemas.openxmlformats.org/drawingml/2006/chart" xmlns:r="http://schemas.openxmlformats.org/officeDocument/2006/relationships" r:id="rId3"/>
          </a:graphicData>
        </a:graphic>
      </p:graphicFrame>
      <p:sp>
        <p:nvSpPr>
          <p:cNvPr id="18" name="Заголовок 1">
            <a:extLst>
              <a:ext uri="{FF2B5EF4-FFF2-40B4-BE49-F238E27FC236}">
                <a16:creationId xmlns:a16="http://schemas.microsoft.com/office/drawing/2014/main" id="{327E2442-DF6D-44DC-A2E2-2634E43134E4}"/>
              </a:ext>
            </a:extLst>
          </p:cNvPr>
          <p:cNvSpPr>
            <a:spLocks noGrp="1"/>
          </p:cNvSpPr>
          <p:nvPr>
            <p:ph type="title"/>
          </p:nvPr>
        </p:nvSpPr>
        <p:spPr>
          <a:xfrm>
            <a:off x="179387" y="138152"/>
            <a:ext cx="8785225" cy="436057"/>
          </a:xfrm>
        </p:spPr>
        <p:txBody>
          <a:bodyPr>
            <a:noAutofit/>
          </a:bodyPr>
          <a:lstStyle/>
          <a:p>
            <a:r>
              <a:rPr lang="ru-RU" sz="2400" dirty="0"/>
              <a:t>Положение компании на рынке</a:t>
            </a:r>
          </a:p>
        </p:txBody>
      </p:sp>
      <p:sp>
        <p:nvSpPr>
          <p:cNvPr id="21" name="TextBox 20">
            <a:extLst>
              <a:ext uri="{FF2B5EF4-FFF2-40B4-BE49-F238E27FC236}">
                <a16:creationId xmlns:a16="http://schemas.microsoft.com/office/drawing/2014/main" id="{163DDB29-9A40-462D-9E54-3FF4591140FE}"/>
              </a:ext>
            </a:extLst>
          </p:cNvPr>
          <p:cNvSpPr txBox="1"/>
          <p:nvPr/>
        </p:nvSpPr>
        <p:spPr>
          <a:xfrm>
            <a:off x="1036914" y="610277"/>
            <a:ext cx="3672408" cy="338554"/>
          </a:xfrm>
          <a:prstGeom prst="rect">
            <a:avLst/>
          </a:prstGeom>
          <a:noFill/>
        </p:spPr>
        <p:txBody>
          <a:bodyPr wrap="square" rtlCol="0">
            <a:spAutoFit/>
          </a:bodyPr>
          <a:lstStyle/>
          <a:p>
            <a:pPr algn="ctr"/>
            <a:r>
              <a:rPr lang="ru-RU" sz="1600" u="sng" dirty="0"/>
              <a:t>Регистрация а/м на рынке РФ</a:t>
            </a:r>
          </a:p>
        </p:txBody>
      </p:sp>
      <p:pic>
        <p:nvPicPr>
          <p:cNvPr id="23" name="Рисунок 22">
            <a:extLst>
              <a:ext uri="{FF2B5EF4-FFF2-40B4-BE49-F238E27FC236}">
                <a16:creationId xmlns:a16="http://schemas.microsoft.com/office/drawing/2014/main" id="{EB3608CF-0FF4-4E51-A96B-78B42BD07672}"/>
              </a:ext>
            </a:extLst>
          </p:cNvPr>
          <p:cNvPicPr/>
          <p:nvPr/>
        </p:nvPicPr>
        <p:blipFill>
          <a:blip r:embed="rId4"/>
          <a:stretch>
            <a:fillRect/>
          </a:stretch>
        </p:blipFill>
        <p:spPr>
          <a:xfrm>
            <a:off x="168795" y="960350"/>
            <a:ext cx="5407294" cy="2433589"/>
          </a:xfrm>
          <a:prstGeom prst="rect">
            <a:avLst/>
          </a:prstGeom>
          <a:ln>
            <a:noFill/>
          </a:ln>
        </p:spPr>
      </p:pic>
      <p:sp>
        <p:nvSpPr>
          <p:cNvPr id="24" name="TextBox 23">
            <a:extLst>
              <a:ext uri="{FF2B5EF4-FFF2-40B4-BE49-F238E27FC236}">
                <a16:creationId xmlns:a16="http://schemas.microsoft.com/office/drawing/2014/main" id="{7A57668F-99A9-41D1-A02C-01B17C30B630}"/>
              </a:ext>
            </a:extLst>
          </p:cNvPr>
          <p:cNvSpPr txBox="1"/>
          <p:nvPr/>
        </p:nvSpPr>
        <p:spPr>
          <a:xfrm>
            <a:off x="5576089" y="610321"/>
            <a:ext cx="3672408" cy="338554"/>
          </a:xfrm>
          <a:prstGeom prst="rect">
            <a:avLst/>
          </a:prstGeom>
          <a:noFill/>
        </p:spPr>
        <p:txBody>
          <a:bodyPr wrap="square" rtlCol="0">
            <a:spAutoFit/>
          </a:bodyPr>
          <a:lstStyle/>
          <a:p>
            <a:pPr algn="ctr"/>
            <a:r>
              <a:rPr lang="ru-RU" sz="1600" u="sng" dirty="0"/>
              <a:t>Продажи 2021 года</a:t>
            </a:r>
          </a:p>
        </p:txBody>
      </p:sp>
      <p:graphicFrame>
        <p:nvGraphicFramePr>
          <p:cNvPr id="25" name="Диаграмма 24">
            <a:extLst>
              <a:ext uri="{FF2B5EF4-FFF2-40B4-BE49-F238E27FC236}">
                <a16:creationId xmlns:a16="http://schemas.microsoft.com/office/drawing/2014/main" id="{D3EE7A37-0BCF-4C83-BCFF-29D2584A3C0A}"/>
              </a:ext>
            </a:extLst>
          </p:cNvPr>
          <p:cNvGraphicFramePr/>
          <p:nvPr>
            <p:extLst>
              <p:ext uri="{D42A27DB-BD31-4B8C-83A1-F6EECF244321}">
                <p14:modId xmlns:p14="http://schemas.microsoft.com/office/powerpoint/2010/main" val="3241660235"/>
              </p:ext>
            </p:extLst>
          </p:nvPr>
        </p:nvGraphicFramePr>
        <p:xfrm>
          <a:off x="323528" y="3405414"/>
          <a:ext cx="7128791" cy="1540009"/>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F7CA3AD3-0ABC-4EE9-B043-3CAE9A298CE9}"/>
              </a:ext>
            </a:extLst>
          </p:cNvPr>
          <p:cNvSpPr txBox="1"/>
          <p:nvPr/>
        </p:nvSpPr>
        <p:spPr>
          <a:xfrm>
            <a:off x="1036238" y="3441526"/>
            <a:ext cx="3672408" cy="338554"/>
          </a:xfrm>
          <a:prstGeom prst="rect">
            <a:avLst/>
          </a:prstGeom>
          <a:noFill/>
        </p:spPr>
        <p:txBody>
          <a:bodyPr wrap="square" rtlCol="0">
            <a:spAutoFit/>
          </a:bodyPr>
          <a:lstStyle/>
          <a:p>
            <a:pPr algn="ctr"/>
            <a:r>
              <a:rPr lang="ru-RU" sz="1600" u="sng" dirty="0"/>
              <a:t>Прогноз продаж на КАМАЗ</a:t>
            </a:r>
          </a:p>
        </p:txBody>
      </p:sp>
      <p:sp>
        <p:nvSpPr>
          <p:cNvPr id="2" name="Номер слайда 1">
            <a:extLst>
              <a:ext uri="{FF2B5EF4-FFF2-40B4-BE49-F238E27FC236}">
                <a16:creationId xmlns:a16="http://schemas.microsoft.com/office/drawing/2014/main" id="{181BDDAA-ADF1-49D0-B56C-88032F3DD718}"/>
              </a:ext>
            </a:extLst>
          </p:cNvPr>
          <p:cNvSpPr>
            <a:spLocks noGrp="1"/>
          </p:cNvSpPr>
          <p:nvPr>
            <p:ph type="sldNum" sz="quarter" idx="12"/>
          </p:nvPr>
        </p:nvSpPr>
        <p:spPr/>
        <p:txBody>
          <a:bodyPr/>
          <a:lstStyle/>
          <a:p>
            <a:pPr>
              <a:defRPr/>
            </a:pPr>
            <a:fld id="{E8F2DB0E-9271-4DAC-8792-ADC7F45D3A65}" type="slidenum">
              <a:rPr lang="ru-RU" smtClean="0"/>
              <a:pPr>
                <a:defRPr/>
              </a:pPr>
              <a:t>4</a:t>
            </a:fld>
            <a:endParaRPr lang="ru-RU" dirty="0"/>
          </a:p>
        </p:txBody>
      </p:sp>
    </p:spTree>
    <p:extLst>
      <p:ext uri="{BB962C8B-B14F-4D97-AF65-F5344CB8AC3E}">
        <p14:creationId xmlns:p14="http://schemas.microsoft.com/office/powerpoint/2010/main" val="394308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03160A50-A037-44CB-9D61-568A7BE4970E}"/>
              </a:ext>
            </a:extLst>
          </p:cNvPr>
          <p:cNvSpPr>
            <a:spLocks noGrp="1"/>
          </p:cNvSpPr>
          <p:nvPr>
            <p:ph type="title"/>
          </p:nvPr>
        </p:nvSpPr>
        <p:spPr>
          <a:xfrm>
            <a:off x="179387" y="138152"/>
            <a:ext cx="8785225" cy="436057"/>
          </a:xfrm>
        </p:spPr>
        <p:txBody>
          <a:bodyPr>
            <a:noAutofit/>
          </a:bodyPr>
          <a:lstStyle/>
          <a:p>
            <a:r>
              <a:rPr lang="ru-RU" sz="2400" dirty="0"/>
              <a:t>Узкие места управления производственной логистикой</a:t>
            </a:r>
          </a:p>
        </p:txBody>
      </p:sp>
      <p:sp>
        <p:nvSpPr>
          <p:cNvPr id="11" name="Заголовок 1">
            <a:extLst>
              <a:ext uri="{FF2B5EF4-FFF2-40B4-BE49-F238E27FC236}">
                <a16:creationId xmlns:a16="http://schemas.microsoft.com/office/drawing/2014/main" id="{1091FD46-AB78-46A9-AAA2-F19E90B6D9D1}"/>
              </a:ext>
            </a:extLst>
          </p:cNvPr>
          <p:cNvSpPr txBox="1">
            <a:spLocks/>
          </p:cNvSpPr>
          <p:nvPr/>
        </p:nvSpPr>
        <p:spPr bwMode="auto">
          <a:xfrm>
            <a:off x="179387" y="3291830"/>
            <a:ext cx="8785225" cy="43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fontAlgn="base">
              <a:spcBef>
                <a:spcPct val="0"/>
              </a:spcBef>
              <a:spcAft>
                <a:spcPct val="0"/>
              </a:spcAft>
              <a:defRPr sz="2800" b="1" kern="1200">
                <a:solidFill>
                  <a:schemeClr val="tx1"/>
                </a:solidFill>
                <a:latin typeface="+mn-lt"/>
                <a:ea typeface="+mj-ea"/>
                <a:cs typeface="Arial" pitchFamily="34" charset="0"/>
              </a:defRPr>
            </a:lvl1pPr>
            <a:lvl2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2pPr>
            <a:lvl3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3pPr>
            <a:lvl4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4pPr>
            <a:lvl5pPr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ru-RU" sz="2400" dirty="0"/>
              <a:t>Цель</a:t>
            </a:r>
            <a:r>
              <a:rPr lang="ru-RU" sz="2400" b="0" dirty="0"/>
              <a:t>:</a:t>
            </a:r>
          </a:p>
        </p:txBody>
      </p:sp>
      <p:sp>
        <p:nvSpPr>
          <p:cNvPr id="12" name="TextBox 11">
            <a:extLst>
              <a:ext uri="{FF2B5EF4-FFF2-40B4-BE49-F238E27FC236}">
                <a16:creationId xmlns:a16="http://schemas.microsoft.com/office/drawing/2014/main" id="{C9552176-BA5D-4E03-869F-5027278AFA49}"/>
              </a:ext>
            </a:extLst>
          </p:cNvPr>
          <p:cNvSpPr txBox="1"/>
          <p:nvPr/>
        </p:nvSpPr>
        <p:spPr>
          <a:xfrm>
            <a:off x="467544" y="985239"/>
            <a:ext cx="8497068" cy="1704569"/>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Излишние запасы в незавершенном производстве цеха</a:t>
            </a:r>
          </a:p>
          <a:p>
            <a:pPr marL="285750" indent="-285750">
              <a:lnSpc>
                <a:spcPct val="150000"/>
              </a:lnSpc>
              <a:buClr>
                <a:srgbClr val="FF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Регулярная работа производства в сверхурочном режиме</a:t>
            </a:r>
          </a:p>
          <a:p>
            <a:pPr marL="285750" indent="-285750">
              <a:lnSpc>
                <a:spcPct val="150000"/>
              </a:lnSpc>
              <a:buClr>
                <a:srgbClr val="FF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Дефектность цеха по причине работы с упаковкой поставщика</a:t>
            </a:r>
          </a:p>
          <a:p>
            <a:pPr marL="285750" indent="-285750">
              <a:lnSpc>
                <a:spcPct val="150000"/>
              </a:lnSpc>
              <a:buClr>
                <a:srgbClr val="FF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Отсутствие ритмичности поставок деталей на конвейер</a:t>
            </a:r>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12BCC02-9018-4B0B-A2FC-CBD2D34E1265}"/>
              </a:ext>
            </a:extLst>
          </p:cNvPr>
          <p:cNvSpPr txBox="1"/>
          <p:nvPr/>
        </p:nvSpPr>
        <p:spPr>
          <a:xfrm>
            <a:off x="467544" y="3871835"/>
            <a:ext cx="8497068" cy="873572"/>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Повысить эффективность имеющейся логистической системы для исключения переработок и повышения производительности.</a:t>
            </a:r>
          </a:p>
        </p:txBody>
      </p:sp>
      <p:sp>
        <p:nvSpPr>
          <p:cNvPr id="2" name="Номер слайда 1">
            <a:extLst>
              <a:ext uri="{FF2B5EF4-FFF2-40B4-BE49-F238E27FC236}">
                <a16:creationId xmlns:a16="http://schemas.microsoft.com/office/drawing/2014/main" id="{CCB19839-DC17-4871-903A-208BE1351262}"/>
              </a:ext>
            </a:extLst>
          </p:cNvPr>
          <p:cNvSpPr>
            <a:spLocks noGrp="1"/>
          </p:cNvSpPr>
          <p:nvPr>
            <p:ph type="sldNum" sz="quarter" idx="12"/>
          </p:nvPr>
        </p:nvSpPr>
        <p:spPr/>
        <p:txBody>
          <a:bodyPr/>
          <a:lstStyle/>
          <a:p>
            <a:pPr>
              <a:defRPr/>
            </a:pPr>
            <a:fld id="{E8F2DB0E-9271-4DAC-8792-ADC7F45D3A65}" type="slidenum">
              <a:rPr lang="ru-RU" smtClean="0"/>
              <a:pPr>
                <a:defRPr/>
              </a:pPr>
              <a:t>5</a:t>
            </a:fld>
            <a:endParaRPr lang="ru-RU" dirty="0"/>
          </a:p>
        </p:txBody>
      </p:sp>
    </p:spTree>
    <p:extLst>
      <p:ext uri="{BB962C8B-B14F-4D97-AF65-F5344CB8AC3E}">
        <p14:creationId xmlns:p14="http://schemas.microsoft.com/office/powerpoint/2010/main" val="346460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C69DC7FA-CCF0-4021-A63B-22AC284AD035}"/>
              </a:ext>
            </a:extLst>
          </p:cNvPr>
          <p:cNvSpPr>
            <a:spLocks noGrp="1"/>
          </p:cNvSpPr>
          <p:nvPr>
            <p:ph type="title"/>
          </p:nvPr>
        </p:nvSpPr>
        <p:spPr>
          <a:xfrm>
            <a:off x="179387" y="138152"/>
            <a:ext cx="8785225" cy="436057"/>
          </a:xfrm>
        </p:spPr>
        <p:txBody>
          <a:bodyPr>
            <a:noAutofit/>
          </a:bodyPr>
          <a:lstStyle/>
          <a:p>
            <a:r>
              <a:rPr lang="ru-RU" sz="2400" dirty="0"/>
              <a:t>Задачи проекта</a:t>
            </a:r>
          </a:p>
        </p:txBody>
      </p:sp>
      <p:sp>
        <p:nvSpPr>
          <p:cNvPr id="9" name="TextBox 8">
            <a:extLst>
              <a:ext uri="{FF2B5EF4-FFF2-40B4-BE49-F238E27FC236}">
                <a16:creationId xmlns:a16="http://schemas.microsoft.com/office/drawing/2014/main" id="{F33ED1C8-944E-4827-A9EA-4488B550EC4B}"/>
              </a:ext>
            </a:extLst>
          </p:cNvPr>
          <p:cNvSpPr txBox="1"/>
          <p:nvPr/>
        </p:nvSpPr>
        <p:spPr>
          <a:xfrm>
            <a:off x="467544" y="985239"/>
            <a:ext cx="8497068" cy="2535566"/>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Оценить эффективность имеющейся системы внутренней логистики</a:t>
            </a:r>
          </a:p>
          <a:p>
            <a:pPr marL="285750" indent="-285750">
              <a:lnSpc>
                <a:spcPct val="150000"/>
              </a:lnSpc>
              <a:buClr>
                <a:srgbClr val="FF0000"/>
              </a:buClr>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Спроектировать и изготовить специальные тары для комплектации деталей</a:t>
            </a:r>
          </a:p>
          <a:p>
            <a:pPr marL="285750" indent="-285750">
              <a:lnSpc>
                <a:spcPct val="150000"/>
              </a:lnSpc>
              <a:buClr>
                <a:srgbClr val="FF0000"/>
              </a:buClr>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Разработать механизмы в информационной системе, позволяющие снизить кратность поставки деталей на конвейер с учётом новой специальной тары</a:t>
            </a:r>
          </a:p>
          <a:p>
            <a:pPr marL="285750" indent="-285750">
              <a:lnSpc>
                <a:spcPct val="150000"/>
              </a:lnSpc>
              <a:buClr>
                <a:srgbClr val="FF0000"/>
              </a:buClr>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Сократить затраты на работу в сверхурочное время</a:t>
            </a:r>
          </a:p>
          <a:p>
            <a:pPr marL="285750" indent="-285750">
              <a:lnSpc>
                <a:spcPct val="150000"/>
              </a:lnSpc>
              <a:buClr>
                <a:srgbClr val="FF0000"/>
              </a:buClr>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Улучшить эргономику процесса сборки</a:t>
            </a:r>
          </a:p>
        </p:txBody>
      </p:sp>
      <p:pic>
        <p:nvPicPr>
          <p:cNvPr id="11" name="Рисунок 10">
            <a:extLst>
              <a:ext uri="{FF2B5EF4-FFF2-40B4-BE49-F238E27FC236}">
                <a16:creationId xmlns:a16="http://schemas.microsoft.com/office/drawing/2014/main" id="{3BDAF638-950D-4161-AE06-547804BD6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3003798"/>
            <a:ext cx="1379664" cy="1238248"/>
          </a:xfrm>
          <a:prstGeom prst="rect">
            <a:avLst/>
          </a:prstGeom>
        </p:spPr>
      </p:pic>
      <p:sp>
        <p:nvSpPr>
          <p:cNvPr id="2" name="Номер слайда 1">
            <a:extLst>
              <a:ext uri="{FF2B5EF4-FFF2-40B4-BE49-F238E27FC236}">
                <a16:creationId xmlns:a16="http://schemas.microsoft.com/office/drawing/2014/main" id="{2AAF6F3C-B0D0-405F-9B9E-F0A1B0BC096E}"/>
              </a:ext>
            </a:extLst>
          </p:cNvPr>
          <p:cNvSpPr>
            <a:spLocks noGrp="1"/>
          </p:cNvSpPr>
          <p:nvPr>
            <p:ph type="sldNum" sz="quarter" idx="12"/>
          </p:nvPr>
        </p:nvSpPr>
        <p:spPr/>
        <p:txBody>
          <a:bodyPr/>
          <a:lstStyle/>
          <a:p>
            <a:pPr>
              <a:defRPr/>
            </a:pPr>
            <a:fld id="{E8F2DB0E-9271-4DAC-8792-ADC7F45D3A65}" type="slidenum">
              <a:rPr lang="ru-RU" smtClean="0"/>
              <a:pPr>
                <a:defRPr/>
              </a:pPr>
              <a:t>6</a:t>
            </a:fld>
            <a:endParaRPr lang="ru-RU" dirty="0"/>
          </a:p>
        </p:txBody>
      </p:sp>
    </p:spTree>
    <p:extLst>
      <p:ext uri="{BB962C8B-B14F-4D97-AF65-F5344CB8AC3E}">
        <p14:creationId xmlns:p14="http://schemas.microsoft.com/office/powerpoint/2010/main" val="270648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850136FC-4D47-486E-9790-9AE1BA2B7A6D}"/>
              </a:ext>
            </a:extLst>
          </p:cNvPr>
          <p:cNvGraphicFramePr>
            <a:graphicFrameLocks noGrp="1"/>
          </p:cNvGraphicFramePr>
          <p:nvPr>
            <p:extLst>
              <p:ext uri="{D42A27DB-BD31-4B8C-83A1-F6EECF244321}">
                <p14:modId xmlns:p14="http://schemas.microsoft.com/office/powerpoint/2010/main" val="4134053457"/>
              </p:ext>
            </p:extLst>
          </p:nvPr>
        </p:nvGraphicFramePr>
        <p:xfrm>
          <a:off x="467544" y="583903"/>
          <a:ext cx="7704871" cy="3416249"/>
        </p:xfrm>
        <a:graphic>
          <a:graphicData uri="http://schemas.openxmlformats.org/drawingml/2006/table">
            <a:tbl>
              <a:tblPr/>
              <a:tblGrid>
                <a:gridCol w="335783">
                  <a:extLst>
                    <a:ext uri="{9D8B030D-6E8A-4147-A177-3AD203B41FA5}">
                      <a16:colId xmlns:a16="http://schemas.microsoft.com/office/drawing/2014/main" val="2754529521"/>
                    </a:ext>
                  </a:extLst>
                </a:gridCol>
                <a:gridCol w="1352208">
                  <a:extLst>
                    <a:ext uri="{9D8B030D-6E8A-4147-A177-3AD203B41FA5}">
                      <a16:colId xmlns:a16="http://schemas.microsoft.com/office/drawing/2014/main" val="327209189"/>
                    </a:ext>
                  </a:extLst>
                </a:gridCol>
                <a:gridCol w="952898">
                  <a:extLst>
                    <a:ext uri="{9D8B030D-6E8A-4147-A177-3AD203B41FA5}">
                      <a16:colId xmlns:a16="http://schemas.microsoft.com/office/drawing/2014/main" val="3343830824"/>
                    </a:ext>
                  </a:extLst>
                </a:gridCol>
                <a:gridCol w="114348">
                  <a:extLst>
                    <a:ext uri="{9D8B030D-6E8A-4147-A177-3AD203B41FA5}">
                      <a16:colId xmlns:a16="http://schemas.microsoft.com/office/drawing/2014/main" val="3490976198"/>
                    </a:ext>
                  </a:extLst>
                </a:gridCol>
                <a:gridCol w="114348">
                  <a:extLst>
                    <a:ext uri="{9D8B030D-6E8A-4147-A177-3AD203B41FA5}">
                      <a16:colId xmlns:a16="http://schemas.microsoft.com/office/drawing/2014/main" val="3118728026"/>
                    </a:ext>
                  </a:extLst>
                </a:gridCol>
                <a:gridCol w="114348">
                  <a:extLst>
                    <a:ext uri="{9D8B030D-6E8A-4147-A177-3AD203B41FA5}">
                      <a16:colId xmlns:a16="http://schemas.microsoft.com/office/drawing/2014/main" val="2213259365"/>
                    </a:ext>
                  </a:extLst>
                </a:gridCol>
                <a:gridCol w="114348">
                  <a:extLst>
                    <a:ext uri="{9D8B030D-6E8A-4147-A177-3AD203B41FA5}">
                      <a16:colId xmlns:a16="http://schemas.microsoft.com/office/drawing/2014/main" val="977076811"/>
                    </a:ext>
                  </a:extLst>
                </a:gridCol>
                <a:gridCol w="114348">
                  <a:extLst>
                    <a:ext uri="{9D8B030D-6E8A-4147-A177-3AD203B41FA5}">
                      <a16:colId xmlns:a16="http://schemas.microsoft.com/office/drawing/2014/main" val="2266636558"/>
                    </a:ext>
                  </a:extLst>
                </a:gridCol>
                <a:gridCol w="114348">
                  <a:extLst>
                    <a:ext uri="{9D8B030D-6E8A-4147-A177-3AD203B41FA5}">
                      <a16:colId xmlns:a16="http://schemas.microsoft.com/office/drawing/2014/main" val="2326884077"/>
                    </a:ext>
                  </a:extLst>
                </a:gridCol>
                <a:gridCol w="114348">
                  <a:extLst>
                    <a:ext uri="{9D8B030D-6E8A-4147-A177-3AD203B41FA5}">
                      <a16:colId xmlns:a16="http://schemas.microsoft.com/office/drawing/2014/main" val="1251673715"/>
                    </a:ext>
                  </a:extLst>
                </a:gridCol>
                <a:gridCol w="114348">
                  <a:extLst>
                    <a:ext uri="{9D8B030D-6E8A-4147-A177-3AD203B41FA5}">
                      <a16:colId xmlns:a16="http://schemas.microsoft.com/office/drawing/2014/main" val="969838674"/>
                    </a:ext>
                  </a:extLst>
                </a:gridCol>
                <a:gridCol w="114348">
                  <a:extLst>
                    <a:ext uri="{9D8B030D-6E8A-4147-A177-3AD203B41FA5}">
                      <a16:colId xmlns:a16="http://schemas.microsoft.com/office/drawing/2014/main" val="3286042005"/>
                    </a:ext>
                  </a:extLst>
                </a:gridCol>
                <a:gridCol w="114348">
                  <a:extLst>
                    <a:ext uri="{9D8B030D-6E8A-4147-A177-3AD203B41FA5}">
                      <a16:colId xmlns:a16="http://schemas.microsoft.com/office/drawing/2014/main" val="1795893046"/>
                    </a:ext>
                  </a:extLst>
                </a:gridCol>
                <a:gridCol w="114348">
                  <a:extLst>
                    <a:ext uri="{9D8B030D-6E8A-4147-A177-3AD203B41FA5}">
                      <a16:colId xmlns:a16="http://schemas.microsoft.com/office/drawing/2014/main" val="928738770"/>
                    </a:ext>
                  </a:extLst>
                </a:gridCol>
                <a:gridCol w="114348">
                  <a:extLst>
                    <a:ext uri="{9D8B030D-6E8A-4147-A177-3AD203B41FA5}">
                      <a16:colId xmlns:a16="http://schemas.microsoft.com/office/drawing/2014/main" val="737419538"/>
                    </a:ext>
                  </a:extLst>
                </a:gridCol>
                <a:gridCol w="114348">
                  <a:extLst>
                    <a:ext uri="{9D8B030D-6E8A-4147-A177-3AD203B41FA5}">
                      <a16:colId xmlns:a16="http://schemas.microsoft.com/office/drawing/2014/main" val="2927464094"/>
                    </a:ext>
                  </a:extLst>
                </a:gridCol>
                <a:gridCol w="114348">
                  <a:extLst>
                    <a:ext uri="{9D8B030D-6E8A-4147-A177-3AD203B41FA5}">
                      <a16:colId xmlns:a16="http://schemas.microsoft.com/office/drawing/2014/main" val="3261717227"/>
                    </a:ext>
                  </a:extLst>
                </a:gridCol>
                <a:gridCol w="114348">
                  <a:extLst>
                    <a:ext uri="{9D8B030D-6E8A-4147-A177-3AD203B41FA5}">
                      <a16:colId xmlns:a16="http://schemas.microsoft.com/office/drawing/2014/main" val="1718084215"/>
                    </a:ext>
                  </a:extLst>
                </a:gridCol>
                <a:gridCol w="114348">
                  <a:extLst>
                    <a:ext uri="{9D8B030D-6E8A-4147-A177-3AD203B41FA5}">
                      <a16:colId xmlns:a16="http://schemas.microsoft.com/office/drawing/2014/main" val="4011447256"/>
                    </a:ext>
                  </a:extLst>
                </a:gridCol>
                <a:gridCol w="114348">
                  <a:extLst>
                    <a:ext uri="{9D8B030D-6E8A-4147-A177-3AD203B41FA5}">
                      <a16:colId xmlns:a16="http://schemas.microsoft.com/office/drawing/2014/main" val="1583458859"/>
                    </a:ext>
                  </a:extLst>
                </a:gridCol>
                <a:gridCol w="114348">
                  <a:extLst>
                    <a:ext uri="{9D8B030D-6E8A-4147-A177-3AD203B41FA5}">
                      <a16:colId xmlns:a16="http://schemas.microsoft.com/office/drawing/2014/main" val="2502373247"/>
                    </a:ext>
                  </a:extLst>
                </a:gridCol>
                <a:gridCol w="114348">
                  <a:extLst>
                    <a:ext uri="{9D8B030D-6E8A-4147-A177-3AD203B41FA5}">
                      <a16:colId xmlns:a16="http://schemas.microsoft.com/office/drawing/2014/main" val="3644958452"/>
                    </a:ext>
                  </a:extLst>
                </a:gridCol>
                <a:gridCol w="114348">
                  <a:extLst>
                    <a:ext uri="{9D8B030D-6E8A-4147-A177-3AD203B41FA5}">
                      <a16:colId xmlns:a16="http://schemas.microsoft.com/office/drawing/2014/main" val="3885230734"/>
                    </a:ext>
                  </a:extLst>
                </a:gridCol>
                <a:gridCol w="114348">
                  <a:extLst>
                    <a:ext uri="{9D8B030D-6E8A-4147-A177-3AD203B41FA5}">
                      <a16:colId xmlns:a16="http://schemas.microsoft.com/office/drawing/2014/main" val="1346233192"/>
                    </a:ext>
                  </a:extLst>
                </a:gridCol>
                <a:gridCol w="114348">
                  <a:extLst>
                    <a:ext uri="{9D8B030D-6E8A-4147-A177-3AD203B41FA5}">
                      <a16:colId xmlns:a16="http://schemas.microsoft.com/office/drawing/2014/main" val="592756019"/>
                    </a:ext>
                  </a:extLst>
                </a:gridCol>
                <a:gridCol w="114348">
                  <a:extLst>
                    <a:ext uri="{9D8B030D-6E8A-4147-A177-3AD203B41FA5}">
                      <a16:colId xmlns:a16="http://schemas.microsoft.com/office/drawing/2014/main" val="1448328046"/>
                    </a:ext>
                  </a:extLst>
                </a:gridCol>
                <a:gridCol w="114348">
                  <a:extLst>
                    <a:ext uri="{9D8B030D-6E8A-4147-A177-3AD203B41FA5}">
                      <a16:colId xmlns:a16="http://schemas.microsoft.com/office/drawing/2014/main" val="4149787033"/>
                    </a:ext>
                  </a:extLst>
                </a:gridCol>
                <a:gridCol w="114348">
                  <a:extLst>
                    <a:ext uri="{9D8B030D-6E8A-4147-A177-3AD203B41FA5}">
                      <a16:colId xmlns:a16="http://schemas.microsoft.com/office/drawing/2014/main" val="3266473168"/>
                    </a:ext>
                  </a:extLst>
                </a:gridCol>
                <a:gridCol w="114348">
                  <a:extLst>
                    <a:ext uri="{9D8B030D-6E8A-4147-A177-3AD203B41FA5}">
                      <a16:colId xmlns:a16="http://schemas.microsoft.com/office/drawing/2014/main" val="3538190859"/>
                    </a:ext>
                  </a:extLst>
                </a:gridCol>
                <a:gridCol w="114348">
                  <a:extLst>
                    <a:ext uri="{9D8B030D-6E8A-4147-A177-3AD203B41FA5}">
                      <a16:colId xmlns:a16="http://schemas.microsoft.com/office/drawing/2014/main" val="3398934604"/>
                    </a:ext>
                  </a:extLst>
                </a:gridCol>
                <a:gridCol w="114348">
                  <a:extLst>
                    <a:ext uri="{9D8B030D-6E8A-4147-A177-3AD203B41FA5}">
                      <a16:colId xmlns:a16="http://schemas.microsoft.com/office/drawing/2014/main" val="3565459225"/>
                    </a:ext>
                  </a:extLst>
                </a:gridCol>
                <a:gridCol w="114348">
                  <a:extLst>
                    <a:ext uri="{9D8B030D-6E8A-4147-A177-3AD203B41FA5}">
                      <a16:colId xmlns:a16="http://schemas.microsoft.com/office/drawing/2014/main" val="1697523670"/>
                    </a:ext>
                  </a:extLst>
                </a:gridCol>
                <a:gridCol w="114348">
                  <a:extLst>
                    <a:ext uri="{9D8B030D-6E8A-4147-A177-3AD203B41FA5}">
                      <a16:colId xmlns:a16="http://schemas.microsoft.com/office/drawing/2014/main" val="796313905"/>
                    </a:ext>
                  </a:extLst>
                </a:gridCol>
                <a:gridCol w="114348">
                  <a:extLst>
                    <a:ext uri="{9D8B030D-6E8A-4147-A177-3AD203B41FA5}">
                      <a16:colId xmlns:a16="http://schemas.microsoft.com/office/drawing/2014/main" val="1966576699"/>
                    </a:ext>
                  </a:extLst>
                </a:gridCol>
                <a:gridCol w="114348">
                  <a:extLst>
                    <a:ext uri="{9D8B030D-6E8A-4147-A177-3AD203B41FA5}">
                      <a16:colId xmlns:a16="http://schemas.microsoft.com/office/drawing/2014/main" val="696798708"/>
                    </a:ext>
                  </a:extLst>
                </a:gridCol>
                <a:gridCol w="114348">
                  <a:extLst>
                    <a:ext uri="{9D8B030D-6E8A-4147-A177-3AD203B41FA5}">
                      <a16:colId xmlns:a16="http://schemas.microsoft.com/office/drawing/2014/main" val="2099956125"/>
                    </a:ext>
                  </a:extLst>
                </a:gridCol>
                <a:gridCol w="114348">
                  <a:extLst>
                    <a:ext uri="{9D8B030D-6E8A-4147-A177-3AD203B41FA5}">
                      <a16:colId xmlns:a16="http://schemas.microsoft.com/office/drawing/2014/main" val="3971190149"/>
                    </a:ext>
                  </a:extLst>
                </a:gridCol>
                <a:gridCol w="114348">
                  <a:extLst>
                    <a:ext uri="{9D8B030D-6E8A-4147-A177-3AD203B41FA5}">
                      <a16:colId xmlns:a16="http://schemas.microsoft.com/office/drawing/2014/main" val="206928030"/>
                    </a:ext>
                  </a:extLst>
                </a:gridCol>
                <a:gridCol w="114348">
                  <a:extLst>
                    <a:ext uri="{9D8B030D-6E8A-4147-A177-3AD203B41FA5}">
                      <a16:colId xmlns:a16="http://schemas.microsoft.com/office/drawing/2014/main" val="1283231538"/>
                    </a:ext>
                  </a:extLst>
                </a:gridCol>
                <a:gridCol w="114348">
                  <a:extLst>
                    <a:ext uri="{9D8B030D-6E8A-4147-A177-3AD203B41FA5}">
                      <a16:colId xmlns:a16="http://schemas.microsoft.com/office/drawing/2014/main" val="3912829579"/>
                    </a:ext>
                  </a:extLst>
                </a:gridCol>
                <a:gridCol w="114348">
                  <a:extLst>
                    <a:ext uri="{9D8B030D-6E8A-4147-A177-3AD203B41FA5}">
                      <a16:colId xmlns:a16="http://schemas.microsoft.com/office/drawing/2014/main" val="422302512"/>
                    </a:ext>
                  </a:extLst>
                </a:gridCol>
                <a:gridCol w="119793">
                  <a:extLst>
                    <a:ext uri="{9D8B030D-6E8A-4147-A177-3AD203B41FA5}">
                      <a16:colId xmlns:a16="http://schemas.microsoft.com/office/drawing/2014/main" val="132438853"/>
                    </a:ext>
                  </a:extLst>
                </a:gridCol>
                <a:gridCol w="119793">
                  <a:extLst>
                    <a:ext uri="{9D8B030D-6E8A-4147-A177-3AD203B41FA5}">
                      <a16:colId xmlns:a16="http://schemas.microsoft.com/office/drawing/2014/main" val="2507553423"/>
                    </a:ext>
                  </a:extLst>
                </a:gridCol>
                <a:gridCol w="119793">
                  <a:extLst>
                    <a:ext uri="{9D8B030D-6E8A-4147-A177-3AD203B41FA5}">
                      <a16:colId xmlns:a16="http://schemas.microsoft.com/office/drawing/2014/main" val="1813847104"/>
                    </a:ext>
                  </a:extLst>
                </a:gridCol>
                <a:gridCol w="119793">
                  <a:extLst>
                    <a:ext uri="{9D8B030D-6E8A-4147-A177-3AD203B41FA5}">
                      <a16:colId xmlns:a16="http://schemas.microsoft.com/office/drawing/2014/main" val="1452624228"/>
                    </a:ext>
                  </a:extLst>
                </a:gridCol>
                <a:gridCol w="119793">
                  <a:extLst>
                    <a:ext uri="{9D8B030D-6E8A-4147-A177-3AD203B41FA5}">
                      <a16:colId xmlns:a16="http://schemas.microsoft.com/office/drawing/2014/main" val="1201311100"/>
                    </a:ext>
                  </a:extLst>
                </a:gridCol>
                <a:gridCol w="119793">
                  <a:extLst>
                    <a:ext uri="{9D8B030D-6E8A-4147-A177-3AD203B41FA5}">
                      <a16:colId xmlns:a16="http://schemas.microsoft.com/office/drawing/2014/main" val="2596340859"/>
                    </a:ext>
                  </a:extLst>
                </a:gridCol>
              </a:tblGrid>
              <a:tr h="104369">
                <a:tc>
                  <a:txBody>
                    <a:bodyPr/>
                    <a:lstStyle/>
                    <a:p>
                      <a:pPr algn="ctr" fontAlgn="ctr"/>
                      <a:endParaRPr lang="ru-RU" sz="600" b="0" i="0" u="none" strike="noStrike">
                        <a:solidFill>
                          <a:srgbClr val="000000"/>
                        </a:solidFill>
                        <a:effectLst/>
                        <a:latin typeface="Calibri" panose="020F0502020204030204" pitchFamily="34" charset="0"/>
                      </a:endParaRPr>
                    </a:p>
                  </a:txBody>
                  <a:tcPr marL="4175" marR="4175" marT="4175" marB="0" anchor="ctr">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ru-RU" sz="600" b="1" i="0" u="none" strike="noStrike">
                          <a:solidFill>
                            <a:srgbClr val="000000"/>
                          </a:solidFill>
                          <a:effectLst/>
                          <a:latin typeface="Calibri" panose="020F0502020204030204" pitchFamily="34" charset="0"/>
                        </a:rPr>
                        <a:t>Этап</a:t>
                      </a:r>
                    </a:p>
                  </a:txBody>
                  <a:tcPr marL="4175" marR="4175" marT="4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ru-RU" sz="600" b="1" i="0" u="none" strike="noStrike">
                          <a:solidFill>
                            <a:srgbClr val="000000"/>
                          </a:solidFill>
                          <a:effectLst/>
                          <a:latin typeface="Calibri" panose="020F0502020204030204" pitchFamily="34" charset="0"/>
                        </a:rPr>
                        <a:t>Ответственный</a:t>
                      </a:r>
                    </a:p>
                  </a:txBody>
                  <a:tcPr marL="4175" marR="4175" marT="41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ctr" fontAlgn="b"/>
                      <a:r>
                        <a:rPr lang="ru-RU" sz="500" b="1"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4">
                  <a:txBody>
                    <a:bodyPr/>
                    <a:lstStyle/>
                    <a:p>
                      <a:pPr algn="ctr" fontAlgn="b"/>
                      <a:r>
                        <a:rPr lang="ru-RU" sz="500" b="1" i="0" u="none" strike="noStrike">
                          <a:solidFill>
                            <a:srgbClr val="000000"/>
                          </a:solidFill>
                          <a:effectLst/>
                          <a:latin typeface="Calibri" panose="020F0502020204030204" pitchFamily="34" charset="0"/>
                        </a:rPr>
                        <a:t>2022</a:t>
                      </a:r>
                    </a:p>
                  </a:txBody>
                  <a:tcPr marL="4175" marR="4175" marT="4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814254834"/>
                  </a:ext>
                </a:extLst>
              </a:tr>
              <a:tr h="104369">
                <a:tc>
                  <a:txBody>
                    <a:bodyPr/>
                    <a:lstStyle/>
                    <a:p>
                      <a:pPr algn="ctr" fontAlgn="ctr"/>
                      <a:endParaRPr lang="ru-RU" sz="600" b="0" i="0" u="none" strike="noStrike">
                        <a:solidFill>
                          <a:srgbClr val="000000"/>
                        </a:solidFill>
                        <a:effectLst/>
                        <a:latin typeface="Calibri" panose="020F0502020204030204" pitchFamily="34" charset="0"/>
                      </a:endParaRPr>
                    </a:p>
                  </a:txBody>
                  <a:tcPr marL="4175" marR="4175" marT="41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r" fontAlgn="b"/>
                      <a:r>
                        <a:rPr lang="ru-RU" sz="500" b="0" i="0" u="none" strike="noStrike">
                          <a:solidFill>
                            <a:srgbClr val="000000"/>
                          </a:solidFill>
                          <a:effectLst/>
                          <a:latin typeface="Calibri" panose="020F0502020204030204" pitchFamily="34" charset="0"/>
                        </a:rPr>
                        <a:t>43</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44</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45</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46</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47</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48</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49</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50</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51</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52</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1</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2</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3</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4</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5</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6</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7</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8</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9</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10</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11</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12</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13</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14</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15</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16</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17</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18</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19</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20</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21</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22</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23</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24</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25</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26</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27</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28</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29</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30</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31</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32</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33</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ru-RU" sz="500" b="0" i="0" u="none" strike="noStrike">
                          <a:solidFill>
                            <a:srgbClr val="000000"/>
                          </a:solidFill>
                          <a:effectLst/>
                          <a:latin typeface="Calibri" panose="020F0502020204030204" pitchFamily="34" charset="0"/>
                        </a:rPr>
                        <a:t>34</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1380419"/>
                  </a:ext>
                </a:extLst>
              </a:tr>
              <a:tr h="375728">
                <a:tc>
                  <a:txBody>
                    <a:bodyPr/>
                    <a:lstStyle/>
                    <a:p>
                      <a:pPr algn="ctr" fontAlgn="ctr"/>
                      <a:r>
                        <a:rPr lang="ru-RU" sz="800" b="0" i="0" u="none" strike="noStrike">
                          <a:solidFill>
                            <a:srgbClr val="000000"/>
                          </a:solidFill>
                          <a:effectLst/>
                          <a:latin typeface="Calibri" panose="020F0502020204030204" pitchFamily="34" charset="0"/>
                        </a:rPr>
                        <a:t>1</a:t>
                      </a:r>
                    </a:p>
                  </a:txBody>
                  <a:tcPr marL="4175" marR="4175" marT="4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Сбор и анализ данных, определение целей, анализ рисков</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Лидер проекта</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0903568"/>
                  </a:ext>
                </a:extLst>
              </a:tr>
              <a:tr h="375728">
                <a:tc>
                  <a:txBody>
                    <a:bodyPr/>
                    <a:lstStyle/>
                    <a:p>
                      <a:pPr algn="ctr" fontAlgn="ctr"/>
                      <a:r>
                        <a:rPr lang="ru-RU" sz="800" b="0" i="0" u="none" strike="noStrike">
                          <a:solidFill>
                            <a:srgbClr val="000000"/>
                          </a:solidFill>
                          <a:effectLst/>
                          <a:latin typeface="Calibri" panose="020F0502020204030204" pitchFamily="34" charset="0"/>
                        </a:rPr>
                        <a:t>2</a:t>
                      </a:r>
                    </a:p>
                  </a:txBody>
                  <a:tcPr marL="4175" marR="4175" marT="4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Составление плана работ, определение ресурсов</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Лидер проекта</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66869"/>
                  </a:ext>
                </a:extLst>
              </a:tr>
              <a:tr h="250485">
                <a:tc>
                  <a:txBody>
                    <a:bodyPr/>
                    <a:lstStyle/>
                    <a:p>
                      <a:pPr algn="ctr" fontAlgn="ctr"/>
                      <a:r>
                        <a:rPr lang="ru-RU" sz="800" b="0" i="0" u="none" strike="noStrike">
                          <a:solidFill>
                            <a:srgbClr val="000000"/>
                          </a:solidFill>
                          <a:effectLst/>
                          <a:latin typeface="Calibri" panose="020F0502020204030204" pitchFamily="34" charset="0"/>
                        </a:rPr>
                        <a:t>3</a:t>
                      </a:r>
                    </a:p>
                  </a:txBody>
                  <a:tcPr marL="4175" marR="4175" marT="4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Согласование бюджета</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Лидер проекта, фин.директор</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027129"/>
                  </a:ext>
                </a:extLst>
              </a:tr>
              <a:tr h="250485">
                <a:tc>
                  <a:txBody>
                    <a:bodyPr/>
                    <a:lstStyle/>
                    <a:p>
                      <a:pPr algn="ctr" fontAlgn="ctr"/>
                      <a:r>
                        <a:rPr lang="ru-RU" sz="800" b="0" i="0" u="none" strike="noStrike">
                          <a:solidFill>
                            <a:srgbClr val="000000"/>
                          </a:solidFill>
                          <a:effectLst/>
                          <a:latin typeface="Calibri" panose="020F0502020204030204" pitchFamily="34" charset="0"/>
                        </a:rPr>
                        <a:t>4</a:t>
                      </a:r>
                    </a:p>
                  </a:txBody>
                  <a:tcPr marL="4175" marR="4175" marT="4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Разработка ТЗ на тару</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Инженер-технолог</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6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6024514"/>
                  </a:ext>
                </a:extLst>
              </a:tr>
              <a:tr h="250485">
                <a:tc>
                  <a:txBody>
                    <a:bodyPr/>
                    <a:lstStyle/>
                    <a:p>
                      <a:pPr algn="ctr" fontAlgn="ctr"/>
                      <a:r>
                        <a:rPr lang="ru-RU" sz="800" b="0" i="0" u="none" strike="noStrike">
                          <a:solidFill>
                            <a:srgbClr val="000000"/>
                          </a:solidFill>
                          <a:effectLst/>
                          <a:latin typeface="Calibri" panose="020F0502020204030204" pitchFamily="34" charset="0"/>
                        </a:rPr>
                        <a:t>5</a:t>
                      </a:r>
                    </a:p>
                  </a:txBody>
                  <a:tcPr marL="4175" marR="4175" marT="4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Изготовление образцов тары</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Подрядчик</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591282"/>
                  </a:ext>
                </a:extLst>
              </a:tr>
              <a:tr h="250485">
                <a:tc>
                  <a:txBody>
                    <a:bodyPr/>
                    <a:lstStyle/>
                    <a:p>
                      <a:pPr algn="ctr" fontAlgn="ctr"/>
                      <a:r>
                        <a:rPr lang="ru-RU" sz="800" b="0" i="0" u="none" strike="noStrike">
                          <a:solidFill>
                            <a:srgbClr val="000000"/>
                          </a:solidFill>
                          <a:effectLst/>
                          <a:latin typeface="Calibri" panose="020F0502020204030204" pitchFamily="34" charset="0"/>
                        </a:rPr>
                        <a:t>6</a:t>
                      </a:r>
                    </a:p>
                  </a:txBody>
                  <a:tcPr marL="4175" marR="4175" marT="4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Приёмка/испытание образцов</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Специалисты команды</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804337"/>
                  </a:ext>
                </a:extLst>
              </a:tr>
              <a:tr h="125243">
                <a:tc>
                  <a:txBody>
                    <a:bodyPr/>
                    <a:lstStyle/>
                    <a:p>
                      <a:pPr algn="ctr" fontAlgn="ctr"/>
                      <a:r>
                        <a:rPr lang="ru-RU" sz="800" b="0" i="0" u="none" strike="noStrike">
                          <a:solidFill>
                            <a:srgbClr val="000000"/>
                          </a:solidFill>
                          <a:effectLst/>
                          <a:latin typeface="Calibri" panose="020F0502020204030204" pitchFamily="34" charset="0"/>
                        </a:rPr>
                        <a:t>7</a:t>
                      </a:r>
                    </a:p>
                  </a:txBody>
                  <a:tcPr marL="4175" marR="4175" marT="4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Изготовление тары</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Подрядчик</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82660"/>
                  </a:ext>
                </a:extLst>
              </a:tr>
              <a:tr h="375728">
                <a:tc>
                  <a:txBody>
                    <a:bodyPr/>
                    <a:lstStyle/>
                    <a:p>
                      <a:pPr algn="ctr" fontAlgn="ctr"/>
                      <a:r>
                        <a:rPr lang="ru-RU" sz="800" b="0" i="0" u="none" strike="noStrike">
                          <a:solidFill>
                            <a:srgbClr val="000000"/>
                          </a:solidFill>
                          <a:effectLst/>
                          <a:latin typeface="Calibri" panose="020F0502020204030204" pitchFamily="34" charset="0"/>
                        </a:rPr>
                        <a:t>8</a:t>
                      </a:r>
                    </a:p>
                  </a:txBody>
                  <a:tcPr marL="4175" marR="4175" marT="4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Разработка ТЗ на механизмы ИС</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Специалист по складской логистике</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664402"/>
                  </a:ext>
                </a:extLst>
              </a:tr>
              <a:tr h="250485">
                <a:tc>
                  <a:txBody>
                    <a:bodyPr/>
                    <a:lstStyle/>
                    <a:p>
                      <a:pPr algn="ctr" fontAlgn="ctr"/>
                      <a:r>
                        <a:rPr lang="ru-RU" sz="800" b="0" i="0" u="none" strike="noStrike">
                          <a:solidFill>
                            <a:srgbClr val="000000"/>
                          </a:solidFill>
                          <a:effectLst/>
                          <a:latin typeface="Calibri" panose="020F0502020204030204" pitchFamily="34" charset="0"/>
                        </a:rPr>
                        <a:t>9</a:t>
                      </a:r>
                    </a:p>
                  </a:txBody>
                  <a:tcPr marL="4175" marR="4175" marT="4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Внедрение новых механизмов ИС</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Инженер-программист</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91620"/>
                  </a:ext>
                </a:extLst>
              </a:tr>
              <a:tr h="379903">
                <a:tc>
                  <a:txBody>
                    <a:bodyPr/>
                    <a:lstStyle/>
                    <a:p>
                      <a:pPr algn="ctr" fontAlgn="ctr"/>
                      <a:r>
                        <a:rPr lang="ru-RU" sz="800" b="0" i="0" u="none" strike="noStrike">
                          <a:solidFill>
                            <a:srgbClr val="000000"/>
                          </a:solidFill>
                          <a:effectLst/>
                          <a:latin typeface="Calibri" panose="020F0502020204030204" pitchFamily="34" charset="0"/>
                        </a:rPr>
                        <a:t>10</a:t>
                      </a:r>
                    </a:p>
                  </a:txBody>
                  <a:tcPr marL="4175" marR="4175" marT="41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Корректировка внутренних процессов</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effectLst/>
                          <a:latin typeface="Calibri" panose="020F0502020204030204" pitchFamily="34" charset="0"/>
                        </a:rPr>
                        <a:t>Специалист по складской логистике</a:t>
                      </a:r>
                    </a:p>
                  </a:txBody>
                  <a:tcPr marL="4175" marR="4175" marT="4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500" b="0" i="0" u="none" strike="noStrike">
                          <a:solidFill>
                            <a:srgbClr val="000000"/>
                          </a:solidFill>
                          <a:effectLst/>
                          <a:latin typeface="Calibri" panose="020F0502020204030204" pitchFamily="34" charset="0"/>
                        </a:rPr>
                        <a:t> </a:t>
                      </a:r>
                    </a:p>
                  </a:txBody>
                  <a:tcPr marL="4175" marR="4175" marT="4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63355690"/>
                  </a:ext>
                </a:extLst>
              </a:tr>
              <a:tr h="100194">
                <a:tc>
                  <a:txBody>
                    <a:bodyPr/>
                    <a:lstStyle/>
                    <a:p>
                      <a:pPr algn="ctr" fontAlgn="ctr"/>
                      <a:endParaRPr lang="ru-RU" sz="600" b="0" i="0" u="none" strike="noStrike">
                        <a:solidFill>
                          <a:srgbClr val="000000"/>
                        </a:solidFill>
                        <a:effectLst/>
                        <a:latin typeface="Calibri" panose="020F0502020204030204" pitchFamily="34" charset="0"/>
                      </a:endParaRPr>
                    </a:p>
                  </a:txBody>
                  <a:tcPr marL="4175" marR="4175" marT="417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31501011"/>
                  </a:ext>
                </a:extLst>
              </a:tr>
              <a:tr h="100194">
                <a:tc>
                  <a:txBody>
                    <a:bodyPr/>
                    <a:lstStyle/>
                    <a:p>
                      <a:pPr algn="ctr" fontAlgn="ctr"/>
                      <a:endParaRPr lang="ru-RU" sz="600" b="0" i="0" u="none" strike="noStrike" dirty="0">
                        <a:solidFill>
                          <a:srgbClr val="000000"/>
                        </a:solidFill>
                        <a:effectLst/>
                        <a:latin typeface="Calibri" panose="020F0502020204030204" pitchFamily="34" charset="0"/>
                      </a:endParaRPr>
                    </a:p>
                  </a:txBody>
                  <a:tcPr marL="4175" marR="4175" marT="41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700" b="1" i="0" u="none" strike="noStrike" dirty="0">
                          <a:solidFill>
                            <a:srgbClr val="000000"/>
                          </a:solidFill>
                          <a:effectLst/>
                          <a:latin typeface="Calibri" panose="020F0502020204030204" pitchFamily="34" charset="0"/>
                        </a:rPr>
                        <a:t>выполнено</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endParaRPr lang="ru-RU" sz="600" b="1" i="0" u="none" strike="noStrike">
                        <a:solidFill>
                          <a:srgbClr val="000000"/>
                        </a:solidFill>
                        <a:effectLst/>
                        <a:latin typeface="Calibri" panose="020F0502020204030204" pitchFamily="34" charset="0"/>
                      </a:endParaRPr>
                    </a:p>
                  </a:txBody>
                  <a:tcPr marL="4175" marR="4175" marT="41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extLst>
                  <a:ext uri="{0D108BD9-81ED-4DB2-BD59-A6C34878D82A}">
                    <a16:rowId xmlns:a16="http://schemas.microsoft.com/office/drawing/2014/main" val="3514006242"/>
                  </a:ext>
                </a:extLst>
              </a:tr>
              <a:tr h="100194">
                <a:tc>
                  <a:txBody>
                    <a:bodyPr/>
                    <a:lstStyle/>
                    <a:p>
                      <a:pPr algn="ctr" fontAlgn="ctr"/>
                      <a:endParaRPr lang="ru-RU" sz="600" b="0" i="0" u="none" strike="noStrike">
                        <a:solidFill>
                          <a:srgbClr val="000000"/>
                        </a:solidFill>
                        <a:effectLst/>
                        <a:latin typeface="Calibri" panose="020F0502020204030204" pitchFamily="34" charset="0"/>
                      </a:endParaRPr>
                    </a:p>
                  </a:txBody>
                  <a:tcPr marL="4175" marR="4175" marT="41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700" b="1" i="0" u="none" strike="noStrike" dirty="0">
                          <a:solidFill>
                            <a:srgbClr val="000000"/>
                          </a:solidFill>
                          <a:effectLst/>
                          <a:latin typeface="Calibri" panose="020F0502020204030204" pitchFamily="34" charset="0"/>
                        </a:rPr>
                        <a:t>запланировано</a:t>
                      </a:r>
                    </a:p>
                  </a:txBody>
                  <a:tcPr marL="4175" marR="4175" marT="4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ru-RU" sz="600" b="1" i="0" u="none" strike="noStrike">
                        <a:solidFill>
                          <a:srgbClr val="000000"/>
                        </a:solidFill>
                        <a:effectLst/>
                        <a:latin typeface="Calibri" panose="020F0502020204030204" pitchFamily="34" charset="0"/>
                      </a:endParaRPr>
                    </a:p>
                  </a:txBody>
                  <a:tcPr marL="4175" marR="4175" marT="41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5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4175" marR="4175" marT="4175" marB="0" anchor="b">
                    <a:lnL>
                      <a:noFill/>
                    </a:lnL>
                    <a:lnR>
                      <a:noFill/>
                    </a:lnR>
                    <a:lnT>
                      <a:noFill/>
                    </a:lnT>
                    <a:lnB>
                      <a:noFill/>
                    </a:lnB>
                  </a:tcPr>
                </a:tc>
                <a:tc>
                  <a:txBody>
                    <a:bodyPr/>
                    <a:lstStyle/>
                    <a:p>
                      <a:pPr algn="l" fontAlgn="b"/>
                      <a:endParaRPr lang="ru-RU" sz="600" b="0" i="0" u="none" strike="noStrike" dirty="0">
                        <a:solidFill>
                          <a:srgbClr val="000000"/>
                        </a:solidFill>
                        <a:effectLst/>
                        <a:latin typeface="Calibri" panose="020F0502020204030204" pitchFamily="34" charset="0"/>
                      </a:endParaRPr>
                    </a:p>
                  </a:txBody>
                  <a:tcPr marL="4175" marR="4175" marT="4175" marB="0" anchor="b">
                    <a:lnL>
                      <a:noFill/>
                    </a:lnL>
                    <a:lnR>
                      <a:noFill/>
                    </a:lnR>
                    <a:lnT>
                      <a:noFill/>
                    </a:lnT>
                    <a:lnB>
                      <a:noFill/>
                    </a:lnB>
                  </a:tcPr>
                </a:tc>
                <a:extLst>
                  <a:ext uri="{0D108BD9-81ED-4DB2-BD59-A6C34878D82A}">
                    <a16:rowId xmlns:a16="http://schemas.microsoft.com/office/drawing/2014/main" val="1077902128"/>
                  </a:ext>
                </a:extLst>
              </a:tr>
            </a:tbl>
          </a:graphicData>
        </a:graphic>
      </p:graphicFrame>
      <p:sp>
        <p:nvSpPr>
          <p:cNvPr id="8" name="Заголовок 1">
            <a:extLst>
              <a:ext uri="{FF2B5EF4-FFF2-40B4-BE49-F238E27FC236}">
                <a16:creationId xmlns:a16="http://schemas.microsoft.com/office/drawing/2014/main" id="{4ABEE334-B361-4EC1-AABD-E4F8C35E753B}"/>
              </a:ext>
            </a:extLst>
          </p:cNvPr>
          <p:cNvSpPr txBox="1">
            <a:spLocks noChangeArrowheads="1"/>
          </p:cNvSpPr>
          <p:nvPr/>
        </p:nvSpPr>
        <p:spPr bwMode="auto">
          <a:xfrm>
            <a:off x="20638" y="-63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ru-RU" altLang="ru-RU" sz="2400" b="1" dirty="0">
                <a:cs typeface="Arial" panose="020B0604020202020204" pitchFamily="34" charset="0"/>
              </a:rPr>
              <a:t>График реализации проекта</a:t>
            </a:r>
          </a:p>
        </p:txBody>
      </p:sp>
      <p:pic>
        <p:nvPicPr>
          <p:cNvPr id="9" name="Рисунок 8">
            <a:extLst>
              <a:ext uri="{FF2B5EF4-FFF2-40B4-BE49-F238E27FC236}">
                <a16:creationId xmlns:a16="http://schemas.microsoft.com/office/drawing/2014/main" id="{01884EA3-0106-48C9-84D6-9A096A0CB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146" y="3116119"/>
            <a:ext cx="1760207" cy="1768065"/>
          </a:xfrm>
          <a:prstGeom prst="rect">
            <a:avLst/>
          </a:prstGeom>
        </p:spPr>
      </p:pic>
      <p:sp>
        <p:nvSpPr>
          <p:cNvPr id="2" name="Номер слайда 1">
            <a:extLst>
              <a:ext uri="{FF2B5EF4-FFF2-40B4-BE49-F238E27FC236}">
                <a16:creationId xmlns:a16="http://schemas.microsoft.com/office/drawing/2014/main" id="{8439930D-B344-4321-9A8E-6FC37B18A76D}"/>
              </a:ext>
            </a:extLst>
          </p:cNvPr>
          <p:cNvSpPr>
            <a:spLocks noGrp="1"/>
          </p:cNvSpPr>
          <p:nvPr>
            <p:ph type="sldNum" sz="quarter" idx="12"/>
          </p:nvPr>
        </p:nvSpPr>
        <p:spPr/>
        <p:txBody>
          <a:bodyPr/>
          <a:lstStyle/>
          <a:p>
            <a:pPr>
              <a:defRPr/>
            </a:pPr>
            <a:fld id="{E8F2DB0E-9271-4DAC-8792-ADC7F45D3A65}" type="slidenum">
              <a:rPr lang="ru-RU" smtClean="0"/>
              <a:pPr>
                <a:defRPr/>
              </a:pPr>
              <a:t>7</a:t>
            </a:fld>
            <a:endParaRPr lang="ru-RU" dirty="0"/>
          </a:p>
        </p:txBody>
      </p:sp>
    </p:spTree>
    <p:extLst>
      <p:ext uri="{BB962C8B-B14F-4D97-AF65-F5344CB8AC3E}">
        <p14:creationId xmlns:p14="http://schemas.microsoft.com/office/powerpoint/2010/main" val="1537442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усеченные противолежащие углы 4">
            <a:extLst>
              <a:ext uri="{FF2B5EF4-FFF2-40B4-BE49-F238E27FC236}">
                <a16:creationId xmlns:a16="http://schemas.microsoft.com/office/drawing/2014/main" id="{7105AA53-D07A-41EB-9148-D57A7AAAC69C}"/>
              </a:ext>
            </a:extLst>
          </p:cNvPr>
          <p:cNvSpPr/>
          <p:nvPr/>
        </p:nvSpPr>
        <p:spPr>
          <a:xfrm>
            <a:off x="6266454" y="2221900"/>
            <a:ext cx="2647599" cy="648072"/>
          </a:xfrm>
          <a:prstGeom prst="snip2Diag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 name="TextBox 3">
            <a:extLst>
              <a:ext uri="{FF2B5EF4-FFF2-40B4-BE49-F238E27FC236}">
                <a16:creationId xmlns:a16="http://schemas.microsoft.com/office/drawing/2014/main" id="{7DB59E9C-CD18-4CB0-A6F9-088210DF884D}"/>
              </a:ext>
            </a:extLst>
          </p:cNvPr>
          <p:cNvSpPr txBox="1"/>
          <p:nvPr/>
        </p:nvSpPr>
        <p:spPr>
          <a:xfrm>
            <a:off x="6372200" y="2223641"/>
            <a:ext cx="2647599" cy="646331"/>
          </a:xfrm>
          <a:prstGeom prst="rect">
            <a:avLst/>
          </a:prstGeom>
          <a:noFill/>
        </p:spPr>
        <p:txBody>
          <a:bodyPr wrap="square" rtlCol="0">
            <a:spAutoFit/>
          </a:bodyPr>
          <a:lstStyle/>
          <a:p>
            <a:pPr marL="285750" indent="-285750">
              <a:buClr>
                <a:srgbClr val="009900"/>
              </a:buClr>
              <a:buFont typeface="Wingdings" panose="05000000000000000000" pitchFamily="2" charset="2"/>
              <a:buChar char="ü"/>
            </a:pPr>
            <a:r>
              <a:rPr lang="ru-RU" dirty="0"/>
              <a:t>Срок окупаемости</a:t>
            </a:r>
          </a:p>
          <a:p>
            <a:pPr>
              <a:buClr>
                <a:srgbClr val="009900"/>
              </a:buClr>
            </a:pPr>
            <a:r>
              <a:rPr lang="ru-RU" dirty="0"/>
              <a:t>	3 года</a:t>
            </a:r>
          </a:p>
        </p:txBody>
      </p:sp>
      <p:graphicFrame>
        <p:nvGraphicFramePr>
          <p:cNvPr id="6" name="Таблица 5">
            <a:extLst>
              <a:ext uri="{FF2B5EF4-FFF2-40B4-BE49-F238E27FC236}">
                <a16:creationId xmlns:a16="http://schemas.microsoft.com/office/drawing/2014/main" id="{74F48FE5-04C0-4624-B9D5-6033A55C4028}"/>
              </a:ext>
            </a:extLst>
          </p:cNvPr>
          <p:cNvGraphicFramePr>
            <a:graphicFrameLocks noGrp="1"/>
          </p:cNvGraphicFramePr>
          <p:nvPr>
            <p:extLst>
              <p:ext uri="{D42A27DB-BD31-4B8C-83A1-F6EECF244321}">
                <p14:modId xmlns:p14="http://schemas.microsoft.com/office/powerpoint/2010/main" val="2639599745"/>
              </p:ext>
            </p:extLst>
          </p:nvPr>
        </p:nvGraphicFramePr>
        <p:xfrm>
          <a:off x="539552" y="3219822"/>
          <a:ext cx="5321300" cy="1280160"/>
        </p:xfrm>
        <a:graphic>
          <a:graphicData uri="http://schemas.openxmlformats.org/drawingml/2006/table">
            <a:tbl>
              <a:tblPr>
                <a:tableStyleId>{8EC20E35-A176-4012-BC5E-935CFFF8708E}</a:tableStyleId>
              </a:tblPr>
              <a:tblGrid>
                <a:gridCol w="2273300">
                  <a:extLst>
                    <a:ext uri="{9D8B030D-6E8A-4147-A177-3AD203B41FA5}">
                      <a16:colId xmlns:a16="http://schemas.microsoft.com/office/drawing/2014/main" val="1049943509"/>
                    </a:ext>
                  </a:extLst>
                </a:gridCol>
                <a:gridCol w="863600">
                  <a:extLst>
                    <a:ext uri="{9D8B030D-6E8A-4147-A177-3AD203B41FA5}">
                      <a16:colId xmlns:a16="http://schemas.microsoft.com/office/drawing/2014/main" val="186972330"/>
                    </a:ext>
                  </a:extLst>
                </a:gridCol>
                <a:gridCol w="736600">
                  <a:extLst>
                    <a:ext uri="{9D8B030D-6E8A-4147-A177-3AD203B41FA5}">
                      <a16:colId xmlns:a16="http://schemas.microsoft.com/office/drawing/2014/main" val="1615883021"/>
                    </a:ext>
                  </a:extLst>
                </a:gridCol>
                <a:gridCol w="698500">
                  <a:extLst>
                    <a:ext uri="{9D8B030D-6E8A-4147-A177-3AD203B41FA5}">
                      <a16:colId xmlns:a16="http://schemas.microsoft.com/office/drawing/2014/main" val="3465519558"/>
                    </a:ext>
                  </a:extLst>
                </a:gridCol>
                <a:gridCol w="749300">
                  <a:extLst>
                    <a:ext uri="{9D8B030D-6E8A-4147-A177-3AD203B41FA5}">
                      <a16:colId xmlns:a16="http://schemas.microsoft.com/office/drawing/2014/main" val="703951769"/>
                    </a:ext>
                  </a:extLst>
                </a:gridCol>
              </a:tblGrid>
              <a:tr h="182880">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dirty="0">
                          <a:effectLst/>
                        </a:rPr>
                        <a:t>2022</a:t>
                      </a:r>
                      <a:endParaRPr lang="ru-RU"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2023</a:t>
                      </a:r>
                      <a:endParaRPr lang="ru-RU"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2024</a:t>
                      </a:r>
                      <a:endParaRPr lang="ru-RU"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ru-RU" sz="1100" u="none" strike="noStrike">
                          <a:effectLst/>
                        </a:rPr>
                        <a:t>2025</a:t>
                      </a:r>
                      <a:endParaRPr lang="ru-RU"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36246370"/>
                  </a:ext>
                </a:extLst>
              </a:tr>
              <a:tr h="182880">
                <a:tc>
                  <a:txBody>
                    <a:bodyPr/>
                    <a:lstStyle/>
                    <a:p>
                      <a:pPr algn="l" fontAlgn="b"/>
                      <a:r>
                        <a:rPr lang="ru-RU" sz="1100" u="none" strike="noStrike" dirty="0">
                          <a:effectLst/>
                        </a:rPr>
                        <a:t>Инвестиции в проект, руб.</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ru-RU" sz="1100" u="none" strike="noStrike">
                          <a:effectLst/>
                        </a:rPr>
                        <a:t>4 208 000 </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7991212"/>
                  </a:ext>
                </a:extLst>
              </a:tr>
              <a:tr h="182880">
                <a:tc>
                  <a:txBody>
                    <a:bodyPr/>
                    <a:lstStyle/>
                    <a:p>
                      <a:pPr algn="l" fontAlgn="b"/>
                      <a:r>
                        <a:rPr lang="ru-RU" sz="1100" u="none" strike="noStrike" dirty="0">
                          <a:effectLst/>
                        </a:rPr>
                        <a:t>Экономия в год, руб.</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ru-RU" sz="1100" u="none" strike="noStrike">
                          <a:effectLst/>
                        </a:rPr>
                        <a:t>2 100 000 </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17520254"/>
                  </a:ext>
                </a:extLst>
              </a:tr>
              <a:tr h="365760">
                <a:tc>
                  <a:txBody>
                    <a:bodyPr/>
                    <a:lstStyle/>
                    <a:p>
                      <a:pPr algn="l" fontAlgn="b"/>
                      <a:r>
                        <a:rPr lang="ru-RU" sz="1100" u="none" strike="noStrike" dirty="0">
                          <a:effectLst/>
                        </a:rPr>
                        <a:t>Экономия от реализации, с учётом ставки дисконтирования</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ctr"/>
                      <a:r>
                        <a:rPr lang="ru-RU" sz="1100" u="none" strike="noStrike" dirty="0">
                          <a:effectLst/>
                        </a:rPr>
                        <a:t>1 750 000 </a:t>
                      </a:r>
                      <a:endParaRPr lang="ru-RU"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ru-RU" sz="1100" u="none" strike="noStrike">
                          <a:effectLst/>
                        </a:rPr>
                        <a:t>1 458 333 </a:t>
                      </a:r>
                      <a:endParaRPr lang="ru-RU"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ru-RU" sz="1100" u="none" strike="noStrike" dirty="0">
                          <a:effectLst/>
                        </a:rPr>
                        <a:t>1 215 278 </a:t>
                      </a:r>
                      <a:endParaRPr lang="ru-RU"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04131431"/>
                  </a:ext>
                </a:extLst>
              </a:tr>
              <a:tr h="182880">
                <a:tc>
                  <a:txBody>
                    <a:bodyPr/>
                    <a:lstStyle/>
                    <a:p>
                      <a:pPr algn="l" fontAlgn="b"/>
                      <a:r>
                        <a:rPr lang="ru-RU" sz="1100" b="1" u="none" strike="noStrike" dirty="0">
                          <a:effectLst/>
                        </a:rPr>
                        <a:t>ИТОГО</a:t>
                      </a:r>
                      <a:endParaRPr lang="ru-RU"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ru-RU"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ru-RU" sz="1100" b="1" u="none" strike="noStrike" dirty="0">
                          <a:solidFill>
                            <a:srgbClr val="FF0000"/>
                          </a:solidFill>
                          <a:effectLst/>
                        </a:rPr>
                        <a:t>-2 458 000 </a:t>
                      </a:r>
                      <a:endParaRPr lang="ru-RU" sz="1100" b="1"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ru-RU" sz="1100" b="1" u="none" strike="noStrike" dirty="0">
                          <a:solidFill>
                            <a:srgbClr val="FF0000"/>
                          </a:solidFill>
                          <a:effectLst/>
                        </a:rPr>
                        <a:t>-999 667 </a:t>
                      </a:r>
                      <a:endParaRPr lang="ru-RU" sz="1100" b="1"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ru-RU" sz="1100" b="1" u="none" strike="noStrike" dirty="0">
                          <a:effectLst/>
                        </a:rPr>
                        <a:t>215 611 </a:t>
                      </a:r>
                      <a:endParaRPr lang="ru-RU"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43278332"/>
                  </a:ext>
                </a:extLst>
              </a:tr>
              <a:tr h="182880">
                <a:tc>
                  <a:txBody>
                    <a:bodyPr/>
                    <a:lstStyle/>
                    <a:p>
                      <a:pPr algn="l" fontAlgn="b"/>
                      <a:r>
                        <a:rPr lang="ru-RU" sz="1100" u="none" strike="noStrike" dirty="0">
                          <a:effectLst/>
                        </a:rPr>
                        <a:t>Ставка дисконтирования</a:t>
                      </a:r>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ru-RU" sz="1100" u="none" strike="noStrike">
                          <a:effectLst/>
                        </a:rPr>
                        <a:t>20%</a:t>
                      </a:r>
                      <a:endParaRPr lang="ru-RU"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ru-RU"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ru-RU"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40013720"/>
                  </a:ext>
                </a:extLst>
              </a:tr>
            </a:tbl>
          </a:graphicData>
        </a:graphic>
      </p:graphicFrame>
      <p:graphicFrame>
        <p:nvGraphicFramePr>
          <p:cNvPr id="9" name="Таблица 8">
            <a:extLst>
              <a:ext uri="{FF2B5EF4-FFF2-40B4-BE49-F238E27FC236}">
                <a16:creationId xmlns:a16="http://schemas.microsoft.com/office/drawing/2014/main" id="{6FD2A8F3-58FA-4703-90B8-80817AE2BDB6}"/>
              </a:ext>
            </a:extLst>
          </p:cNvPr>
          <p:cNvGraphicFramePr>
            <a:graphicFrameLocks noGrp="1"/>
          </p:cNvGraphicFramePr>
          <p:nvPr>
            <p:extLst>
              <p:ext uri="{D42A27DB-BD31-4B8C-83A1-F6EECF244321}">
                <p14:modId xmlns:p14="http://schemas.microsoft.com/office/powerpoint/2010/main" val="39407330"/>
              </p:ext>
            </p:extLst>
          </p:nvPr>
        </p:nvGraphicFramePr>
        <p:xfrm>
          <a:off x="539552" y="699542"/>
          <a:ext cx="5321300" cy="2170430"/>
        </p:xfrm>
        <a:graphic>
          <a:graphicData uri="http://schemas.openxmlformats.org/drawingml/2006/table">
            <a:tbl>
              <a:tblPr firstRow="1" firstCol="1" bandRow="1"/>
              <a:tblGrid>
                <a:gridCol w="3146079">
                  <a:extLst>
                    <a:ext uri="{9D8B030D-6E8A-4147-A177-3AD203B41FA5}">
                      <a16:colId xmlns:a16="http://schemas.microsoft.com/office/drawing/2014/main" val="1746921708"/>
                    </a:ext>
                  </a:extLst>
                </a:gridCol>
                <a:gridCol w="984756">
                  <a:extLst>
                    <a:ext uri="{9D8B030D-6E8A-4147-A177-3AD203B41FA5}">
                      <a16:colId xmlns:a16="http://schemas.microsoft.com/office/drawing/2014/main" val="1609202471"/>
                    </a:ext>
                  </a:extLst>
                </a:gridCol>
                <a:gridCol w="1190465">
                  <a:extLst>
                    <a:ext uri="{9D8B030D-6E8A-4147-A177-3AD203B41FA5}">
                      <a16:colId xmlns:a16="http://schemas.microsoft.com/office/drawing/2014/main" val="1669825044"/>
                    </a:ext>
                  </a:extLst>
                </a:gridCol>
              </a:tblGrid>
              <a:tr h="182880">
                <a:tc>
                  <a:txBody>
                    <a:bodyPr/>
                    <a:lstStyle/>
                    <a:p>
                      <a:pPr algn="ctr">
                        <a:lnSpc>
                          <a:spcPct val="107000"/>
                        </a:lnSpc>
                        <a:spcAft>
                          <a:spcPts val="800"/>
                        </a:spcAft>
                      </a:pPr>
                      <a:r>
                        <a:rPr lang="ru-R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Показатель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126811"/>
                  </a:ext>
                </a:extLst>
              </a:tr>
              <a:tr h="182880">
                <a:tc>
                  <a:txBody>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Проектирование и изготовление тары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Тыс.руб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4 138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343297"/>
                  </a:ext>
                </a:extLst>
              </a:tr>
              <a:tr h="182880">
                <a:tc>
                  <a:txBody>
                    <a:bodyPr/>
                    <a:lstStyle/>
                    <a:p>
                      <a:pPr>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Разработка программного обеспечения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Тыс.руб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70188"/>
                  </a:ext>
                </a:extLst>
              </a:tr>
              <a:tr h="182880">
                <a:tc>
                  <a:txBody>
                    <a:bodyPr/>
                    <a:lstStyle/>
                    <a:p>
                      <a:pPr>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Административное время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Тыс.руб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930336"/>
                  </a:ext>
                </a:extLst>
              </a:tr>
              <a:tr h="182880">
                <a:tc>
                  <a:txBody>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ИТОГО затраты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Тыс.руб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4 208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12832"/>
                  </a:ext>
                </a:extLst>
              </a:tr>
              <a:tr h="91440">
                <a:tc>
                  <a:txBody>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44219796"/>
                  </a:ext>
                </a:extLst>
              </a:tr>
              <a:tr h="182880">
                <a:tc>
                  <a:txBody>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Экономия в год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Тыс.руб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2 100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8695913"/>
                  </a:ext>
                </a:extLst>
              </a:tr>
              <a:tr h="182880">
                <a:tc>
                  <a:txBody>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Ставка дисконтирования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758750"/>
                  </a:ext>
                </a:extLst>
              </a:tr>
              <a:tr h="182880">
                <a:tc>
                  <a:txBody>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Окупаемость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000397"/>
                  </a:ext>
                </a:extLst>
              </a:tr>
              <a:tr h="182880">
                <a:tc>
                  <a:txBody>
                    <a:bodyPr/>
                    <a:lstStyle/>
                    <a:p>
                      <a:pPr>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NPV</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Тыс.руб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815977"/>
                  </a:ext>
                </a:extLst>
              </a:tr>
            </a:tbl>
          </a:graphicData>
        </a:graphic>
      </p:graphicFrame>
      <p:sp>
        <p:nvSpPr>
          <p:cNvPr id="10" name="Заголовок 1">
            <a:extLst>
              <a:ext uri="{FF2B5EF4-FFF2-40B4-BE49-F238E27FC236}">
                <a16:creationId xmlns:a16="http://schemas.microsoft.com/office/drawing/2014/main" id="{27D58E42-FDFD-4AD7-940C-06CA8B2AE101}"/>
              </a:ext>
            </a:extLst>
          </p:cNvPr>
          <p:cNvSpPr>
            <a:spLocks noGrp="1"/>
          </p:cNvSpPr>
          <p:nvPr>
            <p:ph type="title"/>
          </p:nvPr>
        </p:nvSpPr>
        <p:spPr>
          <a:xfrm>
            <a:off x="179387" y="138152"/>
            <a:ext cx="8785225" cy="436057"/>
          </a:xfrm>
        </p:spPr>
        <p:txBody>
          <a:bodyPr>
            <a:noAutofit/>
          </a:bodyPr>
          <a:lstStyle/>
          <a:p>
            <a:r>
              <a:rPr lang="ru-RU" sz="2400" dirty="0"/>
              <a:t>Показатели проекта</a:t>
            </a:r>
          </a:p>
        </p:txBody>
      </p:sp>
      <p:sp>
        <p:nvSpPr>
          <p:cNvPr id="2" name="Номер слайда 1">
            <a:extLst>
              <a:ext uri="{FF2B5EF4-FFF2-40B4-BE49-F238E27FC236}">
                <a16:creationId xmlns:a16="http://schemas.microsoft.com/office/drawing/2014/main" id="{FE5AA8FC-67B3-42B5-8201-141CD4FB47A8}"/>
              </a:ext>
            </a:extLst>
          </p:cNvPr>
          <p:cNvSpPr>
            <a:spLocks noGrp="1"/>
          </p:cNvSpPr>
          <p:nvPr>
            <p:ph type="sldNum" sz="quarter" idx="12"/>
          </p:nvPr>
        </p:nvSpPr>
        <p:spPr/>
        <p:txBody>
          <a:bodyPr/>
          <a:lstStyle/>
          <a:p>
            <a:pPr>
              <a:defRPr/>
            </a:pPr>
            <a:fld id="{E8F2DB0E-9271-4DAC-8792-ADC7F45D3A65}" type="slidenum">
              <a:rPr lang="ru-RU" smtClean="0"/>
              <a:pPr>
                <a:defRPr/>
              </a:pPr>
              <a:t>8</a:t>
            </a:fld>
            <a:endParaRPr lang="ru-RU" dirty="0"/>
          </a:p>
        </p:txBody>
      </p:sp>
    </p:spTree>
    <p:extLst>
      <p:ext uri="{BB962C8B-B14F-4D97-AF65-F5344CB8AC3E}">
        <p14:creationId xmlns:p14="http://schemas.microsoft.com/office/powerpoint/2010/main" val="236223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66571F20-7D34-4BB2-B112-C891F2D052FE}"/>
              </a:ext>
            </a:extLst>
          </p:cNvPr>
          <p:cNvGraphicFramePr>
            <a:graphicFrameLocks noGrp="1"/>
          </p:cNvGraphicFramePr>
          <p:nvPr>
            <p:extLst>
              <p:ext uri="{D42A27DB-BD31-4B8C-83A1-F6EECF244321}">
                <p14:modId xmlns:p14="http://schemas.microsoft.com/office/powerpoint/2010/main" val="2607028327"/>
              </p:ext>
            </p:extLst>
          </p:nvPr>
        </p:nvGraphicFramePr>
        <p:xfrm>
          <a:off x="323528" y="3142456"/>
          <a:ext cx="3816424" cy="920997"/>
        </p:xfrm>
        <a:graphic>
          <a:graphicData uri="http://schemas.openxmlformats.org/drawingml/2006/table">
            <a:tbl>
              <a:tblPr>
                <a:tableStyleId>{9D7B26C5-4107-4FEC-AEDC-1716B250A1EF}</a:tableStyleId>
              </a:tblPr>
              <a:tblGrid>
                <a:gridCol w="1526570">
                  <a:extLst>
                    <a:ext uri="{9D8B030D-6E8A-4147-A177-3AD203B41FA5}">
                      <a16:colId xmlns:a16="http://schemas.microsoft.com/office/drawing/2014/main" val="601036016"/>
                    </a:ext>
                  </a:extLst>
                </a:gridCol>
                <a:gridCol w="1286399">
                  <a:extLst>
                    <a:ext uri="{9D8B030D-6E8A-4147-A177-3AD203B41FA5}">
                      <a16:colId xmlns:a16="http://schemas.microsoft.com/office/drawing/2014/main" val="664901909"/>
                    </a:ext>
                  </a:extLst>
                </a:gridCol>
                <a:gridCol w="1003455">
                  <a:extLst>
                    <a:ext uri="{9D8B030D-6E8A-4147-A177-3AD203B41FA5}">
                      <a16:colId xmlns:a16="http://schemas.microsoft.com/office/drawing/2014/main" val="2896436636"/>
                    </a:ext>
                  </a:extLst>
                </a:gridCol>
              </a:tblGrid>
              <a:tr h="164675">
                <a:tc>
                  <a:txBody>
                    <a:bodyPr/>
                    <a:lstStyle/>
                    <a:p>
                      <a:pPr algn="l" fontAlgn="b"/>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300" b="1" u="none" strike="noStrike" dirty="0">
                          <a:effectLst/>
                          <a:latin typeface="Times New Roman" panose="02020603050405020304" pitchFamily="18" charset="0"/>
                          <a:cs typeface="Times New Roman" panose="02020603050405020304" pitchFamily="18" charset="0"/>
                        </a:rPr>
                        <a:t>Номенклатура</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300" b="1" u="none" strike="noStrike" dirty="0">
                          <a:effectLst/>
                          <a:latin typeface="Times New Roman" panose="02020603050405020304" pitchFamily="18" charset="0"/>
                          <a:cs typeface="Times New Roman" panose="02020603050405020304" pitchFamily="18" charset="0"/>
                        </a:rPr>
                        <a:t>Количество</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870386728"/>
                  </a:ext>
                </a:extLst>
              </a:tr>
              <a:tr h="298062">
                <a:tc>
                  <a:txBody>
                    <a:bodyPr/>
                    <a:lstStyle/>
                    <a:p>
                      <a:pPr algn="r" fontAlgn="b"/>
                      <a:r>
                        <a:rPr lang="ru-RU" sz="1300" u="none" strike="noStrike" dirty="0">
                          <a:effectLst/>
                          <a:latin typeface="Times New Roman" panose="02020603050405020304" pitchFamily="18" charset="0"/>
                          <a:cs typeface="Times New Roman" panose="02020603050405020304" pitchFamily="18" charset="0"/>
                        </a:rPr>
                        <a:t>Всего позиций тар</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23</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140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16419798"/>
                  </a:ext>
                </a:extLst>
              </a:tr>
              <a:tr h="164675">
                <a:tc>
                  <a:txBody>
                    <a:bodyPr/>
                    <a:lstStyle/>
                    <a:p>
                      <a:pPr algn="r" fontAlgn="b"/>
                      <a:r>
                        <a:rPr lang="ru-RU" sz="1300" u="none" strike="noStrike">
                          <a:effectLst/>
                          <a:latin typeface="Times New Roman" panose="02020603050405020304" pitchFamily="18" charset="0"/>
                          <a:cs typeface="Times New Roman" panose="02020603050405020304" pitchFamily="18" charset="0"/>
                        </a:rPr>
                        <a:t>специальная</a:t>
                      </a:r>
                      <a:endParaRPr lang="ru-RU" sz="13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22</a:t>
                      </a:r>
                      <a:endParaRPr lang="ru-RU" sz="13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300" u="none" strike="noStrike">
                          <a:effectLst/>
                          <a:latin typeface="Times New Roman" panose="02020603050405020304" pitchFamily="18" charset="0"/>
                          <a:cs typeface="Times New Roman" panose="02020603050405020304" pitchFamily="18" charset="0"/>
                        </a:rPr>
                        <a:t>110</a:t>
                      </a:r>
                      <a:endParaRPr lang="ru-RU" sz="13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146981960"/>
                  </a:ext>
                </a:extLst>
              </a:tr>
              <a:tr h="164675">
                <a:tc>
                  <a:txBody>
                    <a:bodyPr/>
                    <a:lstStyle/>
                    <a:p>
                      <a:pPr algn="r" fontAlgn="b"/>
                      <a:r>
                        <a:rPr lang="ru-RU" sz="1300" u="none" strike="noStrike">
                          <a:effectLst/>
                          <a:latin typeface="Times New Roman" panose="02020603050405020304" pitchFamily="18" charset="0"/>
                          <a:cs typeface="Times New Roman" panose="02020603050405020304" pitchFamily="18" charset="0"/>
                        </a:rPr>
                        <a:t>стандартная</a:t>
                      </a:r>
                      <a:endParaRPr lang="ru-RU" sz="1300" b="0"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1</a:t>
                      </a:r>
                      <a:endParaRPr lang="ru-RU" sz="13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30</a:t>
                      </a:r>
                      <a:endParaRPr lang="ru-RU" sz="13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599830706"/>
                  </a:ext>
                </a:extLst>
              </a:tr>
            </a:tbl>
          </a:graphicData>
        </a:graphic>
      </p:graphicFrame>
      <p:graphicFrame>
        <p:nvGraphicFramePr>
          <p:cNvPr id="5" name="Таблица 4">
            <a:extLst>
              <a:ext uri="{FF2B5EF4-FFF2-40B4-BE49-F238E27FC236}">
                <a16:creationId xmlns:a16="http://schemas.microsoft.com/office/drawing/2014/main" id="{245E9C9C-0462-4C37-AD5D-8BAF8B73A205}"/>
              </a:ext>
            </a:extLst>
          </p:cNvPr>
          <p:cNvGraphicFramePr>
            <a:graphicFrameLocks noGrp="1"/>
          </p:cNvGraphicFramePr>
          <p:nvPr>
            <p:extLst>
              <p:ext uri="{D42A27DB-BD31-4B8C-83A1-F6EECF244321}">
                <p14:modId xmlns:p14="http://schemas.microsoft.com/office/powerpoint/2010/main" val="4066772677"/>
              </p:ext>
            </p:extLst>
          </p:nvPr>
        </p:nvGraphicFramePr>
        <p:xfrm>
          <a:off x="4355976" y="3142456"/>
          <a:ext cx="4551363" cy="677189"/>
        </p:xfrm>
        <a:graphic>
          <a:graphicData uri="http://schemas.openxmlformats.org/drawingml/2006/table">
            <a:tbl>
              <a:tblPr>
                <a:tableStyleId>{9D7B26C5-4107-4FEC-AEDC-1716B250A1EF}</a:tableStyleId>
              </a:tblPr>
              <a:tblGrid>
                <a:gridCol w="2880321">
                  <a:extLst>
                    <a:ext uri="{9D8B030D-6E8A-4147-A177-3AD203B41FA5}">
                      <a16:colId xmlns:a16="http://schemas.microsoft.com/office/drawing/2014/main" val="495979644"/>
                    </a:ext>
                  </a:extLst>
                </a:gridCol>
                <a:gridCol w="720080">
                  <a:extLst>
                    <a:ext uri="{9D8B030D-6E8A-4147-A177-3AD203B41FA5}">
                      <a16:colId xmlns:a16="http://schemas.microsoft.com/office/drawing/2014/main" val="1775696439"/>
                    </a:ext>
                  </a:extLst>
                </a:gridCol>
                <a:gridCol w="552011">
                  <a:extLst>
                    <a:ext uri="{9D8B030D-6E8A-4147-A177-3AD203B41FA5}">
                      <a16:colId xmlns:a16="http://schemas.microsoft.com/office/drawing/2014/main" val="2766310365"/>
                    </a:ext>
                  </a:extLst>
                </a:gridCol>
                <a:gridCol w="398951">
                  <a:extLst>
                    <a:ext uri="{9D8B030D-6E8A-4147-A177-3AD203B41FA5}">
                      <a16:colId xmlns:a16="http://schemas.microsoft.com/office/drawing/2014/main" val="2600718404"/>
                    </a:ext>
                  </a:extLst>
                </a:gridCol>
              </a:tblGrid>
              <a:tr h="261899">
                <a:tc>
                  <a:txBody>
                    <a:bodyPr/>
                    <a:lstStyle/>
                    <a:p>
                      <a:pPr algn="l" fontAlgn="b"/>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300" b="1" u="none" strike="noStrike" dirty="0">
                          <a:effectLst/>
                          <a:latin typeface="Times New Roman" panose="02020603050405020304" pitchFamily="18" charset="0"/>
                          <a:cs typeface="Times New Roman" panose="02020603050405020304" pitchFamily="18" charset="0"/>
                        </a:rPr>
                        <a:t>Было</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r>
                        <a:rPr lang="ru-RU" sz="1300" b="1" u="none" strike="noStrike" dirty="0">
                          <a:effectLst/>
                          <a:latin typeface="Times New Roman" panose="02020603050405020304" pitchFamily="18" charset="0"/>
                          <a:cs typeface="Times New Roman" panose="02020603050405020304" pitchFamily="18" charset="0"/>
                        </a:rPr>
                        <a:t>Стало</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b"/>
                      <a:endParaRPr lang="ru-RU" sz="13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220288177"/>
                  </a:ext>
                </a:extLst>
              </a:tr>
              <a:tr h="190500">
                <a:tc>
                  <a:txBody>
                    <a:bodyPr/>
                    <a:lstStyle/>
                    <a:p>
                      <a:pPr algn="l" fontAlgn="b"/>
                      <a:r>
                        <a:rPr lang="ru-RU" sz="1300" u="none" strike="noStrike" dirty="0">
                          <a:effectLst/>
                          <a:latin typeface="Times New Roman" panose="02020603050405020304" pitchFamily="18" charset="0"/>
                          <a:cs typeface="Times New Roman" panose="02020603050405020304" pitchFamily="18" charset="0"/>
                        </a:rPr>
                        <a:t>Такт сборки двигателей, мин.</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5,625</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5,29</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300" u="none" strike="noStrike" dirty="0">
                          <a:solidFill>
                            <a:srgbClr val="FF0000"/>
                          </a:solidFill>
                          <a:effectLst/>
                          <a:latin typeface="Times New Roman" panose="02020603050405020304" pitchFamily="18" charset="0"/>
                          <a:cs typeface="Times New Roman" panose="02020603050405020304" pitchFamily="18" charset="0"/>
                        </a:rPr>
                        <a:t>-0,34 </a:t>
                      </a:r>
                      <a:endParaRPr lang="ru-RU" sz="13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158159754"/>
                  </a:ext>
                </a:extLst>
              </a:tr>
              <a:tr h="190500">
                <a:tc>
                  <a:txBody>
                    <a:bodyPr/>
                    <a:lstStyle/>
                    <a:p>
                      <a:pPr algn="l" fontAlgn="b"/>
                      <a:r>
                        <a:rPr lang="ru-RU" sz="1300" u="none" strike="noStrike" dirty="0">
                          <a:effectLst/>
                          <a:latin typeface="Times New Roman" panose="02020603050405020304" pitchFamily="18" charset="0"/>
                          <a:cs typeface="Times New Roman" panose="02020603050405020304" pitchFamily="18" charset="0"/>
                        </a:rPr>
                        <a:t>Дефектность цеха  (упаковка), руб. в год</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300" u="none" strike="noStrike" dirty="0">
                          <a:effectLst/>
                          <a:latin typeface="Times New Roman" panose="02020603050405020304" pitchFamily="18" charset="0"/>
                          <a:cs typeface="Times New Roman" panose="02020603050405020304" pitchFamily="18" charset="0"/>
                        </a:rPr>
                        <a:t>38000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588933452"/>
                  </a:ext>
                </a:extLst>
              </a:tr>
            </a:tbl>
          </a:graphicData>
        </a:graphic>
      </p:graphicFrame>
      <p:sp>
        <p:nvSpPr>
          <p:cNvPr id="12" name="Заголовок 1">
            <a:extLst>
              <a:ext uri="{FF2B5EF4-FFF2-40B4-BE49-F238E27FC236}">
                <a16:creationId xmlns:a16="http://schemas.microsoft.com/office/drawing/2014/main" id="{BD62D33F-E316-4008-AB53-985329185D86}"/>
              </a:ext>
            </a:extLst>
          </p:cNvPr>
          <p:cNvSpPr>
            <a:spLocks noGrp="1"/>
          </p:cNvSpPr>
          <p:nvPr>
            <p:ph type="title"/>
          </p:nvPr>
        </p:nvSpPr>
        <p:spPr>
          <a:xfrm>
            <a:off x="179387" y="138152"/>
            <a:ext cx="8785225" cy="436057"/>
          </a:xfrm>
        </p:spPr>
        <p:txBody>
          <a:bodyPr>
            <a:noAutofit/>
          </a:bodyPr>
          <a:lstStyle/>
          <a:p>
            <a:r>
              <a:rPr lang="ru-RU" sz="2400" dirty="0"/>
              <a:t>Результат проекта</a:t>
            </a:r>
          </a:p>
        </p:txBody>
      </p:sp>
      <p:sp>
        <p:nvSpPr>
          <p:cNvPr id="13" name="TextBox 12">
            <a:extLst>
              <a:ext uri="{FF2B5EF4-FFF2-40B4-BE49-F238E27FC236}">
                <a16:creationId xmlns:a16="http://schemas.microsoft.com/office/drawing/2014/main" id="{896A40E2-02E0-4DE4-B6B9-D45C18108C50}"/>
              </a:ext>
            </a:extLst>
          </p:cNvPr>
          <p:cNvSpPr txBox="1"/>
          <p:nvPr/>
        </p:nvSpPr>
        <p:spPr>
          <a:xfrm>
            <a:off x="467544" y="985239"/>
            <a:ext cx="8497068" cy="1704569"/>
          </a:xfrm>
          <a:prstGeom prst="rect">
            <a:avLst/>
          </a:prstGeom>
          <a:noFill/>
        </p:spPr>
        <p:txBody>
          <a:bodyPr wrap="square" rtlCol="0">
            <a:spAutoFit/>
          </a:bodyPr>
          <a:lstStyle/>
          <a:p>
            <a:pPr marL="285750" indent="-285750">
              <a:lnSpc>
                <a:spcPct val="150000"/>
              </a:lnSpc>
              <a:buClr>
                <a:srgbClr val="009900"/>
              </a:buCl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Снижения такта сборки на 20 сек. (экономия фонда оплаты труда)</a:t>
            </a:r>
          </a:p>
          <a:p>
            <a:pPr marL="285750" indent="-285750">
              <a:lnSpc>
                <a:spcPct val="150000"/>
              </a:lnSpc>
              <a:buClr>
                <a:srgbClr val="009900"/>
              </a:buCl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Повышение гибкости производства (+5 двигателей в смену)</a:t>
            </a:r>
          </a:p>
          <a:p>
            <a:pPr marL="285750" indent="-285750">
              <a:lnSpc>
                <a:spcPct val="150000"/>
              </a:lnSpc>
              <a:buClr>
                <a:srgbClr val="009900"/>
              </a:buCl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Потенциальное исключение дефектности (упаковка)</a:t>
            </a:r>
          </a:p>
          <a:p>
            <a:pPr marL="285750" indent="-285750">
              <a:lnSpc>
                <a:spcPct val="150000"/>
              </a:lnSpc>
              <a:buClr>
                <a:srgbClr val="009900"/>
              </a:buCl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Эргономический эффект </a:t>
            </a:r>
            <a:endParaRPr lang="en-US" dirty="0">
              <a:latin typeface="Times New Roman" panose="02020603050405020304" pitchFamily="18" charset="0"/>
              <a:cs typeface="Times New Roman" panose="02020603050405020304" pitchFamily="18" charset="0"/>
            </a:endParaRPr>
          </a:p>
        </p:txBody>
      </p:sp>
      <p:pic>
        <p:nvPicPr>
          <p:cNvPr id="14" name="Рисунок 13">
            <a:extLst>
              <a:ext uri="{FF2B5EF4-FFF2-40B4-BE49-F238E27FC236}">
                <a16:creationId xmlns:a16="http://schemas.microsoft.com/office/drawing/2014/main" id="{3A88DFB4-DC0A-456B-B2C4-73192C14C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001" y="1026857"/>
            <a:ext cx="1157611" cy="1545471"/>
          </a:xfrm>
          <a:prstGeom prst="rect">
            <a:avLst/>
          </a:prstGeom>
        </p:spPr>
      </p:pic>
      <p:sp>
        <p:nvSpPr>
          <p:cNvPr id="2" name="Номер слайда 1">
            <a:extLst>
              <a:ext uri="{FF2B5EF4-FFF2-40B4-BE49-F238E27FC236}">
                <a16:creationId xmlns:a16="http://schemas.microsoft.com/office/drawing/2014/main" id="{A746C13E-57D6-4D79-A87A-A3D848957027}"/>
              </a:ext>
            </a:extLst>
          </p:cNvPr>
          <p:cNvSpPr>
            <a:spLocks noGrp="1"/>
          </p:cNvSpPr>
          <p:nvPr>
            <p:ph type="sldNum" sz="quarter" idx="12"/>
          </p:nvPr>
        </p:nvSpPr>
        <p:spPr/>
        <p:txBody>
          <a:bodyPr/>
          <a:lstStyle/>
          <a:p>
            <a:pPr>
              <a:defRPr/>
            </a:pPr>
            <a:fld id="{E8F2DB0E-9271-4DAC-8792-ADC7F45D3A65}" type="slidenum">
              <a:rPr lang="ru-RU" smtClean="0"/>
              <a:pPr>
                <a:defRPr/>
              </a:pPr>
              <a:t>9</a:t>
            </a:fld>
            <a:endParaRPr lang="ru-RU" dirty="0"/>
          </a:p>
        </p:txBody>
      </p:sp>
    </p:spTree>
    <p:extLst>
      <p:ext uri="{BB962C8B-B14F-4D97-AF65-F5344CB8AC3E}">
        <p14:creationId xmlns:p14="http://schemas.microsoft.com/office/powerpoint/2010/main" val="2341051794"/>
      </p:ext>
    </p:extLst>
  </p:cSld>
  <p:clrMapOvr>
    <a:masterClrMapping/>
  </p:clrMapOvr>
</p:sld>
</file>

<file path=ppt/theme/theme1.xml><?xml version="1.0" encoding="utf-8"?>
<a:theme xmlns:a="http://schemas.openxmlformats.org/drawingml/2006/main" name="Тема Office">
  <a:themeElements>
    <a:clrScheme name="Другая 1">
      <a:dk1>
        <a:srgbClr val="000000"/>
      </a:dk1>
      <a:lt1>
        <a:sysClr val="window" lastClr="FFFFFF"/>
      </a:lt1>
      <a:dk2>
        <a:srgbClr val="1F497D"/>
      </a:dk2>
      <a:lt2>
        <a:srgbClr val="EEECE1"/>
      </a:lt2>
      <a:accent1>
        <a:srgbClr val="FF0000"/>
      </a:accent1>
      <a:accent2>
        <a:srgbClr val="BFBFBF"/>
      </a:accent2>
      <a:accent3>
        <a:srgbClr val="FF9797"/>
      </a:accent3>
      <a:accent4>
        <a:srgbClr val="F2F2F2"/>
      </a:accent4>
      <a:accent5>
        <a:srgbClr val="FFD5D5"/>
      </a:accent5>
      <a:accent6>
        <a:srgbClr val="595959"/>
      </a:accent6>
      <a:hlink>
        <a:srgbClr val="00B0F0"/>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5682</TotalTime>
  <Words>1658</Words>
  <Application>Microsoft Office PowerPoint</Application>
  <PresentationFormat>Экран (16:9)</PresentationFormat>
  <Paragraphs>752</Paragraphs>
  <Slides>14</Slides>
  <Notes>14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Arial</vt:lpstr>
      <vt:lpstr>Arial Black</vt:lpstr>
      <vt:lpstr>Calibri</vt:lpstr>
      <vt:lpstr>Montserrat Light</vt:lpstr>
      <vt:lpstr>Symbol</vt:lpstr>
      <vt:lpstr>Times New Roman</vt:lpstr>
      <vt:lpstr>Wingdings</vt:lpstr>
      <vt:lpstr>Тема Office</vt:lpstr>
      <vt:lpstr>Проект «Оптимизация логистических потоков подачи комплектующих на сборочный конвейер»</vt:lpstr>
      <vt:lpstr>Презентация PowerPoint</vt:lpstr>
      <vt:lpstr>О компании ЗАО «КАММИНЗ КАМА»</vt:lpstr>
      <vt:lpstr>Положение компании на рынке</vt:lpstr>
      <vt:lpstr>Узкие места управления производственной логистикой</vt:lpstr>
      <vt:lpstr>Задачи проекта</vt:lpstr>
      <vt:lpstr>Презентация PowerPoint</vt:lpstr>
      <vt:lpstr>Показатели проекта</vt:lpstr>
      <vt:lpstr>Результат проекта</vt:lpstr>
      <vt:lpstr>Риски проекта</vt:lpstr>
      <vt:lpstr>Презентация PowerPoint</vt:lpstr>
      <vt:lpstr>Приложение 1. Внедрение опытных образцов.</vt:lpstr>
      <vt:lpstr>Презентация PowerPoint</vt:lpstr>
      <vt:lpstr>Приложение 3. Внедрение опытных образцов.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ZCK 2021-2030 Assembly Forecast</dc:title>
  <dc:creator>Alexei Polyakov</dc:creator>
  <cp:lastModifiedBy>Denis Gladkih</cp:lastModifiedBy>
  <cp:revision>176</cp:revision>
  <cp:lastPrinted>2021-04-26T12:33:00Z</cp:lastPrinted>
  <dcterms:created xsi:type="dcterms:W3CDTF">2021-03-30T06:43:54Z</dcterms:created>
  <dcterms:modified xsi:type="dcterms:W3CDTF">2022-04-21T13:17:01Z</dcterms:modified>
</cp:coreProperties>
</file>