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38" r:id="rId5"/>
  </p:sldMasterIdLst>
  <p:notesMasterIdLst>
    <p:notesMasterId r:id="rId17"/>
  </p:notesMasterIdLst>
  <p:sldIdLst>
    <p:sldId id="340" r:id="rId6"/>
    <p:sldId id="326" r:id="rId7"/>
    <p:sldId id="316" r:id="rId8"/>
    <p:sldId id="332" r:id="rId9"/>
    <p:sldId id="266" r:id="rId10"/>
    <p:sldId id="329" r:id="rId11"/>
    <p:sldId id="337" r:id="rId12"/>
    <p:sldId id="334" r:id="rId13"/>
    <p:sldId id="323" r:id="rId14"/>
    <p:sldId id="304" r:id="rId15"/>
    <p:sldId id="338" r:id="rId16"/>
  </p:sldIdLst>
  <p:sldSz cx="18288000" cy="10287000"/>
  <p:notesSz cx="6735763" cy="9866313"/>
  <p:embeddedFontLst>
    <p:embeddedFont>
      <p:font typeface="Tahoma" panose="020B0604030504040204" pitchFamily="34" charset="0"/>
      <p:regular r:id="rId18"/>
      <p:bold r:id="rId19"/>
    </p:embeddedFont>
    <p:embeddedFont>
      <p:font typeface="Montserrat Black" panose="020B0604020202020204" charset="-52"/>
      <p:bold r:id="rId20"/>
      <p:italic r:id="rId21"/>
      <p:boldItalic r:id="rId22"/>
    </p:embeddedFont>
    <p:embeddedFont>
      <p:font typeface="Montserrat" panose="020B0604020202020204" charset="-52"/>
      <p:regular r:id="rId23"/>
      <p:bold r:id="rId24"/>
      <p:italic r:id="rId25"/>
      <p:boldItalic r:id="rId26"/>
    </p:embeddedFont>
    <p:embeddedFont>
      <p:font typeface="Arial Black" panose="020B0A04020102020204" pitchFamily="34" charset="0"/>
      <p:bold r:id="rId27"/>
    </p:embeddedFont>
    <p:embeddedFont>
      <p:font typeface="Wingdings 3" panose="05040102010807070707" pitchFamily="18" charset="2"/>
      <p:regular r:id="rId28"/>
    </p:embeddedFont>
    <p:embeddedFont>
      <p:font typeface="Century Gothic" panose="020B0502020202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Montserrat Medium" panose="020B0604020202020204" charset="-52"/>
      <p:regular r:id="rId37"/>
      <p: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57B9"/>
    <a:srgbClr val="62B5E6"/>
    <a:srgbClr val="262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62" autoAdjust="0"/>
  </p:normalViewPr>
  <p:slideViewPr>
    <p:cSldViewPr>
      <p:cViewPr>
        <p:scale>
          <a:sx n="70" d="100"/>
          <a:sy n="70" d="100"/>
        </p:scale>
        <p:origin x="774"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C604EA7-56BB-CB44-A12A-059C406B2F46}" type="datetimeFigureOut">
              <a:rPr lang="ru-RU" smtClean="0"/>
              <a:t>22.04.2022</a:t>
            </a:fld>
            <a:endParaRPr lang="ru-RU"/>
          </a:p>
        </p:txBody>
      </p:sp>
      <p:sp>
        <p:nvSpPr>
          <p:cNvPr id="4" name="Образ слайда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E8137CD-A656-3840-8F59-156B79D77CA7}" type="slidenum">
              <a:rPr lang="ru-RU" smtClean="0"/>
              <a:t>‹#›</a:t>
            </a:fld>
            <a:endParaRPr lang="ru-RU"/>
          </a:p>
        </p:txBody>
      </p:sp>
    </p:spTree>
    <p:extLst>
      <p:ext uri="{BB962C8B-B14F-4D97-AF65-F5344CB8AC3E}">
        <p14:creationId xmlns:p14="http://schemas.microsoft.com/office/powerpoint/2010/main" val="405703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E8137CD-A656-3840-8F59-156B79D77CA7}" type="slidenum">
              <a:rPr lang="ru-RU" smtClean="0"/>
              <a:t>3</a:t>
            </a:fld>
            <a:endParaRPr lang="ru-RU"/>
          </a:p>
        </p:txBody>
      </p:sp>
    </p:spTree>
    <p:extLst>
      <p:ext uri="{BB962C8B-B14F-4D97-AF65-F5344CB8AC3E}">
        <p14:creationId xmlns:p14="http://schemas.microsoft.com/office/powerpoint/2010/main" val="26311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E8137CD-A656-3840-8F59-156B79D77CA7}" type="slidenum">
              <a:rPr lang="ru-RU" smtClean="0"/>
              <a:t>5</a:t>
            </a:fld>
            <a:endParaRPr lang="ru-RU"/>
          </a:p>
        </p:txBody>
      </p:sp>
    </p:spTree>
    <p:extLst>
      <p:ext uri="{BB962C8B-B14F-4D97-AF65-F5344CB8AC3E}">
        <p14:creationId xmlns:p14="http://schemas.microsoft.com/office/powerpoint/2010/main" val="62739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E8137CD-A656-3840-8F59-156B79D77CA7}" type="slidenum">
              <a:rPr lang="ru-RU" smtClean="0"/>
              <a:t>6</a:t>
            </a:fld>
            <a:endParaRPr lang="ru-RU"/>
          </a:p>
        </p:txBody>
      </p:sp>
    </p:spTree>
    <p:extLst>
      <p:ext uri="{BB962C8B-B14F-4D97-AF65-F5344CB8AC3E}">
        <p14:creationId xmlns:p14="http://schemas.microsoft.com/office/powerpoint/2010/main" val="178790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2B99D-555C-4970-A1DE-463772DFD99D}"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62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E8137CD-A656-3840-8F59-156B79D77CA7}" type="slidenum">
              <a:rPr lang="ru-RU" smtClean="0"/>
              <a:t>10</a:t>
            </a:fld>
            <a:endParaRPr lang="ru-RU"/>
          </a:p>
        </p:txBody>
      </p:sp>
    </p:spTree>
    <p:extLst>
      <p:ext uri="{BB962C8B-B14F-4D97-AF65-F5344CB8AC3E}">
        <p14:creationId xmlns:p14="http://schemas.microsoft.com/office/powerpoint/2010/main" val="2432448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2B99D-555C-4970-A1DE-463772DFD99D}"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24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xml"/><Relationship Id="rId7" Type="http://schemas.openxmlformats.org/officeDocument/2006/relationships/image" Target="../media/image2.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6318" y="1028699"/>
            <a:ext cx="12001500" cy="4457702"/>
          </a:xfrm>
        </p:spPr>
        <p:txBody>
          <a:bodyPr anchor="b">
            <a:normAutofit/>
          </a:bodyPr>
          <a:lstStyle>
            <a:lvl1pPr algn="l">
              <a:defRPr sz="72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026318" y="5765801"/>
            <a:ext cx="9601200" cy="2921000"/>
          </a:xfrm>
        </p:spPr>
        <p:txBody>
          <a:bodyPr anchor="t">
            <a:normAutofit/>
          </a:bodyPr>
          <a:lstStyle>
            <a:lvl1pPr marL="0" indent="0" algn="l">
              <a:buNone/>
              <a:defRPr sz="3150">
                <a:solidFill>
                  <a:schemeClr val="bg2">
                    <a:lumMod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flipH="1">
            <a:off x="12342018" y="12701"/>
            <a:ext cx="5715000" cy="5715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9162256" y="137318"/>
            <a:ext cx="9120983" cy="91209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53738" y="342900"/>
            <a:ext cx="7429500" cy="7429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003756" y="48418"/>
            <a:ext cx="7279484" cy="727948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1768140" y="914402"/>
            <a:ext cx="6515099" cy="65150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493040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1028700" y="800100"/>
            <a:ext cx="16228218" cy="46863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1371603" y="5765801"/>
            <a:ext cx="12456315" cy="685800"/>
          </a:xfrm>
        </p:spPr>
        <p:txBody>
          <a:bodyPr anchor="t">
            <a:normAutofit/>
          </a:bodyPr>
          <a:lstStyle>
            <a:lvl1pPr marL="0" indent="0">
              <a:buFontTx/>
              <a:buNone/>
              <a:defRPr sz="24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DA930E33-1125-9844-833A-DA3DA210FD44}" type="datetime1">
              <a:rPr lang="ru-RU" smtClean="0"/>
              <a:t>22.04.2022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93889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anchor="ctr">
            <a:normAutofit/>
          </a:bodyPr>
          <a:lstStyle>
            <a:lvl1pPr algn="l">
              <a:defRPr sz="4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026318" y="6172200"/>
            <a:ext cx="12803982" cy="2819400"/>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828877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12117" y="1028700"/>
            <a:ext cx="13716002" cy="4114800"/>
          </a:xfrm>
        </p:spPr>
        <p:txBody>
          <a:bodyPr anchor="ctr">
            <a:normAutofit/>
          </a:bodyPr>
          <a:lstStyle>
            <a:lvl1pPr algn="l">
              <a:defRPr sz="4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2169318" y="5143500"/>
            <a:ext cx="12801600"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026320" y="6451601"/>
            <a:ext cx="12801600" cy="2527298"/>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291313593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026318" y="5143500"/>
            <a:ext cx="12801600" cy="2546100"/>
          </a:xfrm>
        </p:spPr>
        <p:txBody>
          <a:bodyPr anchor="b">
            <a:normAutofit/>
          </a:bodyPr>
          <a:lstStyle>
            <a:lvl1pPr algn="l">
              <a:defRPr sz="4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026317" y="7699472"/>
            <a:ext cx="12803985" cy="1290600"/>
          </a:xfrm>
        </p:spPr>
        <p:txBody>
          <a:bodyPr anchor="t">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672241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712120" y="1028700"/>
            <a:ext cx="13716000" cy="4114800"/>
          </a:xfrm>
        </p:spPr>
        <p:txBody>
          <a:bodyPr anchor="ctr">
            <a:normAutofit/>
          </a:bodyPr>
          <a:lstStyle>
            <a:lvl1pPr algn="l">
              <a:defRPr sz="4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26319" y="5892801"/>
            <a:ext cx="12801602" cy="1574799"/>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026317" y="7467600"/>
            <a:ext cx="12801602" cy="15240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1" name="TextBox 10"/>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2" name="TextBox 11"/>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27861903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026318" y="5892801"/>
            <a:ext cx="12801600" cy="1257300"/>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026317" y="7150098"/>
            <a:ext cx="12801602" cy="1841501"/>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053843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018243"/>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27818" y="1028700"/>
            <a:ext cx="3086100" cy="6858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8700" y="1028700"/>
            <a:ext cx="11734800" cy="79629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940847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4_Cov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E719125-F41D-4866-9E7C-9CA68DACB476}"/>
              </a:ext>
            </a:extLst>
          </p:cNvPr>
          <p:cNvGraphicFramePr>
            <a:graphicFrameLocks noChangeAspect="1"/>
          </p:cNvGraphicFramePr>
          <p:nvPr userDrawn="1">
            <p:custDataLst>
              <p:tags r:id="rId2"/>
            </p:custDataLst>
            <p:extLst/>
          </p:nvPr>
        </p:nvGraphicFramePr>
        <p:xfrm>
          <a:off x="2383" y="2383"/>
          <a:ext cx="2381" cy="2381"/>
        </p:xfrm>
        <a:graphic>
          <a:graphicData uri="http://schemas.openxmlformats.org/presentationml/2006/ole">
            <mc:AlternateContent xmlns:mc="http://schemas.openxmlformats.org/markup-compatibility/2006">
              <mc:Choice xmlns:v="urn:schemas-microsoft-com:vml" Requires="v">
                <p:oleObj spid="_x0000_s9236"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EE719125-F41D-4866-9E7C-9CA68DACB476}"/>
                          </a:ext>
                        </a:extLst>
                      </p:cNvPr>
                      <p:cNvPicPr/>
                      <p:nvPr/>
                    </p:nvPicPr>
                    <p:blipFill>
                      <a:blip r:embed="rId6"/>
                      <a:stretch>
                        <a:fillRect/>
                      </a:stretch>
                    </p:blipFill>
                    <p:spPr>
                      <a:xfrm>
                        <a:off x="2383" y="2383"/>
                        <a:ext cx="2381" cy="238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6C74608-839C-47C9-A620-5B80C322391B}"/>
              </a:ext>
            </a:extLst>
          </p:cNvPr>
          <p:cNvSpPr/>
          <p:nvPr userDrawn="1">
            <p:custDataLst>
              <p:tags r:id="rId3"/>
            </p:custDataLst>
          </p:nvPr>
        </p:nvSpPr>
        <p:spPr>
          <a:xfrm>
            <a:off x="0" y="0"/>
            <a:ext cx="238125" cy="23812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70000"/>
              </a:lnSpc>
              <a:spcBef>
                <a:spcPct val="0"/>
              </a:spcBef>
              <a:spcAft>
                <a:spcPct val="0"/>
              </a:spcAft>
            </a:pPr>
            <a:endParaRPr lang="en-US" sz="7200" b="0" i="0" baseline="0" dirty="0">
              <a:latin typeface="Arial Black" panose="020B0A04020102020204" pitchFamily="34" charset="0"/>
              <a:ea typeface="+mn-ea"/>
              <a:cs typeface="+mn-cs"/>
              <a:sym typeface="Arial Black" panose="020B0A04020102020204" pitchFamily="34" charset="0"/>
            </a:endParaRPr>
          </a:p>
        </p:txBody>
      </p:sp>
      <p:pic>
        <p:nvPicPr>
          <p:cNvPr id="10" name="Picture 9">
            <a:extLst>
              <a:ext uri="{FF2B5EF4-FFF2-40B4-BE49-F238E27FC236}">
                <a16:creationId xmlns:a16="http://schemas.microsoft.com/office/drawing/2014/main" id="{57EA21CD-5204-49C3-B483-A1C5D5F0BD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4" name="Rectangle 3">
            <a:extLst>
              <a:ext uri="{FF2B5EF4-FFF2-40B4-BE49-F238E27FC236}">
                <a16:creationId xmlns:a16="http://schemas.microsoft.com/office/drawing/2014/main" id="{D39533B0-64D2-4A59-82BC-BFAFCB8060F0}"/>
              </a:ext>
            </a:extLst>
          </p:cNvPr>
          <p:cNvSpPr/>
          <p:nvPr userDrawn="1"/>
        </p:nvSpPr>
        <p:spPr>
          <a:xfrm>
            <a:off x="12801600" y="0"/>
            <a:ext cx="5486400" cy="10287000"/>
          </a:xfrm>
          <a:prstGeom prst="rect">
            <a:avLst/>
          </a:prstGeom>
          <a:gradFill>
            <a:gsLst>
              <a:gs pos="100000">
                <a:schemeClr val="tx1">
                  <a:alpha val="41000"/>
                </a:schemeClr>
              </a:gs>
              <a:gs pos="12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700" dirty="0"/>
          </a:p>
        </p:txBody>
      </p:sp>
      <p:grpSp>
        <p:nvGrpSpPr>
          <p:cNvPr id="11" name="Group 10">
            <a:extLst>
              <a:ext uri="{FF2B5EF4-FFF2-40B4-BE49-F238E27FC236}">
                <a16:creationId xmlns:a16="http://schemas.microsoft.com/office/drawing/2014/main" id="{CE303AED-0EB2-490E-8695-217C26594C95}"/>
              </a:ext>
            </a:extLst>
          </p:cNvPr>
          <p:cNvGrpSpPr/>
          <p:nvPr userDrawn="1"/>
        </p:nvGrpSpPr>
        <p:grpSpPr>
          <a:xfrm>
            <a:off x="16160276" y="1357313"/>
            <a:ext cx="1622900" cy="429815"/>
            <a:chOff x="1935164" y="327708"/>
            <a:chExt cx="1451268" cy="384120"/>
          </a:xfrm>
          <a:solidFill>
            <a:schemeClr val="bg1"/>
          </a:solidFill>
        </p:grpSpPr>
        <p:sp>
          <p:nvSpPr>
            <p:cNvPr id="12" name="Freeform 5">
              <a:extLst>
                <a:ext uri="{FF2B5EF4-FFF2-40B4-BE49-F238E27FC236}">
                  <a16:creationId xmlns:a16="http://schemas.microsoft.com/office/drawing/2014/main" id="{8DE4C328-FBA6-4E17-9B61-BF81D4F36F23}"/>
                </a:ext>
              </a:extLst>
            </p:cNvPr>
            <p:cNvSpPr>
              <a:spLocks/>
            </p:cNvSpPr>
            <p:nvPr userDrawn="1"/>
          </p:nvSpPr>
          <p:spPr bwMode="auto">
            <a:xfrm>
              <a:off x="2782064" y="327708"/>
              <a:ext cx="141587" cy="152075"/>
            </a:xfrm>
            <a:custGeom>
              <a:avLst/>
              <a:gdLst>
                <a:gd name="T0" fmla="*/ 0 w 108"/>
                <a:gd name="T1" fmla="*/ 81 h 116"/>
                <a:gd name="T2" fmla="*/ 63 w 108"/>
                <a:gd name="T3" fmla="*/ 57 h 116"/>
                <a:gd name="T4" fmla="*/ 0 w 108"/>
                <a:gd name="T5" fmla="*/ 32 h 116"/>
                <a:gd name="T6" fmla="*/ 0 w 108"/>
                <a:gd name="T7" fmla="*/ 0 h 116"/>
                <a:gd name="T8" fmla="*/ 108 w 108"/>
                <a:gd name="T9" fmla="*/ 43 h 116"/>
                <a:gd name="T10" fmla="*/ 108 w 108"/>
                <a:gd name="T11" fmla="*/ 71 h 116"/>
                <a:gd name="T12" fmla="*/ 0 w 108"/>
                <a:gd name="T13" fmla="*/ 116 h 116"/>
                <a:gd name="T14" fmla="*/ 0 w 108"/>
                <a:gd name="T15" fmla="*/ 81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16">
                  <a:moveTo>
                    <a:pt x="0" y="81"/>
                  </a:moveTo>
                  <a:lnTo>
                    <a:pt x="63" y="57"/>
                  </a:lnTo>
                  <a:lnTo>
                    <a:pt x="0" y="32"/>
                  </a:lnTo>
                  <a:lnTo>
                    <a:pt x="0" y="0"/>
                  </a:lnTo>
                  <a:lnTo>
                    <a:pt x="108" y="43"/>
                  </a:lnTo>
                  <a:lnTo>
                    <a:pt x="108" y="71"/>
                  </a:lnTo>
                  <a:lnTo>
                    <a:pt x="0" y="116"/>
                  </a:lnTo>
                  <a:lnTo>
                    <a:pt x="0" y="8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371051"/>
              <a:endParaRPr lang="en-US" sz="2699" dirty="0">
                <a:solidFill>
                  <a:schemeClr val="bg1"/>
                </a:solidFill>
              </a:endParaRPr>
            </a:p>
          </p:txBody>
        </p:sp>
        <p:sp>
          <p:nvSpPr>
            <p:cNvPr id="14" name="Freeform 6">
              <a:extLst>
                <a:ext uri="{FF2B5EF4-FFF2-40B4-BE49-F238E27FC236}">
                  <a16:creationId xmlns:a16="http://schemas.microsoft.com/office/drawing/2014/main" id="{A1B6A667-E30E-4F40-BBDE-A32C3A399C99}"/>
                </a:ext>
              </a:extLst>
            </p:cNvPr>
            <p:cNvSpPr>
              <a:spLocks noEditPoints="1"/>
            </p:cNvSpPr>
            <p:nvPr userDrawn="1"/>
          </p:nvSpPr>
          <p:spPr bwMode="auto">
            <a:xfrm>
              <a:off x="1935164" y="487649"/>
              <a:ext cx="1451268" cy="224179"/>
            </a:xfrm>
            <a:custGeom>
              <a:avLst/>
              <a:gdLst>
                <a:gd name="T0" fmla="*/ 0 w 816"/>
                <a:gd name="T1" fmla="*/ 96 h 125"/>
                <a:gd name="T2" fmla="*/ 56 w 816"/>
                <a:gd name="T3" fmla="*/ 61 h 125"/>
                <a:gd name="T4" fmla="*/ 3 w 816"/>
                <a:gd name="T5" fmla="*/ 58 h 125"/>
                <a:gd name="T6" fmla="*/ 83 w 816"/>
                <a:gd name="T7" fmla="*/ 123 h 125"/>
                <a:gd name="T8" fmla="*/ 31 w 816"/>
                <a:gd name="T9" fmla="*/ 125 h 125"/>
                <a:gd name="T10" fmla="*/ 46 w 816"/>
                <a:gd name="T11" fmla="*/ 83 h 125"/>
                <a:gd name="T12" fmla="*/ 39 w 816"/>
                <a:gd name="T13" fmla="*/ 106 h 125"/>
                <a:gd name="T14" fmla="*/ 97 w 816"/>
                <a:gd name="T15" fmla="*/ 77 h 125"/>
                <a:gd name="T16" fmla="*/ 184 w 816"/>
                <a:gd name="T17" fmla="*/ 62 h 125"/>
                <a:gd name="T18" fmla="*/ 124 w 816"/>
                <a:gd name="T19" fmla="*/ 74 h 125"/>
                <a:gd name="T20" fmla="*/ 160 w 816"/>
                <a:gd name="T21" fmla="*/ 88 h 125"/>
                <a:gd name="T22" fmla="*/ 240 w 816"/>
                <a:gd name="T23" fmla="*/ 125 h 125"/>
                <a:gd name="T24" fmla="*/ 240 w 816"/>
                <a:gd name="T25" fmla="*/ 27 h 125"/>
                <a:gd name="T26" fmla="*/ 241 w 816"/>
                <a:gd name="T27" fmla="*/ 47 h 125"/>
                <a:gd name="T28" fmla="*/ 241 w 816"/>
                <a:gd name="T29" fmla="*/ 105 h 125"/>
                <a:gd name="T30" fmla="*/ 240 w 816"/>
                <a:gd name="T31" fmla="*/ 125 h 125"/>
                <a:gd name="T32" fmla="*/ 293 w 816"/>
                <a:gd name="T33" fmla="*/ 76 h 125"/>
                <a:gd name="T34" fmla="*/ 381 w 816"/>
                <a:gd name="T35" fmla="*/ 82 h 125"/>
                <a:gd name="T36" fmla="*/ 357 w 816"/>
                <a:gd name="T37" fmla="*/ 94 h 125"/>
                <a:gd name="T38" fmla="*/ 320 w 816"/>
                <a:gd name="T39" fmla="*/ 65 h 125"/>
                <a:gd name="T40" fmla="*/ 320 w 816"/>
                <a:gd name="T41" fmla="*/ 65 h 125"/>
                <a:gd name="T42" fmla="*/ 423 w 816"/>
                <a:gd name="T43" fmla="*/ 43 h 125"/>
                <a:gd name="T44" fmla="*/ 480 w 816"/>
                <a:gd name="T45" fmla="*/ 123 h 125"/>
                <a:gd name="T46" fmla="*/ 440 w 816"/>
                <a:gd name="T47" fmla="*/ 48 h 125"/>
                <a:gd name="T48" fmla="*/ 397 w 816"/>
                <a:gd name="T49" fmla="*/ 123 h 125"/>
                <a:gd name="T50" fmla="*/ 529 w 816"/>
                <a:gd name="T51" fmla="*/ 29 h 125"/>
                <a:gd name="T52" fmla="*/ 529 w 816"/>
                <a:gd name="T53" fmla="*/ 48 h 125"/>
                <a:gd name="T54" fmla="*/ 548 w 816"/>
                <a:gd name="T55" fmla="*/ 102 h 125"/>
                <a:gd name="T56" fmla="*/ 503 w 816"/>
                <a:gd name="T57" fmla="*/ 96 h 125"/>
                <a:gd name="T58" fmla="*/ 492 w 816"/>
                <a:gd name="T59" fmla="*/ 29 h 125"/>
                <a:gd name="T60" fmla="*/ 529 w 816"/>
                <a:gd name="T61" fmla="*/ 0 h 125"/>
                <a:gd name="T62" fmla="*/ 620 w 816"/>
                <a:gd name="T63" fmla="*/ 109 h 125"/>
                <a:gd name="T64" fmla="*/ 563 w 816"/>
                <a:gd name="T65" fmla="*/ 29 h 125"/>
                <a:gd name="T66" fmla="*/ 603 w 816"/>
                <a:gd name="T67" fmla="*/ 104 h 125"/>
                <a:gd name="T68" fmla="*/ 646 w 816"/>
                <a:gd name="T69" fmla="*/ 29 h 125"/>
                <a:gd name="T70" fmla="*/ 692 w 816"/>
                <a:gd name="T71" fmla="*/ 29 h 125"/>
                <a:gd name="T72" fmla="*/ 720 w 816"/>
                <a:gd name="T73" fmla="*/ 53 h 125"/>
                <a:gd name="T74" fmla="*/ 665 w 816"/>
                <a:gd name="T75" fmla="*/ 123 h 125"/>
                <a:gd name="T76" fmla="*/ 728 w 816"/>
                <a:gd name="T77" fmla="*/ 77 h 125"/>
                <a:gd name="T78" fmla="*/ 816 w 816"/>
                <a:gd name="T79" fmla="*/ 71 h 125"/>
                <a:gd name="T80" fmla="*/ 774 w 816"/>
                <a:gd name="T81" fmla="*/ 106 h 125"/>
                <a:gd name="T82" fmla="*/ 774 w 816"/>
                <a:gd name="T83" fmla="*/ 125 h 125"/>
                <a:gd name="T84" fmla="*/ 773 w 816"/>
                <a:gd name="T85" fmla="*/ 4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6" h="125">
                  <a:moveTo>
                    <a:pt x="31" y="125"/>
                  </a:moveTo>
                  <a:cubicBezTo>
                    <a:pt x="14" y="125"/>
                    <a:pt x="0" y="116"/>
                    <a:pt x="0" y="97"/>
                  </a:cubicBezTo>
                  <a:cubicBezTo>
                    <a:pt x="0" y="96"/>
                    <a:pt x="0" y="96"/>
                    <a:pt x="0" y="96"/>
                  </a:cubicBezTo>
                  <a:cubicBezTo>
                    <a:pt x="0" y="73"/>
                    <a:pt x="20" y="65"/>
                    <a:pt x="45" y="65"/>
                  </a:cubicBezTo>
                  <a:cubicBezTo>
                    <a:pt x="56" y="65"/>
                    <a:pt x="56" y="65"/>
                    <a:pt x="56" y="65"/>
                  </a:cubicBezTo>
                  <a:cubicBezTo>
                    <a:pt x="56" y="61"/>
                    <a:pt x="56" y="61"/>
                    <a:pt x="56" y="61"/>
                  </a:cubicBezTo>
                  <a:cubicBezTo>
                    <a:pt x="56" y="51"/>
                    <a:pt x="52" y="46"/>
                    <a:pt x="43" y="46"/>
                  </a:cubicBezTo>
                  <a:cubicBezTo>
                    <a:pt x="34" y="46"/>
                    <a:pt x="29" y="51"/>
                    <a:pt x="28" y="58"/>
                  </a:cubicBezTo>
                  <a:cubicBezTo>
                    <a:pt x="3" y="58"/>
                    <a:pt x="3" y="58"/>
                    <a:pt x="3" y="58"/>
                  </a:cubicBezTo>
                  <a:cubicBezTo>
                    <a:pt x="5" y="37"/>
                    <a:pt x="22" y="27"/>
                    <a:pt x="44" y="27"/>
                  </a:cubicBezTo>
                  <a:cubicBezTo>
                    <a:pt x="66" y="27"/>
                    <a:pt x="83" y="36"/>
                    <a:pt x="83" y="60"/>
                  </a:cubicBezTo>
                  <a:cubicBezTo>
                    <a:pt x="83" y="123"/>
                    <a:pt x="83" y="123"/>
                    <a:pt x="83" y="123"/>
                  </a:cubicBezTo>
                  <a:cubicBezTo>
                    <a:pt x="57" y="123"/>
                    <a:pt x="57" y="123"/>
                    <a:pt x="57" y="123"/>
                  </a:cubicBezTo>
                  <a:cubicBezTo>
                    <a:pt x="57" y="112"/>
                    <a:pt x="57" y="112"/>
                    <a:pt x="57" y="112"/>
                  </a:cubicBezTo>
                  <a:cubicBezTo>
                    <a:pt x="52" y="119"/>
                    <a:pt x="44" y="125"/>
                    <a:pt x="31" y="125"/>
                  </a:cubicBezTo>
                  <a:moveTo>
                    <a:pt x="56" y="92"/>
                  </a:moveTo>
                  <a:cubicBezTo>
                    <a:pt x="56" y="83"/>
                    <a:pt x="56" y="83"/>
                    <a:pt x="56" y="83"/>
                  </a:cubicBezTo>
                  <a:cubicBezTo>
                    <a:pt x="46" y="83"/>
                    <a:pt x="46" y="83"/>
                    <a:pt x="46" y="83"/>
                  </a:cubicBezTo>
                  <a:cubicBezTo>
                    <a:pt x="33" y="83"/>
                    <a:pt x="26" y="86"/>
                    <a:pt x="26" y="95"/>
                  </a:cubicBezTo>
                  <a:cubicBezTo>
                    <a:pt x="26" y="95"/>
                    <a:pt x="26" y="95"/>
                    <a:pt x="26" y="95"/>
                  </a:cubicBezTo>
                  <a:cubicBezTo>
                    <a:pt x="26" y="102"/>
                    <a:pt x="30" y="106"/>
                    <a:pt x="39" y="106"/>
                  </a:cubicBezTo>
                  <a:cubicBezTo>
                    <a:pt x="48" y="106"/>
                    <a:pt x="56" y="101"/>
                    <a:pt x="56" y="92"/>
                  </a:cubicBezTo>
                  <a:moveTo>
                    <a:pt x="142" y="125"/>
                  </a:moveTo>
                  <a:cubicBezTo>
                    <a:pt x="116" y="125"/>
                    <a:pt x="97" y="109"/>
                    <a:pt x="97" y="77"/>
                  </a:cubicBezTo>
                  <a:cubicBezTo>
                    <a:pt x="97" y="76"/>
                    <a:pt x="97" y="76"/>
                    <a:pt x="97" y="76"/>
                  </a:cubicBezTo>
                  <a:cubicBezTo>
                    <a:pt x="97" y="44"/>
                    <a:pt x="117" y="27"/>
                    <a:pt x="142" y="27"/>
                  </a:cubicBezTo>
                  <a:cubicBezTo>
                    <a:pt x="164" y="27"/>
                    <a:pt x="181" y="38"/>
                    <a:pt x="184" y="62"/>
                  </a:cubicBezTo>
                  <a:cubicBezTo>
                    <a:pt x="158" y="62"/>
                    <a:pt x="158" y="62"/>
                    <a:pt x="158" y="62"/>
                  </a:cubicBezTo>
                  <a:cubicBezTo>
                    <a:pt x="157" y="53"/>
                    <a:pt x="152" y="47"/>
                    <a:pt x="143" y="47"/>
                  </a:cubicBezTo>
                  <a:cubicBezTo>
                    <a:pt x="132" y="47"/>
                    <a:pt x="124" y="56"/>
                    <a:pt x="124" y="74"/>
                  </a:cubicBezTo>
                  <a:cubicBezTo>
                    <a:pt x="124" y="77"/>
                    <a:pt x="124" y="77"/>
                    <a:pt x="124" y="77"/>
                  </a:cubicBezTo>
                  <a:cubicBezTo>
                    <a:pt x="124" y="96"/>
                    <a:pt x="131" y="105"/>
                    <a:pt x="143" y="105"/>
                  </a:cubicBezTo>
                  <a:cubicBezTo>
                    <a:pt x="152" y="105"/>
                    <a:pt x="159" y="98"/>
                    <a:pt x="160" y="88"/>
                  </a:cubicBezTo>
                  <a:cubicBezTo>
                    <a:pt x="184" y="88"/>
                    <a:pt x="184" y="88"/>
                    <a:pt x="184" y="88"/>
                  </a:cubicBezTo>
                  <a:cubicBezTo>
                    <a:pt x="182" y="110"/>
                    <a:pt x="168" y="125"/>
                    <a:pt x="142" y="125"/>
                  </a:cubicBezTo>
                  <a:moveTo>
                    <a:pt x="240" y="125"/>
                  </a:moveTo>
                  <a:cubicBezTo>
                    <a:pt x="214" y="125"/>
                    <a:pt x="195" y="109"/>
                    <a:pt x="195" y="77"/>
                  </a:cubicBezTo>
                  <a:cubicBezTo>
                    <a:pt x="195" y="76"/>
                    <a:pt x="195" y="76"/>
                    <a:pt x="195" y="76"/>
                  </a:cubicBezTo>
                  <a:cubicBezTo>
                    <a:pt x="195" y="44"/>
                    <a:pt x="215" y="27"/>
                    <a:pt x="240" y="27"/>
                  </a:cubicBezTo>
                  <a:cubicBezTo>
                    <a:pt x="262" y="27"/>
                    <a:pt x="279" y="38"/>
                    <a:pt x="282" y="62"/>
                  </a:cubicBezTo>
                  <a:cubicBezTo>
                    <a:pt x="256" y="62"/>
                    <a:pt x="256" y="62"/>
                    <a:pt x="256" y="62"/>
                  </a:cubicBezTo>
                  <a:cubicBezTo>
                    <a:pt x="255" y="53"/>
                    <a:pt x="250" y="47"/>
                    <a:pt x="241" y="47"/>
                  </a:cubicBezTo>
                  <a:cubicBezTo>
                    <a:pt x="230" y="47"/>
                    <a:pt x="222" y="56"/>
                    <a:pt x="222" y="74"/>
                  </a:cubicBezTo>
                  <a:cubicBezTo>
                    <a:pt x="222" y="77"/>
                    <a:pt x="222" y="77"/>
                    <a:pt x="222" y="77"/>
                  </a:cubicBezTo>
                  <a:cubicBezTo>
                    <a:pt x="222" y="96"/>
                    <a:pt x="229" y="105"/>
                    <a:pt x="241" y="105"/>
                  </a:cubicBezTo>
                  <a:cubicBezTo>
                    <a:pt x="250" y="105"/>
                    <a:pt x="257" y="98"/>
                    <a:pt x="258" y="88"/>
                  </a:cubicBezTo>
                  <a:cubicBezTo>
                    <a:pt x="282" y="88"/>
                    <a:pt x="282" y="88"/>
                    <a:pt x="282" y="88"/>
                  </a:cubicBezTo>
                  <a:cubicBezTo>
                    <a:pt x="280" y="110"/>
                    <a:pt x="266" y="125"/>
                    <a:pt x="240" y="125"/>
                  </a:cubicBezTo>
                  <a:moveTo>
                    <a:pt x="339" y="125"/>
                  </a:moveTo>
                  <a:cubicBezTo>
                    <a:pt x="312" y="125"/>
                    <a:pt x="293" y="109"/>
                    <a:pt x="293" y="77"/>
                  </a:cubicBezTo>
                  <a:cubicBezTo>
                    <a:pt x="293" y="76"/>
                    <a:pt x="293" y="76"/>
                    <a:pt x="293" y="76"/>
                  </a:cubicBezTo>
                  <a:cubicBezTo>
                    <a:pt x="293" y="44"/>
                    <a:pt x="313" y="27"/>
                    <a:pt x="338" y="27"/>
                  </a:cubicBezTo>
                  <a:cubicBezTo>
                    <a:pt x="361" y="27"/>
                    <a:pt x="381" y="40"/>
                    <a:pt x="381" y="71"/>
                  </a:cubicBezTo>
                  <a:cubicBezTo>
                    <a:pt x="381" y="82"/>
                    <a:pt x="381" y="82"/>
                    <a:pt x="381" y="82"/>
                  </a:cubicBezTo>
                  <a:cubicBezTo>
                    <a:pt x="320" y="82"/>
                    <a:pt x="320" y="82"/>
                    <a:pt x="320" y="82"/>
                  </a:cubicBezTo>
                  <a:cubicBezTo>
                    <a:pt x="321" y="99"/>
                    <a:pt x="328" y="106"/>
                    <a:pt x="339" y="106"/>
                  </a:cubicBezTo>
                  <a:cubicBezTo>
                    <a:pt x="349" y="106"/>
                    <a:pt x="355" y="100"/>
                    <a:pt x="357" y="94"/>
                  </a:cubicBezTo>
                  <a:cubicBezTo>
                    <a:pt x="381" y="94"/>
                    <a:pt x="381" y="94"/>
                    <a:pt x="381" y="94"/>
                  </a:cubicBezTo>
                  <a:cubicBezTo>
                    <a:pt x="378" y="111"/>
                    <a:pt x="363" y="125"/>
                    <a:pt x="339" y="125"/>
                  </a:cubicBezTo>
                  <a:moveTo>
                    <a:pt x="320" y="65"/>
                  </a:moveTo>
                  <a:cubicBezTo>
                    <a:pt x="355" y="65"/>
                    <a:pt x="355" y="65"/>
                    <a:pt x="355" y="65"/>
                  </a:cubicBezTo>
                  <a:cubicBezTo>
                    <a:pt x="355" y="51"/>
                    <a:pt x="348" y="45"/>
                    <a:pt x="338" y="45"/>
                  </a:cubicBezTo>
                  <a:cubicBezTo>
                    <a:pt x="330" y="45"/>
                    <a:pt x="322" y="50"/>
                    <a:pt x="320" y="65"/>
                  </a:cubicBezTo>
                  <a:moveTo>
                    <a:pt x="397" y="29"/>
                  </a:moveTo>
                  <a:cubicBezTo>
                    <a:pt x="423" y="29"/>
                    <a:pt x="423" y="29"/>
                    <a:pt x="423" y="29"/>
                  </a:cubicBezTo>
                  <a:cubicBezTo>
                    <a:pt x="423" y="43"/>
                    <a:pt x="423" y="43"/>
                    <a:pt x="423" y="43"/>
                  </a:cubicBezTo>
                  <a:cubicBezTo>
                    <a:pt x="428" y="34"/>
                    <a:pt x="437" y="27"/>
                    <a:pt x="452" y="27"/>
                  </a:cubicBezTo>
                  <a:cubicBezTo>
                    <a:pt x="469" y="27"/>
                    <a:pt x="480" y="37"/>
                    <a:pt x="480" y="60"/>
                  </a:cubicBezTo>
                  <a:cubicBezTo>
                    <a:pt x="480" y="123"/>
                    <a:pt x="480" y="123"/>
                    <a:pt x="480" y="123"/>
                  </a:cubicBezTo>
                  <a:cubicBezTo>
                    <a:pt x="454" y="123"/>
                    <a:pt x="454" y="123"/>
                    <a:pt x="454" y="123"/>
                  </a:cubicBezTo>
                  <a:cubicBezTo>
                    <a:pt x="454" y="64"/>
                    <a:pt x="454" y="64"/>
                    <a:pt x="454" y="64"/>
                  </a:cubicBezTo>
                  <a:cubicBezTo>
                    <a:pt x="454" y="53"/>
                    <a:pt x="449" y="48"/>
                    <a:pt x="440" y="48"/>
                  </a:cubicBezTo>
                  <a:cubicBezTo>
                    <a:pt x="431" y="48"/>
                    <a:pt x="423" y="54"/>
                    <a:pt x="423" y="65"/>
                  </a:cubicBezTo>
                  <a:cubicBezTo>
                    <a:pt x="423" y="123"/>
                    <a:pt x="423" y="123"/>
                    <a:pt x="423" y="123"/>
                  </a:cubicBezTo>
                  <a:cubicBezTo>
                    <a:pt x="397" y="123"/>
                    <a:pt x="397" y="123"/>
                    <a:pt x="397" y="123"/>
                  </a:cubicBezTo>
                  <a:lnTo>
                    <a:pt x="397" y="29"/>
                  </a:lnTo>
                  <a:close/>
                  <a:moveTo>
                    <a:pt x="529" y="0"/>
                  </a:moveTo>
                  <a:cubicBezTo>
                    <a:pt x="529" y="29"/>
                    <a:pt x="529" y="29"/>
                    <a:pt x="529" y="29"/>
                  </a:cubicBezTo>
                  <a:cubicBezTo>
                    <a:pt x="547" y="29"/>
                    <a:pt x="547" y="29"/>
                    <a:pt x="547" y="29"/>
                  </a:cubicBezTo>
                  <a:cubicBezTo>
                    <a:pt x="547" y="48"/>
                    <a:pt x="547" y="48"/>
                    <a:pt x="547" y="48"/>
                  </a:cubicBezTo>
                  <a:cubicBezTo>
                    <a:pt x="529" y="48"/>
                    <a:pt x="529" y="48"/>
                    <a:pt x="529" y="48"/>
                  </a:cubicBezTo>
                  <a:cubicBezTo>
                    <a:pt x="529" y="93"/>
                    <a:pt x="529" y="93"/>
                    <a:pt x="529" y="93"/>
                  </a:cubicBezTo>
                  <a:cubicBezTo>
                    <a:pt x="529" y="100"/>
                    <a:pt x="533" y="103"/>
                    <a:pt x="539" y="103"/>
                  </a:cubicBezTo>
                  <a:cubicBezTo>
                    <a:pt x="542" y="103"/>
                    <a:pt x="545" y="103"/>
                    <a:pt x="548" y="102"/>
                  </a:cubicBezTo>
                  <a:cubicBezTo>
                    <a:pt x="548" y="122"/>
                    <a:pt x="548" y="122"/>
                    <a:pt x="548" y="122"/>
                  </a:cubicBezTo>
                  <a:cubicBezTo>
                    <a:pt x="545" y="123"/>
                    <a:pt x="540" y="124"/>
                    <a:pt x="533" y="124"/>
                  </a:cubicBezTo>
                  <a:cubicBezTo>
                    <a:pt x="513" y="124"/>
                    <a:pt x="503" y="115"/>
                    <a:pt x="503" y="96"/>
                  </a:cubicBezTo>
                  <a:cubicBezTo>
                    <a:pt x="503" y="48"/>
                    <a:pt x="503" y="48"/>
                    <a:pt x="503" y="48"/>
                  </a:cubicBezTo>
                  <a:cubicBezTo>
                    <a:pt x="492" y="48"/>
                    <a:pt x="492" y="48"/>
                    <a:pt x="492" y="48"/>
                  </a:cubicBezTo>
                  <a:cubicBezTo>
                    <a:pt x="492" y="29"/>
                    <a:pt x="492" y="29"/>
                    <a:pt x="492" y="29"/>
                  </a:cubicBezTo>
                  <a:cubicBezTo>
                    <a:pt x="503" y="29"/>
                    <a:pt x="503" y="29"/>
                    <a:pt x="503" y="29"/>
                  </a:cubicBezTo>
                  <a:cubicBezTo>
                    <a:pt x="503" y="11"/>
                    <a:pt x="503" y="11"/>
                    <a:pt x="503" y="11"/>
                  </a:cubicBezTo>
                  <a:lnTo>
                    <a:pt x="529" y="0"/>
                  </a:lnTo>
                  <a:close/>
                  <a:moveTo>
                    <a:pt x="646" y="123"/>
                  </a:moveTo>
                  <a:cubicBezTo>
                    <a:pt x="620" y="123"/>
                    <a:pt x="620" y="123"/>
                    <a:pt x="620" y="123"/>
                  </a:cubicBezTo>
                  <a:cubicBezTo>
                    <a:pt x="620" y="109"/>
                    <a:pt x="620" y="109"/>
                    <a:pt x="620" y="109"/>
                  </a:cubicBezTo>
                  <a:cubicBezTo>
                    <a:pt x="615" y="118"/>
                    <a:pt x="607" y="125"/>
                    <a:pt x="593" y="125"/>
                  </a:cubicBezTo>
                  <a:cubicBezTo>
                    <a:pt x="576" y="125"/>
                    <a:pt x="563" y="115"/>
                    <a:pt x="563" y="92"/>
                  </a:cubicBezTo>
                  <a:cubicBezTo>
                    <a:pt x="563" y="29"/>
                    <a:pt x="563" y="29"/>
                    <a:pt x="563" y="29"/>
                  </a:cubicBezTo>
                  <a:cubicBezTo>
                    <a:pt x="590" y="29"/>
                    <a:pt x="590" y="29"/>
                    <a:pt x="590" y="29"/>
                  </a:cubicBezTo>
                  <a:cubicBezTo>
                    <a:pt x="590" y="88"/>
                    <a:pt x="590" y="88"/>
                    <a:pt x="590" y="88"/>
                  </a:cubicBezTo>
                  <a:cubicBezTo>
                    <a:pt x="590" y="99"/>
                    <a:pt x="594" y="104"/>
                    <a:pt x="603" y="104"/>
                  </a:cubicBezTo>
                  <a:cubicBezTo>
                    <a:pt x="613" y="104"/>
                    <a:pt x="620" y="99"/>
                    <a:pt x="620" y="87"/>
                  </a:cubicBezTo>
                  <a:cubicBezTo>
                    <a:pt x="620" y="29"/>
                    <a:pt x="620" y="29"/>
                    <a:pt x="620" y="29"/>
                  </a:cubicBezTo>
                  <a:cubicBezTo>
                    <a:pt x="646" y="29"/>
                    <a:pt x="646" y="29"/>
                    <a:pt x="646" y="29"/>
                  </a:cubicBezTo>
                  <a:lnTo>
                    <a:pt x="646" y="123"/>
                  </a:lnTo>
                  <a:close/>
                  <a:moveTo>
                    <a:pt x="665" y="29"/>
                  </a:moveTo>
                  <a:cubicBezTo>
                    <a:pt x="692" y="29"/>
                    <a:pt x="692" y="29"/>
                    <a:pt x="692" y="29"/>
                  </a:cubicBezTo>
                  <a:cubicBezTo>
                    <a:pt x="692" y="46"/>
                    <a:pt x="692" y="46"/>
                    <a:pt x="692" y="46"/>
                  </a:cubicBezTo>
                  <a:cubicBezTo>
                    <a:pt x="697" y="33"/>
                    <a:pt x="706" y="27"/>
                    <a:pt x="720" y="27"/>
                  </a:cubicBezTo>
                  <a:cubicBezTo>
                    <a:pt x="720" y="53"/>
                    <a:pt x="720" y="53"/>
                    <a:pt x="720" y="53"/>
                  </a:cubicBezTo>
                  <a:cubicBezTo>
                    <a:pt x="702" y="53"/>
                    <a:pt x="692" y="59"/>
                    <a:pt x="692" y="74"/>
                  </a:cubicBezTo>
                  <a:cubicBezTo>
                    <a:pt x="692" y="123"/>
                    <a:pt x="692" y="123"/>
                    <a:pt x="692" y="123"/>
                  </a:cubicBezTo>
                  <a:cubicBezTo>
                    <a:pt x="665" y="123"/>
                    <a:pt x="665" y="123"/>
                    <a:pt x="665" y="123"/>
                  </a:cubicBezTo>
                  <a:lnTo>
                    <a:pt x="665" y="29"/>
                  </a:lnTo>
                  <a:close/>
                  <a:moveTo>
                    <a:pt x="774" y="125"/>
                  </a:moveTo>
                  <a:cubicBezTo>
                    <a:pt x="747" y="125"/>
                    <a:pt x="728" y="109"/>
                    <a:pt x="728" y="77"/>
                  </a:cubicBezTo>
                  <a:cubicBezTo>
                    <a:pt x="728" y="76"/>
                    <a:pt x="728" y="76"/>
                    <a:pt x="728" y="76"/>
                  </a:cubicBezTo>
                  <a:cubicBezTo>
                    <a:pt x="728" y="44"/>
                    <a:pt x="748" y="27"/>
                    <a:pt x="773" y="27"/>
                  </a:cubicBezTo>
                  <a:cubicBezTo>
                    <a:pt x="796" y="27"/>
                    <a:pt x="816" y="40"/>
                    <a:pt x="816" y="71"/>
                  </a:cubicBezTo>
                  <a:cubicBezTo>
                    <a:pt x="816" y="82"/>
                    <a:pt x="816" y="82"/>
                    <a:pt x="816" y="82"/>
                  </a:cubicBezTo>
                  <a:cubicBezTo>
                    <a:pt x="755" y="82"/>
                    <a:pt x="755" y="82"/>
                    <a:pt x="755" y="82"/>
                  </a:cubicBezTo>
                  <a:cubicBezTo>
                    <a:pt x="756" y="99"/>
                    <a:pt x="763" y="106"/>
                    <a:pt x="774" y="106"/>
                  </a:cubicBezTo>
                  <a:cubicBezTo>
                    <a:pt x="784" y="106"/>
                    <a:pt x="790" y="100"/>
                    <a:pt x="792" y="94"/>
                  </a:cubicBezTo>
                  <a:cubicBezTo>
                    <a:pt x="816" y="94"/>
                    <a:pt x="816" y="94"/>
                    <a:pt x="816" y="94"/>
                  </a:cubicBezTo>
                  <a:cubicBezTo>
                    <a:pt x="813" y="111"/>
                    <a:pt x="798" y="125"/>
                    <a:pt x="774" y="125"/>
                  </a:cubicBezTo>
                  <a:moveTo>
                    <a:pt x="755" y="65"/>
                  </a:moveTo>
                  <a:cubicBezTo>
                    <a:pt x="790" y="65"/>
                    <a:pt x="790" y="65"/>
                    <a:pt x="790" y="65"/>
                  </a:cubicBezTo>
                  <a:cubicBezTo>
                    <a:pt x="790" y="51"/>
                    <a:pt x="784" y="45"/>
                    <a:pt x="773" y="45"/>
                  </a:cubicBezTo>
                  <a:cubicBezTo>
                    <a:pt x="765" y="45"/>
                    <a:pt x="757" y="50"/>
                    <a:pt x="755"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371051"/>
              <a:endParaRPr lang="en-US" sz="2699" dirty="0">
                <a:solidFill>
                  <a:schemeClr val="bg1"/>
                </a:solidFill>
              </a:endParaRPr>
            </a:p>
          </p:txBody>
        </p:sp>
      </p:grpSp>
      <p:pic>
        <p:nvPicPr>
          <p:cNvPr id="6148" name="Picture 4">
            <a:extLst>
              <a:ext uri="{FF2B5EF4-FFF2-40B4-BE49-F238E27FC236}">
                <a16:creationId xmlns:a16="http://schemas.microsoft.com/office/drawing/2014/main" id="{53A107B6-3E3C-4E4A-BEDE-EB4A61EA3B6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5087600" y="395288"/>
            <a:ext cx="2695575" cy="7070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C02D348-A031-4EC5-BF2D-3BC264677AA8}"/>
              </a:ext>
            </a:extLst>
          </p:cNvPr>
          <p:cNvSpPr/>
          <p:nvPr userDrawn="1"/>
        </p:nvSpPr>
        <p:spPr>
          <a:xfrm flipH="1">
            <a:off x="0" y="0"/>
            <a:ext cx="16668750" cy="10287000"/>
          </a:xfrm>
          <a:prstGeom prst="rect">
            <a:avLst/>
          </a:prstGeom>
          <a:gradFill>
            <a:gsLst>
              <a:gs pos="100000">
                <a:schemeClr val="tx1">
                  <a:alpha val="41000"/>
                </a:schemeClr>
              </a:gs>
              <a:gs pos="12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700" dirty="0"/>
          </a:p>
        </p:txBody>
      </p:sp>
      <p:sp>
        <p:nvSpPr>
          <p:cNvPr id="6" name="SubTitle"/>
          <p:cNvSpPr>
            <a:spLocks noGrp="1"/>
          </p:cNvSpPr>
          <p:nvPr userDrawn="1">
            <p:ph type="body" sz="quarter" idx="12" hasCustomPrompt="1"/>
          </p:nvPr>
        </p:nvSpPr>
        <p:spPr>
          <a:xfrm>
            <a:off x="869401" y="7610783"/>
            <a:ext cx="5784494" cy="1561793"/>
          </a:xfrm>
          <a:prstGeom prst="rect">
            <a:avLst/>
          </a:prstGeom>
        </p:spPr>
        <p:txBody>
          <a:bodyPr anchor="b"/>
          <a:lstStyle>
            <a:lvl1pPr marL="0" indent="0">
              <a:lnSpc>
                <a:spcPct val="80000"/>
              </a:lnSpc>
              <a:buNone/>
              <a:defRPr sz="3000" b="0" i="0" cap="all" baseline="0">
                <a:solidFill>
                  <a:schemeClr val="bg1"/>
                </a:solidFill>
                <a:latin typeface="+mj-lt"/>
              </a:defRPr>
            </a:lvl1pPr>
          </a:lstStyle>
          <a:p>
            <a:pPr lvl="0"/>
            <a:r>
              <a:rPr lang="en-US"/>
              <a:t>SUBTITLE LINE</a:t>
            </a:r>
            <a:br>
              <a:rPr lang="en-US"/>
            </a:br>
            <a:r>
              <a:rPr lang="en-US"/>
              <a:t>SECOND LINE</a:t>
            </a:r>
          </a:p>
        </p:txBody>
      </p:sp>
      <p:sp>
        <p:nvSpPr>
          <p:cNvPr id="8" name="MasterTitle"/>
          <p:cNvSpPr>
            <a:spLocks noGrp="1"/>
          </p:cNvSpPr>
          <p:nvPr userDrawn="1">
            <p:ph type="title" hasCustomPrompt="1"/>
          </p:nvPr>
        </p:nvSpPr>
        <p:spPr>
          <a:xfrm>
            <a:off x="869401" y="485777"/>
            <a:ext cx="8031713" cy="7120370"/>
          </a:xfrm>
          <a:prstGeom prst="rect">
            <a:avLst/>
          </a:prstGeom>
        </p:spPr>
        <p:txBody>
          <a:bodyPr lIns="0" tIns="0" rIns="0" bIns="0" anchor="ctr"/>
          <a:lstStyle>
            <a:lvl1pPr>
              <a:lnSpc>
                <a:spcPct val="70000"/>
              </a:lnSpc>
              <a:defRPr sz="7200" spc="-225" baseline="0">
                <a:solidFill>
                  <a:schemeClr val="bg1"/>
                </a:solidFill>
              </a:defRPr>
            </a:lvl1pPr>
          </a:lstStyle>
          <a:p>
            <a:r>
              <a:rPr lang="en-US"/>
              <a:t>This is a</a:t>
            </a:r>
            <a:br>
              <a:rPr lang="en-US"/>
            </a:br>
            <a:r>
              <a:rPr lang="en-US"/>
              <a:t>Headline</a:t>
            </a:r>
            <a:br>
              <a:rPr lang="en-US"/>
            </a:br>
            <a:r>
              <a:rPr lang="en-US"/>
              <a:t>This is a Subhead</a:t>
            </a:r>
            <a:endParaRPr lang="en-AU"/>
          </a:p>
        </p:txBody>
      </p:sp>
      <p:grpSp>
        <p:nvGrpSpPr>
          <p:cNvPr id="21" name="Group 20">
            <a:extLst>
              <a:ext uri="{FF2B5EF4-FFF2-40B4-BE49-F238E27FC236}">
                <a16:creationId xmlns:a16="http://schemas.microsoft.com/office/drawing/2014/main" id="{527B4302-E323-4E1D-813B-E107F4676BAE}"/>
              </a:ext>
            </a:extLst>
          </p:cNvPr>
          <p:cNvGrpSpPr/>
          <p:nvPr userDrawn="1"/>
        </p:nvGrpSpPr>
        <p:grpSpPr>
          <a:xfrm>
            <a:off x="8901112" y="685032"/>
            <a:ext cx="8960093" cy="9101901"/>
            <a:chOff x="522879" y="1513328"/>
            <a:chExt cx="4465998" cy="4578477"/>
          </a:xfrm>
        </p:grpSpPr>
        <p:sp>
          <p:nvSpPr>
            <p:cNvPr id="22" name="Freeform 12">
              <a:extLst>
                <a:ext uri="{FF2B5EF4-FFF2-40B4-BE49-F238E27FC236}">
                  <a16:creationId xmlns:a16="http://schemas.microsoft.com/office/drawing/2014/main" id="{C6EAD120-2A0F-409E-9D8B-48BA4F94E7A5}"/>
                </a:ext>
              </a:extLst>
            </p:cNvPr>
            <p:cNvSpPr>
              <a:spLocks/>
            </p:cNvSpPr>
            <p:nvPr userDrawn="1"/>
          </p:nvSpPr>
          <p:spPr bwMode="auto">
            <a:xfrm>
              <a:off x="522879" y="3359954"/>
              <a:ext cx="4465998" cy="2731851"/>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chemeClr val="accent2"/>
                </a:gs>
                <a:gs pos="100000">
                  <a:schemeClr val="accent2">
                    <a:lumMod val="50000"/>
                  </a:schemeClr>
                </a:gs>
              </a:gsLst>
              <a:lin ang="0" scaled="1"/>
            </a:gradFill>
            <a:ln>
              <a:noFill/>
            </a:ln>
          </p:spPr>
          <p:txBody>
            <a:bodyPr vert="horz" wrap="square" lIns="91440" tIns="45720" rIns="91440" bIns="45720" numCol="1" anchor="t" anchorCtr="0" compatLnSpc="1">
              <a:prstTxWarp prst="textNoShape">
                <a:avLst/>
              </a:prstTxWarp>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AU" sz="2700" b="0" i="0" u="none" strike="noStrike" kern="0" cap="none" spc="0" normalizeH="0" baseline="0" noProof="0" dirty="0">
                <a:ln>
                  <a:noFill/>
                </a:ln>
                <a:solidFill>
                  <a:srgbClr val="000000"/>
                </a:solidFill>
                <a:effectLst/>
                <a:uLnTx/>
                <a:uFillTx/>
                <a:cs typeface="Arial" charset="0"/>
              </a:endParaRPr>
            </a:p>
          </p:txBody>
        </p:sp>
        <p:sp>
          <p:nvSpPr>
            <p:cNvPr id="23" name="Freeform 11">
              <a:extLst>
                <a:ext uri="{FF2B5EF4-FFF2-40B4-BE49-F238E27FC236}">
                  <a16:creationId xmlns:a16="http://schemas.microsoft.com/office/drawing/2014/main" id="{36ECB9DA-FFD0-47A9-AE24-59EC03BE8BF3}"/>
                </a:ext>
              </a:extLst>
            </p:cNvPr>
            <p:cNvSpPr>
              <a:spLocks/>
            </p:cNvSpPr>
            <p:nvPr userDrawn="1"/>
          </p:nvSpPr>
          <p:spPr bwMode="auto">
            <a:xfrm>
              <a:off x="522879" y="1513328"/>
              <a:ext cx="4465998" cy="2744124"/>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chemeClr val="accent2"/>
            </a:solidFill>
            <a:ln w="25400" cap="flat" cmpd="sng" algn="ctr">
              <a:noFill/>
              <a:prstDash val="solid"/>
            </a:ln>
            <a:effectLst/>
          </p:spPr>
          <p:txBody>
            <a:bodyPr rtlCol="0" anchor="ctr"/>
            <a:lstStyle/>
            <a:p>
              <a:pPr marL="0" marR="0" lvl="0" indent="0" algn="ctr" defTabSz="1371600" eaLnBrk="1" fontAlgn="base" latinLnBrk="0" hangingPunct="1">
                <a:lnSpc>
                  <a:spcPct val="100000"/>
                </a:lnSpc>
                <a:spcBef>
                  <a:spcPct val="0"/>
                </a:spcBef>
                <a:spcAft>
                  <a:spcPct val="0"/>
                </a:spcAft>
                <a:buClrTx/>
                <a:buSzTx/>
                <a:buFontTx/>
                <a:buNone/>
                <a:tabLst/>
                <a:defRPr/>
              </a:pPr>
              <a:endParaRPr kumimoji="0" lang="en-AU" sz="2400" b="0"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38191014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03837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26317" y="3009900"/>
            <a:ext cx="12801602" cy="3422400"/>
          </a:xfrm>
        </p:spPr>
        <p:txBody>
          <a:bodyPr anchor="b">
            <a:normAutofit/>
          </a:bodyPr>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026320" y="6743700"/>
            <a:ext cx="12801600" cy="22479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930E33-1125-9844-833A-DA3DA210FD44}" type="datetime1">
              <a:rPr lang="ru-RU" smtClean="0"/>
              <a:t>22.04.2022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50226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26317" y="1028701"/>
            <a:ext cx="7406483" cy="5422901"/>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8712200" y="1028702"/>
            <a:ext cx="7401719" cy="5422899"/>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A930E33-1125-9844-833A-DA3DA210FD44}" type="datetime1">
              <a:rPr lang="ru-RU" smtClean="0"/>
              <a:t>22.04.2022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086277"/>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58121" y="1028700"/>
            <a:ext cx="697468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smtClean="0"/>
              <a:t>Образец текста</a:t>
            </a:r>
          </a:p>
        </p:txBody>
      </p:sp>
      <p:sp>
        <p:nvSpPr>
          <p:cNvPr id="4" name="Content Placeholder 3"/>
          <p:cNvSpPr>
            <a:spLocks noGrp="1"/>
          </p:cNvSpPr>
          <p:nvPr>
            <p:ph sz="half" idx="2"/>
          </p:nvPr>
        </p:nvSpPr>
        <p:spPr>
          <a:xfrm>
            <a:off x="1026317" y="1905794"/>
            <a:ext cx="7406483" cy="4545807"/>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9118599" y="1028700"/>
            <a:ext cx="699770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smtClean="0"/>
              <a:t>Образец текста</a:t>
            </a:r>
          </a:p>
        </p:txBody>
      </p:sp>
      <p:sp>
        <p:nvSpPr>
          <p:cNvPr id="6" name="Content Placeholder 5"/>
          <p:cNvSpPr>
            <a:spLocks noGrp="1"/>
          </p:cNvSpPr>
          <p:nvPr>
            <p:ph sz="quarter" idx="4"/>
          </p:nvPr>
        </p:nvSpPr>
        <p:spPr>
          <a:xfrm>
            <a:off x="8709818" y="1893093"/>
            <a:ext cx="7393782" cy="4545807"/>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A930E33-1125-9844-833A-DA3DA210FD44}" type="datetime1">
              <a:rPr lang="ru-RU" smtClean="0"/>
              <a:t>22.04.2022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12240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A930E33-1125-9844-833A-DA3DA210FD44}" type="datetime1">
              <a:rPr lang="ru-RU" smtClean="0"/>
              <a:t>22.04.2022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08070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30E33-1125-9844-833A-DA3DA210FD44}" type="datetime1">
              <a:rPr lang="ru-RU" smtClean="0"/>
              <a:t>22.04.2022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82602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627518" y="1028700"/>
            <a:ext cx="5486400" cy="2057400"/>
          </a:xfrm>
        </p:spPr>
        <p:txBody>
          <a:bodyPr anchor="b">
            <a:normAutofit/>
          </a:bodyPr>
          <a:lstStyle>
            <a:lvl1pPr algn="l">
              <a:defRPr sz="3600" b="0"/>
            </a:lvl1pPr>
          </a:lstStyle>
          <a:p>
            <a:r>
              <a:rPr lang="ru-RU" smtClean="0"/>
              <a:t>Образец заголовка</a:t>
            </a:r>
            <a:endParaRPr lang="en-US" dirty="0"/>
          </a:p>
        </p:txBody>
      </p:sp>
      <p:sp>
        <p:nvSpPr>
          <p:cNvPr id="3" name="Content Placeholder 2"/>
          <p:cNvSpPr>
            <a:spLocks noGrp="1"/>
          </p:cNvSpPr>
          <p:nvPr>
            <p:ph idx="1"/>
          </p:nvPr>
        </p:nvSpPr>
        <p:spPr>
          <a:xfrm>
            <a:off x="1026318" y="1028700"/>
            <a:ext cx="8915402" cy="79629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627518" y="3314699"/>
            <a:ext cx="5486400" cy="3136901"/>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ru-RU" smtClean="0"/>
              <a:t>Образец текста</a:t>
            </a:r>
          </a:p>
        </p:txBody>
      </p:sp>
      <p:sp>
        <p:nvSpPr>
          <p:cNvPr id="5" name="Date Placeholder 4"/>
          <p:cNvSpPr>
            <a:spLocks noGrp="1"/>
          </p:cNvSpPr>
          <p:nvPr>
            <p:ph type="dt" sz="half" idx="10"/>
          </p:nvPr>
        </p:nvSpPr>
        <p:spPr/>
        <p:txBody>
          <a:bodyPr/>
          <a:lstStyle/>
          <a:p>
            <a:fld id="{DA930E33-1125-9844-833A-DA3DA210FD44}" type="datetime1">
              <a:rPr lang="ru-RU" smtClean="0"/>
              <a:t>22.04.2022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591019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4218" y="2171700"/>
            <a:ext cx="9029700" cy="1714500"/>
          </a:xfrm>
        </p:spPr>
        <p:txBody>
          <a:bodyPr anchor="b">
            <a:normAutofit/>
          </a:bodyPr>
          <a:lstStyle>
            <a:lvl1pPr algn="l">
              <a:defRPr sz="42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1483518" y="1371600"/>
            <a:ext cx="4921461" cy="6858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ru-RU" smtClean="0"/>
              <a:t>Вставка рисунка</a:t>
            </a:r>
            <a:endParaRPr lang="en-US" dirty="0"/>
          </a:p>
        </p:txBody>
      </p:sp>
      <p:sp>
        <p:nvSpPr>
          <p:cNvPr id="4" name="Text Placeholder 3"/>
          <p:cNvSpPr>
            <a:spLocks noGrp="1"/>
          </p:cNvSpPr>
          <p:nvPr>
            <p:ph type="body" sz="half" idx="2"/>
          </p:nvPr>
        </p:nvSpPr>
        <p:spPr>
          <a:xfrm>
            <a:off x="7084218" y="4165600"/>
            <a:ext cx="9032082" cy="30734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ru-RU" smtClean="0"/>
              <a:t>Образец текста</a:t>
            </a:r>
          </a:p>
        </p:txBody>
      </p:sp>
      <p:sp>
        <p:nvSpPr>
          <p:cNvPr id="5" name="Date Placeholder 4"/>
          <p:cNvSpPr>
            <a:spLocks noGrp="1"/>
          </p:cNvSpPr>
          <p:nvPr>
            <p:ph type="dt" sz="half" idx="10"/>
          </p:nvPr>
        </p:nvSpPr>
        <p:spPr/>
        <p:txBody>
          <a:bodyPr/>
          <a:lstStyle/>
          <a:p>
            <a:fld id="{DA930E33-1125-9844-833A-DA3DA210FD44}" type="datetime1">
              <a:rPr lang="ru-RU" smtClean="0"/>
              <a:t>22.04.2022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03828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1"/>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3810454" y="4445000"/>
            <a:ext cx="4472787" cy="4813301"/>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1026318" y="6730998"/>
            <a:ext cx="12801600" cy="2260601"/>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26318" y="1028701"/>
            <a:ext cx="12801600" cy="54229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4856618" y="9258301"/>
            <a:ext cx="2400300" cy="547688"/>
          </a:xfrm>
          <a:prstGeom prst="rect">
            <a:avLst/>
          </a:prstGeom>
        </p:spPr>
        <p:txBody>
          <a:bodyPr vert="horz" lIns="91440" tIns="45720" rIns="91440" bIns="45720" rtlCol="0" anchor="t"/>
          <a:lstStyle>
            <a:lvl1pPr algn="r">
              <a:defRPr sz="1500" b="0" i="0">
                <a:solidFill>
                  <a:schemeClr val="bg2">
                    <a:lumMod val="50000"/>
                  </a:schemeClr>
                </a:solidFill>
                <a:effectLst/>
                <a:latin typeface="+mn-lt"/>
              </a:defRPr>
            </a:lvl1pPr>
          </a:lstStyle>
          <a:p>
            <a:fld id="{DA930E33-1125-9844-833A-DA3DA210FD44}" type="datetime1">
              <a:rPr lang="ru-RU" smtClean="0"/>
              <a:t>22.04.2022</a:t>
            </a:fld>
            <a:endParaRPr lang="en-US"/>
          </a:p>
        </p:txBody>
      </p:sp>
      <p:sp>
        <p:nvSpPr>
          <p:cNvPr id="5" name="Footer Placeholder 4"/>
          <p:cNvSpPr>
            <a:spLocks noGrp="1"/>
          </p:cNvSpPr>
          <p:nvPr>
            <p:ph type="ftr" sz="quarter" idx="3"/>
          </p:nvPr>
        </p:nvSpPr>
        <p:spPr>
          <a:xfrm>
            <a:off x="1026318" y="9258301"/>
            <a:ext cx="11315700" cy="547688"/>
          </a:xfrm>
          <a:prstGeom prst="rect">
            <a:avLst/>
          </a:prstGeom>
        </p:spPr>
        <p:txBody>
          <a:bodyPr vert="horz" lIns="91440" tIns="45720" rIns="91440" bIns="45720" rtlCol="0" anchor="t"/>
          <a:lstStyle>
            <a:lvl1pPr algn="l">
              <a:defRPr sz="15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5544801" y="8367713"/>
            <a:ext cx="1713368" cy="1004888"/>
          </a:xfrm>
          <a:prstGeom prst="rect">
            <a:avLst/>
          </a:prstGeom>
        </p:spPr>
        <p:txBody>
          <a:bodyPr vert="horz" lIns="91440" tIns="45720" rIns="91440" bIns="45720" rtlCol="0" anchor="b"/>
          <a:lstStyle>
            <a:lvl1pPr algn="r">
              <a:defRPr sz="4800" b="0" i="0">
                <a:solidFill>
                  <a:schemeClr val="bg2">
                    <a:lumMod val="50000"/>
                  </a:schemeClr>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41918508"/>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7" r:id="rId18"/>
  </p:sldLayoutIdLst>
  <p:hf hdr="0" dt="0"/>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3000" kern="1200" cap="none">
          <a:solidFill>
            <a:schemeClr val="bg2">
              <a:lumMod val="7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700" kern="1200" cap="none">
          <a:solidFill>
            <a:schemeClr val="bg2">
              <a:lumMod val="7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400" kern="1200" cap="none">
          <a:solidFill>
            <a:schemeClr val="bg2">
              <a:lumMod val="7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8.xml"/><Relationship Id="rId7" Type="http://schemas.openxmlformats.org/officeDocument/2006/relationships/image" Target="../media/image20.e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6.xml"/><Relationship Id="rId4" Type="http://schemas.openxmlformats.org/officeDocument/2006/relationships/slideLayout" Target="../slideLayouts/slideLayout6.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1.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0.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ADB9BF4-9502-413C-8089-9BF94D76A534}"/>
              </a:ext>
            </a:extLst>
          </p:cNvPr>
          <p:cNvGraphicFramePr>
            <a:graphicFrameLocks noChangeAspect="1"/>
          </p:cNvGraphicFramePr>
          <p:nvPr>
            <p:custDataLst>
              <p:tags r:id="rId2"/>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spid="_x0000_s10265" name="think-cell Slide" r:id="rId5" imgW="473" imgH="476" progId="TCLayout.ActiveDocument.1">
                  <p:embed/>
                </p:oleObj>
              </mc:Choice>
              <mc:Fallback>
                <p:oleObj name="think-cell Slide" r:id="rId5" imgW="473" imgH="476" progId="TCLayout.ActiveDocument.1">
                  <p:embed/>
                  <p:pic>
                    <p:nvPicPr>
                      <p:cNvPr id="2" name="Object 1" hidden="1">
                        <a:extLst>
                          <a:ext uri="{FF2B5EF4-FFF2-40B4-BE49-F238E27FC236}">
                            <a16:creationId xmlns:a16="http://schemas.microsoft.com/office/drawing/2014/main" id="{3ADB9BF4-9502-413C-8089-9BF94D76A534}"/>
                          </a:ext>
                        </a:extLst>
                      </p:cNvPr>
                      <p:cNvPicPr/>
                      <p:nvPr/>
                    </p:nvPicPr>
                    <p:blipFill>
                      <a:blip r:embed="rId6"/>
                      <a:stretch>
                        <a:fillRect/>
                      </a:stretch>
                    </p:blipFill>
                    <p:spPr>
                      <a:xfrm>
                        <a:off x="2382" y="2382"/>
                        <a:ext cx="2382" cy="2382"/>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00F06CD-3926-4C25-9860-60B6D7A205B2}"/>
              </a:ext>
            </a:extLst>
          </p:cNvPr>
          <p:cNvSpPr/>
          <p:nvPr>
            <p:custDataLst>
              <p:tags r:id="rId3"/>
            </p:custDataLst>
          </p:nvPr>
        </p:nvSpPr>
        <p:spPr>
          <a:xfrm>
            <a:off x="0" y="0"/>
            <a:ext cx="238125" cy="23812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ru-RU" sz="7200" dirty="0">
              <a:latin typeface="Arial Black" panose="020B0A04020102020204" pitchFamily="34" charset="0"/>
              <a:sym typeface="Arial Black" panose="020B0A04020102020204" pitchFamily="34" charset="0"/>
            </a:endParaRPr>
          </a:p>
        </p:txBody>
      </p:sp>
      <p:sp>
        <p:nvSpPr>
          <p:cNvPr id="7" name="Title 6">
            <a:extLst>
              <a:ext uri="{FF2B5EF4-FFF2-40B4-BE49-F238E27FC236}">
                <a16:creationId xmlns:a16="http://schemas.microsoft.com/office/drawing/2014/main" id="{35CC5933-6753-40A1-BE54-E054281EE199}"/>
              </a:ext>
            </a:extLst>
          </p:cNvPr>
          <p:cNvSpPr>
            <a:spLocks noGrp="1"/>
          </p:cNvSpPr>
          <p:nvPr>
            <p:ph type="title"/>
          </p:nvPr>
        </p:nvSpPr>
        <p:spPr>
          <a:xfrm>
            <a:off x="533400" y="2552700"/>
            <a:ext cx="13487400" cy="5257800"/>
          </a:xfrm>
        </p:spPr>
        <p:txBody>
          <a:bodyPr>
            <a:normAutofit/>
          </a:bodyPr>
          <a:lstStyle/>
          <a:p>
            <a:r>
              <a:rPr lang="en-US" dirty="0"/>
              <a:t/>
            </a:r>
            <a:br>
              <a:rPr lang="en-US" dirty="0"/>
            </a:br>
            <a:r>
              <a:rPr lang="ru-RU" b="1" dirty="0" err="1">
                <a:latin typeface="Times New Roman" panose="02020603050405020304" pitchFamily="18" charset="0"/>
                <a:cs typeface="Times New Roman" panose="02020603050405020304" pitchFamily="18" charset="0"/>
              </a:rPr>
              <a:t>Development</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of</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the</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insurance</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market</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in</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the</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context</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of</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digitalization</a:t>
            </a:r>
            <a:r>
              <a:rPr lang="ru-RU" dirty="0"/>
              <a:t/>
            </a:r>
            <a:br>
              <a:rPr lang="ru-RU" dirty="0"/>
            </a:br>
            <a:r>
              <a:rPr lang="ru-RU" dirty="0"/>
              <a:t/>
            </a:r>
            <a:br>
              <a:rPr lang="ru-RU" dirty="0"/>
            </a:br>
            <a:endParaRPr lang="ru-RU" sz="2700" dirty="0"/>
          </a:p>
        </p:txBody>
      </p:sp>
      <p:sp>
        <p:nvSpPr>
          <p:cNvPr id="8" name="Text Placeholder 7">
            <a:extLst>
              <a:ext uri="{FF2B5EF4-FFF2-40B4-BE49-F238E27FC236}">
                <a16:creationId xmlns:a16="http://schemas.microsoft.com/office/drawing/2014/main" id="{63A7BCCE-F7D0-4F1A-81EA-9D41665256A7}"/>
              </a:ext>
            </a:extLst>
          </p:cNvPr>
          <p:cNvSpPr>
            <a:spLocks noGrp="1"/>
          </p:cNvSpPr>
          <p:nvPr>
            <p:ph type="body" sz="quarter" idx="12"/>
          </p:nvPr>
        </p:nvSpPr>
        <p:spPr>
          <a:xfrm rot="20366912">
            <a:off x="8668340" y="5991589"/>
            <a:ext cx="7453537" cy="1970697"/>
          </a:xfrm>
        </p:spPr>
        <p:txBody>
          <a:bodyPr>
            <a:noAutofit/>
          </a:bodyPr>
          <a:lstStyle/>
          <a:p>
            <a:endParaRPr lang="ru-RU" sz="2000" b="1" dirty="0">
              <a:latin typeface="Montserrat Black" pitchFamily="2" charset="0"/>
            </a:endParaRPr>
          </a:p>
          <a:p>
            <a:endParaRPr lang="ru-RU" sz="2000" b="1" dirty="0" smtClean="0">
              <a:latin typeface="Montserrat Black" pitchFamily="2" charset="0"/>
            </a:endParaRPr>
          </a:p>
          <a:p>
            <a:r>
              <a:rPr lang="en-US" sz="1400" dirty="0" smtClean="0"/>
              <a:t>Written By </a:t>
            </a:r>
            <a:r>
              <a:rPr lang="ru-RU" sz="2400" dirty="0" smtClean="0">
                <a:latin typeface="Times New Roman" panose="02020603050405020304" pitchFamily="18" charset="0"/>
                <a:cs typeface="Times New Roman" panose="02020603050405020304" pitchFamily="18" charset="0"/>
              </a:rPr>
              <a:t>: </a:t>
            </a:r>
            <a:r>
              <a:rPr lang="en-US" sz="2000" dirty="0" err="1"/>
              <a:t>Ermolaeva</a:t>
            </a:r>
            <a:r>
              <a:rPr lang="en-US" sz="2000" dirty="0"/>
              <a:t> Elena </a:t>
            </a:r>
            <a:endParaRPr lang="en-US" sz="2000" dirty="0" smtClean="0"/>
          </a:p>
          <a:p>
            <a:r>
              <a:rPr lang="en-US" sz="1400" dirty="0"/>
              <a:t>Scientific adviser </a:t>
            </a:r>
            <a:r>
              <a:rPr lang="ru-RU" sz="2400" dirty="0" smtClean="0">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Candidate of Economics, Associate Professor </a:t>
            </a:r>
            <a:r>
              <a:rPr lang="en-US" sz="2000" dirty="0" err="1">
                <a:latin typeface="Times New Roman" panose="02020603050405020304" pitchFamily="18" charset="0"/>
                <a:ea typeface="Calibri" panose="020F0502020204030204" pitchFamily="34" charset="0"/>
              </a:rPr>
              <a:t>Karasik</a:t>
            </a:r>
            <a:r>
              <a:rPr lang="en-US" sz="2000" dirty="0">
                <a:latin typeface="Times New Roman" panose="02020603050405020304" pitchFamily="18" charset="0"/>
                <a:ea typeface="Calibri" panose="020F0502020204030204" pitchFamily="34" charset="0"/>
              </a:rPr>
              <a:t> Elena </a:t>
            </a:r>
            <a:r>
              <a:rPr lang="en-US" sz="2000" dirty="0" err="1">
                <a:latin typeface="Times New Roman" panose="02020603050405020304" pitchFamily="18" charset="0"/>
                <a:ea typeface="Calibri" panose="020F0502020204030204" pitchFamily="34" charset="0"/>
              </a:rPr>
              <a:t>Anatolyevna</a:t>
            </a:r>
            <a:endParaRPr lang="ru-RU" sz="2000" dirty="0">
              <a:latin typeface="Times New Roman" panose="02020603050405020304" pitchFamily="18" charset="0"/>
              <a:ea typeface="Calibri" panose="020F0502020204030204" pitchFamily="34" charset="0"/>
            </a:endParaRPr>
          </a:p>
        </p:txBody>
      </p:sp>
      <p:sp>
        <p:nvSpPr>
          <p:cNvPr id="4" name="Прямоугольник 3"/>
          <p:cNvSpPr/>
          <p:nvPr/>
        </p:nvSpPr>
        <p:spPr>
          <a:xfrm>
            <a:off x="685800" y="571500"/>
            <a:ext cx="11049000" cy="1200329"/>
          </a:xfrm>
          <a:prstGeom prst="rect">
            <a:avLst/>
          </a:prstGeom>
        </p:spPr>
        <p:txBody>
          <a:bodyPr wrap="square">
            <a:spAutoFit/>
          </a:bodyPr>
          <a:lstStyle/>
          <a:p>
            <a:r>
              <a:rPr lang="en-US" b="1" dirty="0" smtClean="0">
                <a:solidFill>
                  <a:schemeClr val="bg1"/>
                </a:solidFill>
              </a:rPr>
              <a:t>   </a:t>
            </a:r>
            <a:r>
              <a:rPr lang="en-US" sz="2400" b="1" dirty="0" smtClean="0">
                <a:solidFill>
                  <a:schemeClr val="bg1"/>
                </a:solidFill>
                <a:latin typeface="Times New Roman" panose="02020603050405020304" pitchFamily="18" charset="0"/>
                <a:cs typeface="Times New Roman" panose="02020603050405020304" pitchFamily="18" charset="0"/>
              </a:rPr>
              <a:t>KAZAN </a:t>
            </a:r>
            <a:r>
              <a:rPr lang="en-US" sz="2400" b="1" dirty="0">
                <a:solidFill>
                  <a:schemeClr val="bg1"/>
                </a:solidFill>
                <a:latin typeface="Times New Roman" panose="02020603050405020304" pitchFamily="18" charset="0"/>
                <a:cs typeface="Times New Roman" panose="02020603050405020304" pitchFamily="18" charset="0"/>
              </a:rPr>
              <a:t>(VOLGA REGION) FEDERAL UNIVERSITY</a:t>
            </a:r>
            <a:endParaRPr lang="ru-RU" sz="2400" b="1" dirty="0">
              <a:solidFill>
                <a:schemeClr val="bg1"/>
              </a:solidFill>
              <a:latin typeface="Times New Roman" panose="02020603050405020304" pitchFamily="18" charset="0"/>
              <a:cs typeface="Times New Roman" panose="02020603050405020304" pitchFamily="18" charset="0"/>
            </a:endParaRPr>
          </a:p>
          <a:p>
            <a:r>
              <a:rPr lang="en-US" sz="2400" b="1" cap="all" dirty="0">
                <a:solidFill>
                  <a:schemeClr val="bg1"/>
                </a:solidFill>
                <a:latin typeface="Times New Roman" panose="02020603050405020304" pitchFamily="18" charset="0"/>
                <a:cs typeface="Times New Roman" panose="02020603050405020304" pitchFamily="18" charset="0"/>
              </a:rPr>
              <a:t>INSTITUTE OF MANAGEMENT,  ECONOMICS AND FINANCE</a:t>
            </a:r>
            <a:endParaRPr lang="ru-RU"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PRESIDENT PROGRAM ON TRAINING MANAGERS AND EXECUTIVES </a:t>
            </a:r>
            <a:endParaRPr lang="ru-RU" sz="2400" b="1" dirty="0">
              <a:solidFill>
                <a:schemeClr val="bg1"/>
              </a:solidFill>
              <a:latin typeface="Times New Roman" panose="02020603050405020304" pitchFamily="18" charset="0"/>
              <a:cs typeface="Times New Roman" panose="02020603050405020304" pitchFamily="18" charset="0"/>
            </a:endParaRPr>
          </a:p>
        </p:txBody>
      </p:sp>
      <p:sp>
        <p:nvSpPr>
          <p:cNvPr id="5" name="Овал 4"/>
          <p:cNvSpPr/>
          <p:nvPr/>
        </p:nvSpPr>
        <p:spPr>
          <a:xfrm>
            <a:off x="15773400" y="1257300"/>
            <a:ext cx="2133600" cy="838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rotWithShape="1">
          <a:blip r:embed="rId7"/>
          <a:srcRect l="66807" t="19738" r="3361" b="42241"/>
          <a:stretch/>
        </p:blipFill>
        <p:spPr>
          <a:xfrm>
            <a:off x="15163800" y="1257302"/>
            <a:ext cx="2743200" cy="1295400"/>
          </a:xfrm>
          <a:prstGeom prst="rect">
            <a:avLst/>
          </a:prstGeom>
        </p:spPr>
      </p:pic>
    </p:spTree>
    <p:extLst>
      <p:ext uri="{BB962C8B-B14F-4D97-AF65-F5344CB8AC3E}">
        <p14:creationId xmlns:p14="http://schemas.microsoft.com/office/powerpoint/2010/main" val="3092398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211" b="71206"/>
          <a:stretch>
            <a:fillRect/>
          </a:stretch>
        </p:blipFill>
        <p:spPr>
          <a:xfrm rot="5400000">
            <a:off x="-3657600" y="3810000"/>
            <a:ext cx="10287000" cy="2667000"/>
          </a:xfrm>
          <a:prstGeom prst="rect">
            <a:avLst/>
          </a:prstGeom>
        </p:spPr>
      </p:pic>
      <p:pic>
        <p:nvPicPr>
          <p:cNvPr id="3" name="Picture 3"/>
          <p:cNvPicPr>
            <a:picLocks noChangeAspect="1"/>
          </p:cNvPicPr>
          <p:nvPr/>
        </p:nvPicPr>
        <p:blipFill>
          <a:blip r:embed="rId5"/>
          <a:srcRect/>
          <a:stretch>
            <a:fillRect/>
          </a:stretch>
        </p:blipFill>
        <p:spPr>
          <a:xfrm>
            <a:off x="14639705" y="597080"/>
            <a:ext cx="3340758" cy="822662"/>
          </a:xfrm>
          <a:prstGeom prst="rect">
            <a:avLst/>
          </a:prstGeom>
        </p:spPr>
      </p:pic>
      <p:grpSp>
        <p:nvGrpSpPr>
          <p:cNvPr id="7" name="Group 7"/>
          <p:cNvGrpSpPr/>
          <p:nvPr/>
        </p:nvGrpSpPr>
        <p:grpSpPr>
          <a:xfrm>
            <a:off x="0" y="0"/>
            <a:ext cx="18288000" cy="10287000"/>
            <a:chOff x="0" y="0"/>
            <a:chExt cx="20525253" cy="11545455"/>
          </a:xfrm>
        </p:grpSpPr>
        <p:sp>
          <p:nvSpPr>
            <p:cNvPr id="8" name="Freeform 8"/>
            <p:cNvSpPr/>
            <p:nvPr/>
          </p:nvSpPr>
          <p:spPr>
            <a:xfrm>
              <a:off x="0" y="0"/>
              <a:ext cx="20525253" cy="11545454"/>
            </a:xfrm>
            <a:custGeom>
              <a:avLst/>
              <a:gdLst/>
              <a:ahLst/>
              <a:cxnLst/>
              <a:rect l="l" t="t" r="r" b="b"/>
              <a:pathLst>
                <a:path w="20525253" h="11545454">
                  <a:moveTo>
                    <a:pt x="20525253" y="279400"/>
                  </a:moveTo>
                  <a:lnTo>
                    <a:pt x="20525253" y="0"/>
                  </a:lnTo>
                  <a:lnTo>
                    <a:pt x="0" y="0"/>
                  </a:lnTo>
                  <a:lnTo>
                    <a:pt x="0" y="11545454"/>
                  </a:lnTo>
                  <a:lnTo>
                    <a:pt x="20525253" y="11545454"/>
                  </a:lnTo>
                  <a:lnTo>
                    <a:pt x="20525253" y="279400"/>
                  </a:lnTo>
                  <a:close/>
                  <a:moveTo>
                    <a:pt x="20446513" y="279400"/>
                  </a:moveTo>
                  <a:lnTo>
                    <a:pt x="20446513" y="11466714"/>
                  </a:lnTo>
                  <a:lnTo>
                    <a:pt x="78740" y="11466714"/>
                  </a:lnTo>
                  <a:lnTo>
                    <a:pt x="78740" y="78740"/>
                  </a:lnTo>
                  <a:lnTo>
                    <a:pt x="20446513" y="78740"/>
                  </a:lnTo>
                  <a:lnTo>
                    <a:pt x="20446513" y="279400"/>
                  </a:lnTo>
                  <a:close/>
                </a:path>
              </a:pathLst>
            </a:custGeom>
            <a:solidFill>
              <a:srgbClr val="62B5E5"/>
            </a:solidFill>
          </p:spPr>
        </p:sp>
      </p:grpSp>
      <p:sp>
        <p:nvSpPr>
          <p:cNvPr id="14" name="TextBox 9">
            <a:extLst>
              <a:ext uri="{FF2B5EF4-FFF2-40B4-BE49-F238E27FC236}">
                <a16:creationId xmlns:a16="http://schemas.microsoft.com/office/drawing/2014/main" id="{60574483-7D7B-DE4D-AE81-62B000C4F5AF}"/>
              </a:ext>
            </a:extLst>
          </p:cNvPr>
          <p:cNvSpPr txBox="1"/>
          <p:nvPr/>
        </p:nvSpPr>
        <p:spPr>
          <a:xfrm>
            <a:off x="838200" y="279056"/>
            <a:ext cx="15087600" cy="380297"/>
          </a:xfrm>
          <a:prstGeom prst="rect">
            <a:avLst/>
          </a:prstGeom>
        </p:spPr>
        <p:txBody>
          <a:bodyPr wrap="square" lIns="0" tIns="0" rIns="0" bIns="0" rtlCol="0" anchor="t">
            <a:spAutoFit/>
          </a:bodyPr>
          <a:lstStyle/>
          <a:p>
            <a:pPr algn="ctr">
              <a:lnSpc>
                <a:spcPts val="2940"/>
              </a:lnSpc>
              <a:spcAft>
                <a:spcPts val="1200"/>
              </a:spcAft>
            </a:pPr>
            <a:r>
              <a:rPr lang="en-US" sz="3200" dirty="0">
                <a:solidFill>
                  <a:schemeClr val="tx2">
                    <a:lumMod val="50000"/>
                  </a:schemeClr>
                </a:solidFill>
                <a:latin typeface="Montserrat Black" pitchFamily="2" charset="0"/>
              </a:rPr>
              <a:t>Risks and limitations in the development of the </a:t>
            </a:r>
            <a:r>
              <a:rPr lang="en-US" sz="3200" dirty="0" smtClean="0">
                <a:solidFill>
                  <a:schemeClr val="tx2">
                    <a:lumMod val="50000"/>
                  </a:schemeClr>
                </a:solidFill>
                <a:latin typeface="Montserrat Black" pitchFamily="2" charset="0"/>
              </a:rPr>
              <a:t>program</a:t>
            </a:r>
            <a:endParaRPr lang="en-US" sz="3200" b="1" dirty="0">
              <a:solidFill>
                <a:schemeClr val="tx2">
                  <a:lumMod val="50000"/>
                </a:schemeClr>
              </a:solidFill>
              <a:latin typeface="Montserrat Black" pitchFamily="2"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91208839"/>
              </p:ext>
            </p:extLst>
          </p:nvPr>
        </p:nvGraphicFramePr>
        <p:xfrm>
          <a:off x="1447800" y="1562101"/>
          <a:ext cx="15392400" cy="7238998"/>
        </p:xfrm>
        <a:graphic>
          <a:graphicData uri="http://schemas.openxmlformats.org/drawingml/2006/table">
            <a:tbl>
              <a:tblPr firstRow="1" firstCol="1" bandRow="1">
                <a:tableStyleId>{5C22544A-7EE6-4342-B048-85BDC9FD1C3A}</a:tableStyleId>
              </a:tblPr>
              <a:tblGrid>
                <a:gridCol w="3155442">
                  <a:extLst>
                    <a:ext uri="{9D8B030D-6E8A-4147-A177-3AD203B41FA5}">
                      <a16:colId xmlns:a16="http://schemas.microsoft.com/office/drawing/2014/main" val="4152683614"/>
                    </a:ext>
                  </a:extLst>
                </a:gridCol>
                <a:gridCol w="2770632">
                  <a:extLst>
                    <a:ext uri="{9D8B030D-6E8A-4147-A177-3AD203B41FA5}">
                      <a16:colId xmlns:a16="http://schemas.microsoft.com/office/drawing/2014/main" val="4170412134"/>
                    </a:ext>
                  </a:extLst>
                </a:gridCol>
                <a:gridCol w="2539746">
                  <a:extLst>
                    <a:ext uri="{9D8B030D-6E8A-4147-A177-3AD203B41FA5}">
                      <a16:colId xmlns:a16="http://schemas.microsoft.com/office/drawing/2014/main" val="3833825931"/>
                    </a:ext>
                  </a:extLst>
                </a:gridCol>
                <a:gridCol w="3121441">
                  <a:extLst>
                    <a:ext uri="{9D8B030D-6E8A-4147-A177-3AD203B41FA5}">
                      <a16:colId xmlns:a16="http://schemas.microsoft.com/office/drawing/2014/main" val="216548029"/>
                    </a:ext>
                  </a:extLst>
                </a:gridCol>
                <a:gridCol w="3805139">
                  <a:extLst>
                    <a:ext uri="{9D8B030D-6E8A-4147-A177-3AD203B41FA5}">
                      <a16:colId xmlns:a16="http://schemas.microsoft.com/office/drawing/2014/main" val="583147405"/>
                    </a:ext>
                  </a:extLst>
                </a:gridCol>
              </a:tblGrid>
              <a:tr h="344714">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Риск</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Вероятность</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Степень воздействия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оцифровка риска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Пути решения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extLst>
                  <a:ext uri="{0D108BD9-81ED-4DB2-BD59-A6C34878D82A}">
                    <a16:rowId xmlns:a16="http://schemas.microsoft.com/office/drawing/2014/main" val="163882700"/>
                  </a:ext>
                </a:extLst>
              </a:tr>
              <a:tr h="1723572">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сбой интеграционных платформ</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высокая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высокая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1 000 000 рублей в день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Ежедневное тестирование программы. Отработка заявок на устранение ошибок группой технической поддержки. Использование российского программного обеспечения.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extLst>
                  <a:ext uri="{0D108BD9-81ED-4DB2-BD59-A6C34878D82A}">
                    <a16:rowId xmlns:a16="http://schemas.microsoft.com/office/drawing/2014/main" val="2572157134"/>
                  </a:ext>
                </a:extLst>
              </a:tr>
              <a:tr h="1034142">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демпинг конкурентов</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высокая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высокая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250 000 рублей в день</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Еженедельный мониторинг тарифов конкурентов. Коректировка тарифов с андеррайтерами.</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extLst>
                  <a:ext uri="{0D108BD9-81ED-4DB2-BD59-A6C34878D82A}">
                    <a16:rowId xmlns:a16="http://schemas.microsoft.com/office/drawing/2014/main" val="3481089296"/>
                  </a:ext>
                </a:extLst>
              </a:tr>
              <a:tr h="1034142">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платежеспособность клиентов, в условиях экономической ситуации</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средняя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низкая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100 000 рублей в день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Увеличить количество предприятий с QR кодом.</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extLst>
                  <a:ext uri="{0D108BD9-81ED-4DB2-BD59-A6C34878D82A}">
                    <a16:rowId xmlns:a16="http://schemas.microsoft.com/office/drawing/2014/main" val="1359370473"/>
                  </a:ext>
                </a:extLst>
              </a:tr>
              <a:tr h="1378857">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дефицит агентов</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низкая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низкая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100 000 рублей в день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Увеличение воронки хантинга. Сотрудничество с "Центром занятости населения " в РТ. Ввод программы наставничества.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extLst>
                  <a:ext uri="{0D108BD9-81ED-4DB2-BD59-A6C34878D82A}">
                    <a16:rowId xmlns:a16="http://schemas.microsoft.com/office/drawing/2014/main" val="782257939"/>
                  </a:ext>
                </a:extLst>
              </a:tr>
              <a:tr h="1034142">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увольнение сотрудников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низкая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низкая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a:effectLst/>
                          <a:latin typeface="Times New Roman" panose="02020603050405020304" pitchFamily="18" charset="0"/>
                          <a:cs typeface="Times New Roman" panose="02020603050405020304" pitchFamily="18" charset="0"/>
                        </a:rPr>
                        <a:t>100 000 рублей в день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Составление Индивидуального плана развития. Увеличение продаж действующими агентами.</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extLst>
                  <a:ext uri="{0D108BD9-81ED-4DB2-BD59-A6C34878D82A}">
                    <a16:rowId xmlns:a16="http://schemas.microsoft.com/office/drawing/2014/main" val="2167783209"/>
                  </a:ext>
                </a:extLst>
              </a:tr>
              <a:tr h="689429">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ошибки ввода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низкая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средняя</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a:effectLst/>
                          <a:latin typeface="Times New Roman" panose="02020603050405020304" pitchFamily="18" charset="0"/>
                          <a:cs typeface="Times New Roman" panose="02020603050405020304" pitchFamily="18" charset="0"/>
                        </a:rPr>
                        <a:t>50 000 рублей в день</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tc>
                  <a:txBody>
                    <a:bodyPr/>
                    <a:lstStyle/>
                    <a:p>
                      <a:pPr algn="ctr">
                        <a:lnSpc>
                          <a:spcPct val="150000"/>
                        </a:lnSpc>
                      </a:pPr>
                      <a:r>
                        <a:rPr lang="ru-RU" sz="1400" dirty="0" smtClean="0">
                          <a:effectLst/>
                          <a:latin typeface="Times New Roman" panose="02020603050405020304" pitchFamily="18" charset="0"/>
                          <a:cs typeface="Times New Roman" panose="02020603050405020304" pitchFamily="18" charset="0"/>
                        </a:rPr>
                        <a:t>Обучение агентов</a:t>
                      </a:r>
                      <a:r>
                        <a:rPr lang="ru-RU"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024" marR="27024" marT="0" marB="0"/>
                </a:tc>
                <a:extLst>
                  <a:ext uri="{0D108BD9-81ED-4DB2-BD59-A6C34878D82A}">
                    <a16:rowId xmlns:a16="http://schemas.microsoft.com/office/drawing/2014/main" val="2675480342"/>
                  </a:ext>
                </a:extLst>
              </a:tr>
            </a:tbl>
          </a:graphicData>
        </a:graphic>
      </p:graphicFrame>
    </p:spTree>
    <p:extLst>
      <p:ext uri="{BB962C8B-B14F-4D97-AF65-F5344CB8AC3E}">
        <p14:creationId xmlns:p14="http://schemas.microsoft.com/office/powerpoint/2010/main" val="4219843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p:cNvGraphicFramePr>
            <a:graphicFrameLocks noChangeAspect="1"/>
          </p:cNvGraphicFramePr>
          <p:nvPr>
            <p:custDataLst>
              <p:tags r:id="rId2"/>
            </p:custDataLst>
            <p:extLst/>
          </p:nvPr>
        </p:nvGraphicFramePr>
        <p:xfrm>
          <a:off x="3178" y="3178"/>
          <a:ext cx="3176" cy="3176"/>
        </p:xfrm>
        <a:graphic>
          <a:graphicData uri="http://schemas.openxmlformats.org/presentationml/2006/ole">
            <mc:AlternateContent xmlns:mc="http://schemas.openxmlformats.org/markup-compatibility/2006">
              <mc:Choice xmlns:v="urn:schemas-microsoft-com:vml" Requires="v">
                <p:oleObj spid="_x0000_s8216" name="Слайд think-cell" r:id="rId6" imgW="270" imgH="270" progId="TCLayout.ActiveDocument.1">
                  <p:embed/>
                </p:oleObj>
              </mc:Choice>
              <mc:Fallback>
                <p:oleObj name="Слайд think-cell" r:id="rId6" imgW="270" imgH="270" progId="TCLayout.ActiveDocument.1">
                  <p:embed/>
                  <p:pic>
                    <p:nvPicPr>
                      <p:cNvPr id="5" name="Объект 4" hidden="1"/>
                      <p:cNvPicPr/>
                      <p:nvPr/>
                    </p:nvPicPr>
                    <p:blipFill>
                      <a:blip r:embed="rId7"/>
                      <a:stretch>
                        <a:fillRect/>
                      </a:stretch>
                    </p:blipFill>
                    <p:spPr>
                      <a:xfrm>
                        <a:off x="3178" y="3178"/>
                        <a:ext cx="3176" cy="3176"/>
                      </a:xfrm>
                      <a:prstGeom prst="rect">
                        <a:avLst/>
                      </a:prstGeom>
                    </p:spPr>
                  </p:pic>
                </p:oleObj>
              </mc:Fallback>
            </mc:AlternateContent>
          </a:graphicData>
        </a:graphic>
      </p:graphicFrame>
      <p:sp>
        <p:nvSpPr>
          <p:cNvPr id="3" name="Прямоугольник 2" hidden="1"/>
          <p:cNvSpPr/>
          <p:nvPr>
            <p:custDataLst>
              <p:tags r:id="rId3"/>
            </p:custDataLst>
          </p:nvPr>
        </p:nvSpPr>
        <p:spPr>
          <a:xfrm>
            <a:off x="2" y="2"/>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828756"/>
            <a:endParaRPr lang="ru-RU" sz="2800" b="1" dirty="0">
              <a:solidFill>
                <a:prstClr val="white"/>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endParaRPr>
          </a:p>
        </p:txBody>
      </p:sp>
      <p:sp>
        <p:nvSpPr>
          <p:cNvPr id="2" name="Заголовок 1"/>
          <p:cNvSpPr>
            <a:spLocks noGrp="1"/>
          </p:cNvSpPr>
          <p:nvPr>
            <p:ph type="title"/>
          </p:nvPr>
        </p:nvSpPr>
        <p:spPr/>
        <p:txBody>
          <a:bodyPr>
            <a:normAutofit/>
          </a:bodyPr>
          <a:lstStyle/>
          <a:p>
            <a:pPr>
              <a:spcAft>
                <a:spcPts val="900"/>
              </a:spcAft>
              <a:buClr>
                <a:srgbClr val="0070C0"/>
              </a:buClr>
            </a:pPr>
            <a:r>
              <a:rPr lang="ru-RU" sz="6000" dirty="0" smtClean="0"/>
              <a:t>!</a:t>
            </a:r>
            <a:endParaRPr lang="en-US" sz="6000" dirty="0">
              <a:solidFill>
                <a:schemeClr val="bg1"/>
              </a:solidFill>
            </a:endParaRPr>
          </a:p>
        </p:txBody>
      </p:sp>
      <p:sp>
        <p:nvSpPr>
          <p:cNvPr id="6" name="Номер слайда 5"/>
          <p:cNvSpPr>
            <a:spLocks noGrp="1"/>
          </p:cNvSpPr>
          <p:nvPr>
            <p:ph type="sldNum" sz="quarter" idx="12"/>
          </p:nvPr>
        </p:nvSpPr>
        <p:spPr/>
        <p:txBody>
          <a:bodyPr/>
          <a:lstStyle/>
          <a:p>
            <a:pPr defTabSz="1828756"/>
            <a:fld id="{777BA12A-04AB-4FA1-87FB-A6D716583812}" type="slidenum">
              <a:rPr lang="ru-RU" smtClean="0">
                <a:solidFill>
                  <a:prstClr val="white"/>
                </a:solidFill>
              </a:rPr>
              <a:pPr defTabSz="1828756"/>
              <a:t>11</a:t>
            </a:fld>
            <a:endParaRPr lang="ru-RU" dirty="0">
              <a:solidFill>
                <a:prstClr val="white"/>
              </a:solidFill>
            </a:endParaRPr>
          </a:p>
        </p:txBody>
      </p:sp>
      <p:pic>
        <p:nvPicPr>
          <p:cNvPr id="7" name="Рисунок 6"/>
          <p:cNvPicPr>
            <a:picLocks noChangeAspect="1"/>
          </p:cNvPicPr>
          <p:nvPr/>
        </p:nvPicPr>
        <p:blipFill rotWithShape="1">
          <a:blip r:embed="rId8"/>
          <a:srcRect l="37083" t="18702" r="3750" b="31679"/>
          <a:stretch/>
        </p:blipFill>
        <p:spPr>
          <a:xfrm>
            <a:off x="152400" y="342900"/>
            <a:ext cx="10281810" cy="4876800"/>
          </a:xfrm>
          <a:prstGeom prst="rect">
            <a:avLst/>
          </a:prstGeom>
        </p:spPr>
      </p:pic>
      <p:sp>
        <p:nvSpPr>
          <p:cNvPr id="8" name="Прямоугольник 7"/>
          <p:cNvSpPr/>
          <p:nvPr/>
        </p:nvSpPr>
        <p:spPr>
          <a:xfrm>
            <a:off x="10434210" y="3452813"/>
            <a:ext cx="7584422" cy="1754326"/>
          </a:xfrm>
          <a:prstGeom prst="rect">
            <a:avLst/>
          </a:prstGeom>
        </p:spPr>
        <p:txBody>
          <a:bodyPr wrap="square">
            <a:spAutoFit/>
          </a:bodyPr>
          <a:lstStyle/>
          <a:p>
            <a:pPr algn="ctr"/>
            <a:r>
              <a:rPr lang="en-US" sz="5400" b="1" dirty="0">
                <a:solidFill>
                  <a:schemeClr val="tx2">
                    <a:lumMod val="50000"/>
                  </a:schemeClr>
                </a:solidFill>
                <a:latin typeface="Times New Roman" panose="02020603050405020304" pitchFamily="18" charset="0"/>
                <a:cs typeface="Times New Roman" panose="02020603050405020304" pitchFamily="18" charset="0"/>
              </a:rPr>
              <a:t>Thank you for your </a:t>
            </a:r>
            <a:r>
              <a:rPr lang="ru-RU" sz="5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5400" b="1" dirty="0" smtClean="0">
                <a:solidFill>
                  <a:schemeClr val="tx2">
                    <a:lumMod val="50000"/>
                  </a:schemeClr>
                </a:solidFill>
                <a:latin typeface="Times New Roman" panose="02020603050405020304" pitchFamily="18" charset="0"/>
                <a:cs typeface="Times New Roman" panose="02020603050405020304" pitchFamily="18" charset="0"/>
              </a:rPr>
              <a:t>attention!</a:t>
            </a:r>
            <a:endParaRPr lang="ru-RU" sz="54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rot="10800000" flipV="1">
            <a:off x="685800" y="5904048"/>
            <a:ext cx="7848600" cy="2308324"/>
          </a:xfrm>
          <a:prstGeom prst="rect">
            <a:avLst/>
          </a:prstGeom>
        </p:spPr>
        <p:txBody>
          <a:bodyPr wrap="square">
            <a:spAutoFit/>
          </a:bodyPr>
          <a:lstStyle/>
          <a:p>
            <a:r>
              <a:rPr lang="en-US" sz="2400" dirty="0">
                <a:solidFill>
                  <a:srgbClr val="000000"/>
                </a:solidFill>
                <a:latin typeface="Times New Roman" panose="02020603050405020304" pitchFamily="18" charset="0"/>
                <a:ea typeface="Calibri" panose="020F0502020204030204" pitchFamily="34" charset="0"/>
              </a:rPr>
              <a:t>The theme of the project is the development of the insurance market in the context of digitalization.</a:t>
            </a:r>
          </a:p>
          <a:p>
            <a:endParaRPr lang="en-US" sz="2400" dirty="0">
              <a:solidFill>
                <a:srgbClr val="000000"/>
              </a:solidFill>
              <a:latin typeface="Times New Roman" panose="02020603050405020304" pitchFamily="18" charset="0"/>
              <a:ea typeface="Calibri" panose="020F0502020204030204" pitchFamily="34" charset="0"/>
            </a:endParaRPr>
          </a:p>
          <a:p>
            <a:r>
              <a:rPr lang="en-US" sz="2400" dirty="0">
                <a:solidFill>
                  <a:srgbClr val="000000"/>
                </a:solidFill>
                <a:latin typeface="Times New Roman" panose="02020603050405020304" pitchFamily="18" charset="0"/>
                <a:ea typeface="Calibri" panose="020F0502020204030204" pitchFamily="34" charset="0"/>
              </a:rPr>
              <a:t>Project author: </a:t>
            </a:r>
            <a:r>
              <a:rPr lang="en-US" sz="2400" dirty="0" err="1">
                <a:solidFill>
                  <a:srgbClr val="000000"/>
                </a:solidFill>
                <a:latin typeface="Times New Roman" panose="02020603050405020304" pitchFamily="18" charset="0"/>
                <a:ea typeface="Calibri" panose="020F0502020204030204" pitchFamily="34" charset="0"/>
              </a:rPr>
              <a:t>Ermolaeva</a:t>
            </a:r>
            <a:r>
              <a:rPr lang="en-US" sz="2400" dirty="0">
                <a:solidFill>
                  <a:srgbClr val="000000"/>
                </a:solidFill>
                <a:latin typeface="Times New Roman" panose="02020603050405020304" pitchFamily="18" charset="0"/>
                <a:ea typeface="Calibri" panose="020F0502020204030204" pitchFamily="34" charset="0"/>
              </a:rPr>
              <a:t> Elena </a:t>
            </a:r>
            <a:r>
              <a:rPr lang="en-US" sz="2400" dirty="0" err="1">
                <a:solidFill>
                  <a:srgbClr val="000000"/>
                </a:solidFill>
                <a:latin typeface="Times New Roman" panose="02020603050405020304" pitchFamily="18" charset="0"/>
                <a:ea typeface="Calibri" panose="020F0502020204030204" pitchFamily="34" charset="0"/>
              </a:rPr>
              <a:t>Yurievna</a:t>
            </a:r>
            <a:endParaRPr lang="en-US" sz="2400" dirty="0">
              <a:solidFill>
                <a:srgbClr val="000000"/>
              </a:solidFill>
              <a:latin typeface="Times New Roman" panose="02020603050405020304" pitchFamily="18" charset="0"/>
              <a:ea typeface="Calibri" panose="020F0502020204030204" pitchFamily="34" charset="0"/>
            </a:endParaRPr>
          </a:p>
          <a:p>
            <a:r>
              <a:rPr lang="en-US" sz="2400" dirty="0">
                <a:solidFill>
                  <a:srgbClr val="000000"/>
                </a:solidFill>
                <a:latin typeface="Times New Roman" panose="02020603050405020304" pitchFamily="18" charset="0"/>
                <a:ea typeface="Calibri" panose="020F0502020204030204" pitchFamily="34" charset="0"/>
              </a:rPr>
              <a:t>Project leader: Candidate of Economics, Associate Professor </a:t>
            </a:r>
            <a:r>
              <a:rPr lang="en-US" sz="2400" dirty="0" err="1">
                <a:solidFill>
                  <a:srgbClr val="000000"/>
                </a:solidFill>
                <a:latin typeface="Times New Roman" panose="02020603050405020304" pitchFamily="18" charset="0"/>
                <a:ea typeface="Calibri" panose="020F0502020204030204" pitchFamily="34" charset="0"/>
              </a:rPr>
              <a:t>Karasik</a:t>
            </a:r>
            <a:r>
              <a:rPr lang="en-US" sz="2400" dirty="0">
                <a:solidFill>
                  <a:srgbClr val="000000"/>
                </a:solidFill>
                <a:latin typeface="Times New Roman" panose="02020603050405020304" pitchFamily="18" charset="0"/>
                <a:ea typeface="Calibri" panose="020F0502020204030204" pitchFamily="34" charset="0"/>
              </a:rPr>
              <a:t> Elena </a:t>
            </a:r>
            <a:r>
              <a:rPr lang="en-US" sz="2400" dirty="0" err="1" smtClean="0">
                <a:solidFill>
                  <a:srgbClr val="000000"/>
                </a:solidFill>
                <a:latin typeface="Times New Roman" panose="02020603050405020304" pitchFamily="18" charset="0"/>
                <a:ea typeface="Calibri" panose="020F0502020204030204" pitchFamily="34" charset="0"/>
              </a:rPr>
              <a:t>Anatolyevna</a:t>
            </a:r>
            <a:endParaRPr lang="ru-RU" sz="2400" dirty="0" smtClean="0">
              <a:solidFill>
                <a:srgbClr val="000000"/>
              </a:solidFill>
              <a:latin typeface="Times New Roman" panose="02020603050405020304" pitchFamily="18" charset="0"/>
              <a:ea typeface="Calibri" panose="020F0502020204030204" pitchFamily="34" charset="0"/>
            </a:endParaRPr>
          </a:p>
        </p:txBody>
      </p:sp>
      <p:sp>
        <p:nvSpPr>
          <p:cNvPr id="10" name="Прямоугольник 9"/>
          <p:cNvSpPr/>
          <p:nvPr/>
        </p:nvSpPr>
        <p:spPr>
          <a:xfrm>
            <a:off x="10591799" y="495300"/>
            <a:ext cx="6666369" cy="2554545"/>
          </a:xfrm>
          <a:prstGeom prst="rect">
            <a:avLst/>
          </a:prstGeom>
        </p:spPr>
        <p:txBody>
          <a:bodyPr wrap="square">
            <a:spAutoFit/>
          </a:bodyPr>
          <a:lstStyle/>
          <a:p>
            <a:r>
              <a:rPr lang="ru-RU" sz="2000" dirty="0" smtClean="0">
                <a:solidFill>
                  <a:srgbClr val="000000"/>
                </a:solidFill>
                <a:latin typeface="Times New Roman" panose="02020603050405020304" pitchFamily="18" charset="0"/>
                <a:ea typeface="Calibri" panose="020F0502020204030204" pitchFamily="34" charset="0"/>
              </a:rPr>
              <a:t>    </a:t>
            </a:r>
            <a:r>
              <a:rPr lang="en-US" sz="2000" dirty="0">
                <a:solidFill>
                  <a:srgbClr val="000000"/>
                </a:solidFill>
                <a:latin typeface="Times New Roman" panose="02020603050405020304" pitchFamily="18" charset="0"/>
                <a:ea typeface="Calibri" panose="020F0502020204030204" pitchFamily="34" charset="0"/>
              </a:rPr>
              <a:t>Digital transformation is a key component of the overall business transformation strategy. It is not the only success factor, but it largely determines the outcome of any transformation project. The chosen tools, combined with the competencies of people, processes and operations, allow organizations to quickly adapt to complex situations, seize promising opportunities, and meet new and changing customer needs</a:t>
            </a:r>
            <a:r>
              <a:rPr lang="en-US" sz="2000" dirty="0" smtClean="0">
                <a:solidFill>
                  <a:srgbClr val="000000"/>
                </a:solidFill>
                <a:latin typeface="Times New Roman" panose="02020603050405020304" pitchFamily="18" charset="0"/>
                <a:ea typeface="Calibri" panose="020F0502020204030204" pitchFamily="34" charset="0"/>
              </a:rPr>
              <a:t>.</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rotWithShape="1">
          <a:blip r:embed="rId9"/>
          <a:srcRect l="68066" t="19829" r="3362" b="52527"/>
          <a:stretch/>
        </p:blipFill>
        <p:spPr>
          <a:xfrm>
            <a:off x="8996027" y="5219700"/>
            <a:ext cx="8144865" cy="4267200"/>
          </a:xfrm>
          <a:prstGeom prst="rect">
            <a:avLst/>
          </a:prstGeom>
        </p:spPr>
      </p:pic>
    </p:spTree>
    <p:extLst>
      <p:ext uri="{BB962C8B-B14F-4D97-AF65-F5344CB8AC3E}">
        <p14:creationId xmlns:p14="http://schemas.microsoft.com/office/powerpoint/2010/main" val="1307207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9600" y="7048500"/>
            <a:ext cx="2743200" cy="3215521"/>
          </a:xfrm>
          <a:prstGeom prst="rect">
            <a:avLst/>
          </a:prstGeom>
          <a:noFill/>
        </p:spPr>
        <p:txBody>
          <a:bodyPr wrap="square" rtlCol="0">
            <a:spAutoFit/>
          </a:bodyPr>
          <a:lstStyle/>
          <a:p>
            <a:r>
              <a:rPr lang="ru-RU" sz="5400" b="1" dirty="0" smtClean="0">
                <a:solidFill>
                  <a:schemeClr val="bg1"/>
                </a:solidFill>
                <a:latin typeface="Montserrat Black" pitchFamily="2" charset="0"/>
              </a:rPr>
              <a:t>   </a:t>
            </a:r>
          </a:p>
          <a:p>
            <a:endParaRPr lang="ru-RU" sz="5400" b="1" dirty="0">
              <a:solidFill>
                <a:schemeClr val="bg1"/>
              </a:solidFill>
              <a:latin typeface="Montserrat Black" pitchFamily="2" charset="0"/>
            </a:endParaRPr>
          </a:p>
          <a:p>
            <a:r>
              <a:rPr lang="ru-RU" sz="5400" b="1" dirty="0" smtClean="0">
                <a:solidFill>
                  <a:schemeClr val="bg1"/>
                </a:solidFill>
                <a:latin typeface="Montserrat Black" pitchFamily="2" charset="0"/>
              </a:rPr>
              <a:t>     </a:t>
            </a:r>
            <a:endParaRPr lang="ru-RU" sz="3600" b="1" dirty="0">
              <a:solidFill>
                <a:schemeClr val="bg1"/>
              </a:solidFill>
              <a:latin typeface="Montserrat Black" pitchFamily="2" charset="0"/>
            </a:endParaRPr>
          </a:p>
          <a:p>
            <a:endParaRPr lang="ru-RU" sz="3600" b="1" dirty="0" smtClean="0">
              <a:solidFill>
                <a:schemeClr val="bg1"/>
              </a:solidFill>
              <a:latin typeface="Montserrat Black" pitchFamily="2" charset="0"/>
            </a:endParaRPr>
          </a:p>
        </p:txBody>
      </p:sp>
      <p:sp>
        <p:nvSpPr>
          <p:cNvPr id="2" name="Заголовок 1"/>
          <p:cNvSpPr>
            <a:spLocks noGrp="1"/>
          </p:cNvSpPr>
          <p:nvPr>
            <p:ph type="title"/>
          </p:nvPr>
        </p:nvSpPr>
        <p:spPr>
          <a:xfrm>
            <a:off x="457200" y="274638"/>
            <a:ext cx="16078200" cy="1168846"/>
          </a:xfrm>
        </p:spPr>
        <p:txBody>
          <a:bodyPr>
            <a:noAutofit/>
          </a:bodyPr>
          <a:lstStyle/>
          <a:p>
            <a:pPr algn="ctr"/>
            <a:r>
              <a:rPr lang="en-US" sz="4000" b="1" dirty="0" smtClean="0">
                <a:solidFill>
                  <a:schemeClr val="tx2">
                    <a:lumMod val="50000"/>
                  </a:schemeClr>
                </a:solidFill>
                <a:latin typeface="Times New Roman" panose="02020603050405020304" pitchFamily="18" charset="0"/>
                <a:cs typeface="Times New Roman" panose="02020603050405020304" pitchFamily="18" charset="0"/>
              </a:rPr>
              <a:t>General </a:t>
            </a:r>
            <a:r>
              <a:rPr lang="en-US" sz="4000" b="1" dirty="0">
                <a:solidFill>
                  <a:schemeClr val="tx2">
                    <a:lumMod val="50000"/>
                  </a:schemeClr>
                </a:solidFill>
                <a:latin typeface="Times New Roman" panose="02020603050405020304" pitchFamily="18" charset="0"/>
                <a:cs typeface="Times New Roman" panose="02020603050405020304" pitchFamily="18" charset="0"/>
              </a:rPr>
              <a:t>characteristics of the Kazan branch of CJSC "VSK" in the Republic of </a:t>
            </a:r>
            <a:r>
              <a:rPr lang="en-US" sz="4000" b="1" dirty="0" err="1" smtClean="0">
                <a:solidFill>
                  <a:schemeClr val="tx2">
                    <a:lumMod val="50000"/>
                  </a:schemeClr>
                </a:solidFill>
                <a:latin typeface="Times New Roman" panose="02020603050405020304" pitchFamily="18" charset="0"/>
                <a:cs typeface="Times New Roman" panose="02020603050405020304" pitchFamily="18" charset="0"/>
              </a:rPr>
              <a:t>Tatarstan</a:t>
            </a:r>
            <a:endParaRPr lang="ru-RU"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066800" y="1866900"/>
            <a:ext cx="6934200" cy="2819400"/>
          </a:xfrm>
        </p:spPr>
        <p:txBody>
          <a:bodyPr>
            <a:normAutofit/>
          </a:bodyPr>
          <a:lstStyle/>
          <a:p>
            <a:r>
              <a:rPr lang="en-US" sz="1400" dirty="0">
                <a:solidFill>
                  <a:schemeClr val="tx2">
                    <a:lumMod val="10000"/>
                  </a:schemeClr>
                </a:solidFill>
                <a:latin typeface="Times New Roman" panose="02020603050405020304" pitchFamily="18" charset="0"/>
                <a:cs typeface="Times New Roman" panose="02020603050405020304" pitchFamily="18" charset="0"/>
              </a:rPr>
              <a:t>At the end of 2021, the insurance market of the Republic of </a:t>
            </a:r>
            <a:r>
              <a:rPr lang="en-US" sz="1400" dirty="0" err="1">
                <a:solidFill>
                  <a:schemeClr val="tx2">
                    <a:lumMod val="10000"/>
                  </a:schemeClr>
                </a:solidFill>
                <a:latin typeface="Times New Roman" panose="02020603050405020304" pitchFamily="18" charset="0"/>
                <a:cs typeface="Times New Roman" panose="02020603050405020304" pitchFamily="18" charset="0"/>
              </a:rPr>
              <a:t>Tatarstan</a:t>
            </a:r>
            <a:r>
              <a:rPr lang="en-US" sz="1400" dirty="0">
                <a:solidFill>
                  <a:schemeClr val="tx2">
                    <a:lumMod val="10000"/>
                  </a:schemeClr>
                </a:solidFill>
                <a:latin typeface="Times New Roman" panose="02020603050405020304" pitchFamily="18" charset="0"/>
                <a:cs typeface="Times New Roman" panose="02020603050405020304" pitchFamily="18" charset="0"/>
              </a:rPr>
              <a:t> grew by 7.2% (excluding life insurance and CHI). The volume of the insurance market reached 24.644 billion rubles. Steady growth in collections, loss control, competent diversification of assets, customer confidence provide a driver for further development and increase in the share of the insurance market.</a:t>
            </a:r>
          </a:p>
          <a:p>
            <a:r>
              <a:rPr lang="en-US" sz="1400" dirty="0">
                <a:solidFill>
                  <a:schemeClr val="tx2">
                    <a:lumMod val="10000"/>
                  </a:schemeClr>
                </a:solidFill>
                <a:latin typeface="Times New Roman" panose="02020603050405020304" pitchFamily="18" charset="0"/>
                <a:cs typeface="Times New Roman" panose="02020603050405020304" pitchFamily="18" charset="0"/>
              </a:rPr>
              <a:t>The strategic program is aimed at increasing fees, margins and increasing the efficiency of the Agent Channel.</a:t>
            </a:r>
            <a:endParaRPr lang="ru-RU" sz="1200" dirty="0"/>
          </a:p>
          <a:p>
            <a:endParaRPr lang="ru-RU" sz="1400" b="0" dirty="0"/>
          </a:p>
        </p:txBody>
      </p:sp>
      <p:pic>
        <p:nvPicPr>
          <p:cNvPr id="8" name="Объект 7"/>
          <p:cNvPicPr>
            <a:picLocks noGrp="1"/>
          </p:cNvPicPr>
          <p:nvPr>
            <p:ph sz="quarter" idx="4"/>
          </p:nvPr>
        </p:nvPicPr>
        <p:blipFill rotWithShape="1">
          <a:blip r:embed="rId2">
            <a:extLst>
              <a:ext uri="{28A0092B-C50C-407E-A947-70E740481C1C}">
                <a14:useLocalDpi xmlns:a14="http://schemas.microsoft.com/office/drawing/2010/main" val="0"/>
              </a:ext>
            </a:extLst>
          </a:blip>
          <a:srcRect l="12793" b="40653"/>
          <a:stretch/>
        </p:blipFill>
        <p:spPr bwMode="auto">
          <a:xfrm>
            <a:off x="8458201" y="1866900"/>
            <a:ext cx="8610600" cy="3881828"/>
          </a:xfrm>
          <a:prstGeom prst="rect">
            <a:avLst/>
          </a:prstGeom>
          <a:noFill/>
          <a:ln w="38100">
            <a:solidFill>
              <a:schemeClr val="tx2">
                <a:lumMod val="75000"/>
              </a:schemeClr>
            </a:solidFill>
          </a:ln>
          <a:extLst>
            <a:ext uri="{53640926-AAD7-44D8-BBD7-CCE9431645EC}">
              <a14:shadowObscured xmlns:a14="http://schemas.microsoft.com/office/drawing/2010/main"/>
            </a:ext>
          </a:extLst>
        </p:spPr>
      </p:pic>
      <p:pic>
        <p:nvPicPr>
          <p:cNvPr id="9" name="Рисунок 8"/>
          <p:cNvPicPr/>
          <p:nvPr/>
        </p:nvPicPr>
        <p:blipFill rotWithShape="1">
          <a:blip r:embed="rId3"/>
          <a:srcRect l="3562" t="28188" r="60757" b="15702"/>
          <a:stretch/>
        </p:blipFill>
        <p:spPr bwMode="auto">
          <a:xfrm>
            <a:off x="440872" y="5584944"/>
            <a:ext cx="5715000" cy="4034282"/>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6629400" y="5943543"/>
            <a:ext cx="9906000" cy="2800767"/>
          </a:xfrm>
          <a:prstGeom prst="rect">
            <a:avLst/>
          </a:prstGeom>
        </p:spPr>
        <p:txBody>
          <a:bodyPr wrap="square">
            <a:spAutoFit/>
          </a:bodyPr>
          <a:lstStyle/>
          <a:p>
            <a:pPr fontAlgn="base"/>
            <a:r>
              <a:rPr lang="en-US" sz="1600" dirty="0" smtClean="0">
                <a:solidFill>
                  <a:schemeClr val="bg1"/>
                </a:solidFill>
                <a:latin typeface="Times New Roman" panose="02020603050405020304" pitchFamily="18" charset="0"/>
                <a:cs typeface="Times New Roman" panose="02020603050405020304" pitchFamily="18" charset="0"/>
              </a:rPr>
              <a:t>  The </a:t>
            </a:r>
            <a:r>
              <a:rPr lang="en-US" sz="1600" dirty="0">
                <a:solidFill>
                  <a:schemeClr val="bg1"/>
                </a:solidFill>
                <a:latin typeface="Times New Roman" panose="02020603050405020304" pitchFamily="18" charset="0"/>
                <a:cs typeface="Times New Roman" panose="02020603050405020304" pitchFamily="18" charset="0"/>
              </a:rPr>
              <a:t>Kazan branch of CAO VSK was opened on April 8, 1993. The first branch was opened in the city of Kazan. In 1993, the number of employees was 7 people. In 2022, the Kazan branch turned 29 years old, the number of employees increased to 86 people.</a:t>
            </a:r>
            <a:endParaRPr lang="ru-RU" sz="1600" dirty="0">
              <a:solidFill>
                <a:schemeClr val="bg1"/>
              </a:solidFill>
              <a:latin typeface="Times New Roman" panose="02020603050405020304" pitchFamily="18" charset="0"/>
              <a:cs typeface="Times New Roman" panose="02020603050405020304" pitchFamily="18" charset="0"/>
            </a:endParaRPr>
          </a:p>
          <a:p>
            <a:pPr fontAlgn="base"/>
            <a:r>
              <a:rPr lang="en-US" sz="1600" dirty="0" smtClean="0">
                <a:solidFill>
                  <a:schemeClr val="bg1"/>
                </a:solidFill>
                <a:latin typeface="Times New Roman" panose="02020603050405020304" pitchFamily="18" charset="0"/>
                <a:cs typeface="Times New Roman" panose="02020603050405020304" pitchFamily="18" charset="0"/>
              </a:rPr>
              <a:t>  According </a:t>
            </a:r>
            <a:r>
              <a:rPr lang="en-US" sz="1600" dirty="0">
                <a:solidFill>
                  <a:schemeClr val="bg1"/>
                </a:solidFill>
                <a:latin typeface="Times New Roman" panose="02020603050405020304" pitchFamily="18" charset="0"/>
                <a:cs typeface="Times New Roman" panose="02020603050405020304" pitchFamily="18" charset="0"/>
              </a:rPr>
              <a:t>to the results of 12 months of 2021, the share of VSK IJSC in the Republic of </a:t>
            </a:r>
            <a:r>
              <a:rPr lang="en-US" sz="1600" dirty="0" err="1">
                <a:solidFill>
                  <a:schemeClr val="bg1"/>
                </a:solidFill>
                <a:latin typeface="Times New Roman" panose="02020603050405020304" pitchFamily="18" charset="0"/>
                <a:cs typeface="Times New Roman" panose="02020603050405020304" pitchFamily="18" charset="0"/>
              </a:rPr>
              <a:t>Tatarstan</a:t>
            </a:r>
            <a:r>
              <a:rPr lang="en-US" sz="1600" dirty="0">
                <a:solidFill>
                  <a:schemeClr val="bg1"/>
                </a:solidFill>
                <a:latin typeface="Times New Roman" panose="02020603050405020304" pitchFamily="18" charset="0"/>
                <a:cs typeface="Times New Roman" panose="02020603050405020304" pitchFamily="18" charset="0"/>
              </a:rPr>
              <a:t> is 7.2%, the volume of insurance premiums amounted to 1.732 billion rubles, it occupies the 5th position in terms of fees. At the end of 2021, the increase was 12.3%. Developed agency and partner network. According to the data of 2021, GPC agreements with more than 300 agents and partners have been concluded in the Kazan branch. </a:t>
            </a:r>
            <a:endParaRPr lang="en-US" sz="1600" dirty="0" smtClean="0">
              <a:solidFill>
                <a:schemeClr val="bg1"/>
              </a:solidFill>
              <a:latin typeface="Times New Roman" panose="02020603050405020304" pitchFamily="18" charset="0"/>
              <a:cs typeface="Times New Roman" panose="02020603050405020304" pitchFamily="18" charset="0"/>
            </a:endParaRPr>
          </a:p>
          <a:p>
            <a:pPr fontAlgn="base"/>
            <a:r>
              <a:rPr lang="en-US" sz="1600" dirty="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 The </a:t>
            </a:r>
            <a:r>
              <a:rPr lang="en-US" sz="1600" dirty="0">
                <a:solidFill>
                  <a:schemeClr val="bg1"/>
                </a:solidFill>
                <a:latin typeface="Times New Roman" panose="02020603050405020304" pitchFamily="18" charset="0"/>
                <a:cs typeface="Times New Roman" panose="02020603050405020304" pitchFamily="18" charset="0"/>
              </a:rPr>
              <a:t>company's insurance portfolio is one of the most balanced on the market, while meeting the general structure of fees in the Russian Federation, both in terms of individual types, and in terms of compulsory and voluntary insurance. The investment portfolio is diversified by terms, sectors, issuers and risk level.</a:t>
            </a:r>
            <a:endParaRPr lang="ru-RU" sz="1600" dirty="0">
              <a:solidFill>
                <a:schemeClr val="bg1"/>
              </a:solidFill>
              <a:latin typeface="Times New Roman" panose="02020603050405020304" pitchFamily="18" charset="0"/>
              <a:cs typeface="Times New Roman" panose="02020603050405020304" pitchFamily="18" charset="0"/>
            </a:endParaRPr>
          </a:p>
          <a:p>
            <a:pPr fontAlgn="base"/>
            <a:r>
              <a:rPr lang="ru-RU" sz="16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79233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17221200" cy="754062"/>
          </a:xfrm>
        </p:spPr>
        <p:txBody>
          <a:bodyPr>
            <a:normAutofit/>
          </a:bodyPr>
          <a:lstStyle/>
          <a:p>
            <a:r>
              <a:rPr lang="en-US" sz="4000" b="1" dirty="0" smtClean="0">
                <a:solidFill>
                  <a:srgbClr val="0A57B9"/>
                </a:solidFill>
                <a:latin typeface="Times New Roman" panose="02020603050405020304" pitchFamily="18" charset="0"/>
                <a:cs typeface="Times New Roman" panose="02020603050405020304" pitchFamily="18" charset="0"/>
              </a:rPr>
              <a:t>      Reasons </a:t>
            </a:r>
            <a:r>
              <a:rPr lang="en-US" sz="4000" b="1" dirty="0">
                <a:solidFill>
                  <a:srgbClr val="0A57B9"/>
                </a:solidFill>
                <a:latin typeface="Times New Roman" panose="02020603050405020304" pitchFamily="18" charset="0"/>
                <a:cs typeface="Times New Roman" panose="02020603050405020304" pitchFamily="18" charset="0"/>
              </a:rPr>
              <a:t>for the need to implement the project</a:t>
            </a:r>
            <a:endParaRPr lang="ru-RU" sz="4000" b="1" dirty="0">
              <a:solidFill>
                <a:srgbClr val="0A57B9"/>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85800" y="6210301"/>
            <a:ext cx="16078200" cy="3200400"/>
          </a:xfrm>
          <a:ln>
            <a:solidFill>
              <a:schemeClr val="tx2">
                <a:lumMod val="75000"/>
              </a:schemeClr>
            </a:solidFill>
          </a:ln>
        </p:spPr>
        <p:txBody>
          <a:bodyPr>
            <a:normAutofit/>
          </a:bodyPr>
          <a:lstStyle/>
          <a:p>
            <a:endParaRPr lang="ru-RU" sz="1600" dirty="0" smtClean="0">
              <a:solidFill>
                <a:schemeClr val="tx2">
                  <a:lumMod val="50000"/>
                </a:schemeClr>
              </a:solidFill>
              <a:latin typeface="Times New Roman" panose="02020603050405020304" pitchFamily="18" charset="0"/>
              <a:cs typeface="Times New Roman" panose="02020603050405020304" pitchFamily="18" charset="0"/>
            </a:endParaRPr>
          </a:p>
          <a:p>
            <a:r>
              <a:rPr lang="en-US" sz="1600" dirty="0" smtClean="0">
                <a:solidFill>
                  <a:schemeClr val="tx2">
                    <a:lumMod val="50000"/>
                  </a:schemeClr>
                </a:solidFill>
                <a:latin typeface="Times New Roman" panose="02020603050405020304" pitchFamily="18" charset="0"/>
                <a:cs typeface="Times New Roman" panose="02020603050405020304" pitchFamily="18" charset="0"/>
              </a:rPr>
              <a:t>         Development </a:t>
            </a:r>
            <a:r>
              <a:rPr lang="en-US" sz="1600" dirty="0">
                <a:solidFill>
                  <a:schemeClr val="tx2">
                    <a:lumMod val="50000"/>
                  </a:schemeClr>
                </a:solidFill>
                <a:latin typeface="Times New Roman" panose="02020603050405020304" pitchFamily="18" charset="0"/>
                <a:cs typeface="Times New Roman" panose="02020603050405020304" pitchFamily="18" charset="0"/>
              </a:rPr>
              <a:t>of a classical agent network throughout the territory of the Republic of </a:t>
            </a:r>
            <a:r>
              <a:rPr lang="en-US" sz="1600" dirty="0" err="1">
                <a:solidFill>
                  <a:schemeClr val="tx2">
                    <a:lumMod val="50000"/>
                  </a:schemeClr>
                </a:solidFill>
                <a:latin typeface="Times New Roman" panose="02020603050405020304" pitchFamily="18" charset="0"/>
                <a:cs typeface="Times New Roman" panose="02020603050405020304" pitchFamily="18" charset="0"/>
              </a:rPr>
              <a:t>Tatarstan</a:t>
            </a:r>
            <a:endParaRPr lang="en-US" sz="1600" dirty="0">
              <a:solidFill>
                <a:schemeClr val="tx2">
                  <a:lumMod val="50000"/>
                </a:schemeClr>
              </a:solidFill>
              <a:latin typeface="Times New Roman" panose="02020603050405020304" pitchFamily="18" charset="0"/>
              <a:cs typeface="Times New Roman" panose="02020603050405020304" pitchFamily="18" charset="0"/>
            </a:endParaRPr>
          </a:p>
          <a:p>
            <a:r>
              <a:rPr lang="en-US" sz="1600" dirty="0">
                <a:solidFill>
                  <a:schemeClr val="tx2">
                    <a:lumMod val="50000"/>
                  </a:schemeClr>
                </a:solidFill>
                <a:latin typeface="Times New Roman" panose="02020603050405020304" pitchFamily="18" charset="0"/>
                <a:cs typeface="Times New Roman" panose="02020603050405020304" pitchFamily="18" charset="0"/>
              </a:rPr>
              <a:t>         High acquisition costs due to market brokers</a:t>
            </a:r>
          </a:p>
          <a:p>
            <a:r>
              <a:rPr lang="en-US" sz="1600" dirty="0">
                <a:solidFill>
                  <a:schemeClr val="tx2">
                    <a:lumMod val="50000"/>
                  </a:schemeClr>
                </a:solidFill>
                <a:latin typeface="Times New Roman" panose="02020603050405020304" pitchFamily="18" charset="0"/>
                <a:cs typeface="Times New Roman" panose="02020603050405020304" pitchFamily="18" charset="0"/>
              </a:rPr>
              <a:t>         High operating costs for consumables and forms of strict accountability</a:t>
            </a:r>
          </a:p>
          <a:p>
            <a:r>
              <a:rPr lang="en-US" sz="1600" dirty="0">
                <a:solidFill>
                  <a:schemeClr val="tx2">
                    <a:lumMod val="50000"/>
                  </a:schemeClr>
                </a:solidFill>
                <a:latin typeface="Times New Roman" panose="02020603050405020304" pitchFamily="18" charset="0"/>
                <a:cs typeface="Times New Roman" panose="02020603050405020304" pitchFamily="18" charset="0"/>
              </a:rPr>
              <a:t>         Improving the well-being of residents of the Republic of </a:t>
            </a:r>
            <a:r>
              <a:rPr lang="en-US" sz="1600" dirty="0" err="1">
                <a:solidFill>
                  <a:schemeClr val="tx2">
                    <a:lumMod val="50000"/>
                  </a:schemeClr>
                </a:solidFill>
                <a:latin typeface="Times New Roman" panose="02020603050405020304" pitchFamily="18" charset="0"/>
                <a:cs typeface="Times New Roman" panose="02020603050405020304" pitchFamily="18" charset="0"/>
              </a:rPr>
              <a:t>Tatarstan</a:t>
            </a:r>
            <a:r>
              <a:rPr lang="en-US" sz="1600" dirty="0">
                <a:solidFill>
                  <a:schemeClr val="tx2">
                    <a:lumMod val="50000"/>
                  </a:schemeClr>
                </a:solidFill>
                <a:latin typeface="Times New Roman" panose="02020603050405020304" pitchFamily="18" charset="0"/>
                <a:cs typeface="Times New Roman" panose="02020603050405020304" pitchFamily="18" charset="0"/>
              </a:rPr>
              <a:t> (clients and agents)</a:t>
            </a:r>
          </a:p>
          <a:p>
            <a:r>
              <a:rPr lang="en-US" sz="1600" dirty="0">
                <a:solidFill>
                  <a:schemeClr val="tx2">
                    <a:lumMod val="50000"/>
                  </a:schemeClr>
                </a:solidFill>
                <a:latin typeface="Times New Roman" panose="02020603050405020304" pitchFamily="18" charset="0"/>
                <a:cs typeface="Times New Roman" panose="02020603050405020304" pitchFamily="18" charset="0"/>
              </a:rPr>
              <a:t> </a:t>
            </a:r>
            <a:r>
              <a:rPr lang="en-US" sz="1600" dirty="0" smtClean="0">
                <a:solidFill>
                  <a:schemeClr val="tx2">
                    <a:lumMod val="50000"/>
                  </a:schemeClr>
                </a:solidFill>
                <a:latin typeface="Times New Roman" panose="02020603050405020304" pitchFamily="18" charset="0"/>
                <a:cs typeface="Times New Roman" panose="02020603050405020304" pitchFamily="18" charset="0"/>
              </a:rPr>
              <a:t>        Difficulties </a:t>
            </a:r>
            <a:r>
              <a:rPr lang="en-US" sz="1600" dirty="0">
                <a:solidFill>
                  <a:schemeClr val="tx2">
                    <a:lumMod val="50000"/>
                  </a:schemeClr>
                </a:solidFill>
                <a:latin typeface="Times New Roman" panose="02020603050405020304" pitchFamily="18" charset="0"/>
                <a:cs typeface="Times New Roman" panose="02020603050405020304" pitchFamily="18" charset="0"/>
              </a:rPr>
              <a:t>in the logistics of receiving insurance documentation</a:t>
            </a:r>
            <a:r>
              <a:rPr lang="en-US" sz="1600" dirty="0" smtClean="0">
                <a:solidFill>
                  <a:schemeClr val="tx2">
                    <a:lumMod val="50000"/>
                  </a:schemeClr>
                </a:solidFill>
                <a:latin typeface="Times New Roman" panose="02020603050405020304" pitchFamily="18" charset="0"/>
                <a:cs typeface="Times New Roman" panose="02020603050405020304" pitchFamily="18" charset="0"/>
              </a:rPr>
              <a:t>.</a:t>
            </a:r>
          </a:p>
          <a:p>
            <a:r>
              <a:rPr lang="en-US" sz="1600" dirty="0">
                <a:solidFill>
                  <a:schemeClr val="tx2">
                    <a:lumMod val="50000"/>
                  </a:schemeClr>
                </a:solidFill>
                <a:latin typeface="Times New Roman" panose="02020603050405020304" pitchFamily="18" charset="0"/>
                <a:cs typeface="Times New Roman" panose="02020603050405020304" pitchFamily="18" charset="0"/>
              </a:rPr>
              <a:t> </a:t>
            </a:r>
            <a:r>
              <a:rPr lang="en-US" sz="16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1600" dirty="0">
                <a:solidFill>
                  <a:schemeClr val="tx2">
                    <a:lumMod val="50000"/>
                  </a:schemeClr>
                </a:solidFill>
                <a:latin typeface="Times New Roman" panose="02020603050405020304" pitchFamily="18" charset="0"/>
                <a:cs typeface="Times New Roman" panose="02020603050405020304" pitchFamily="18" charset="0"/>
              </a:rPr>
              <a:t>According to order 710-P of the Central Bank of the Russian Federation</a:t>
            </a:r>
            <a:endParaRPr lang="ru-RU" dirty="0">
              <a:solidFill>
                <a:schemeClr val="accent4">
                  <a:lumMod val="50000"/>
                </a:schemeClr>
              </a:solidFill>
            </a:endParaRPr>
          </a:p>
        </p:txBody>
      </p:sp>
      <p:sp>
        <p:nvSpPr>
          <p:cNvPr id="8" name="TextBox 7"/>
          <p:cNvSpPr txBox="1"/>
          <p:nvPr/>
        </p:nvSpPr>
        <p:spPr>
          <a:xfrm>
            <a:off x="9067800" y="5219700"/>
            <a:ext cx="2667000" cy="369332"/>
          </a:xfrm>
          <a:prstGeom prst="rect">
            <a:avLst/>
          </a:prstGeom>
          <a:noFill/>
        </p:spPr>
        <p:txBody>
          <a:bodyPr wrap="square" rtlCol="0">
            <a:spAutoFit/>
          </a:bodyPr>
          <a:lstStyle/>
          <a:p>
            <a:r>
              <a:rPr lang="ru-RU" b="1" dirty="0" smtClean="0"/>
              <a:t>Альметьевск</a:t>
            </a:r>
            <a:endParaRPr lang="ru-RU" b="1" dirty="0"/>
          </a:p>
        </p:txBody>
      </p:sp>
      <p:pic>
        <p:nvPicPr>
          <p:cNvPr id="5" name="Рисунок 4"/>
          <p:cNvPicPr>
            <a:picLocks noChangeAspect="1"/>
          </p:cNvPicPr>
          <p:nvPr/>
        </p:nvPicPr>
        <p:blipFill rotWithShape="1">
          <a:blip r:embed="rId3"/>
          <a:srcRect l="71849" t="17410" r="8823" b="56207"/>
          <a:stretch/>
        </p:blipFill>
        <p:spPr>
          <a:xfrm>
            <a:off x="4724400" y="1506571"/>
            <a:ext cx="6477000" cy="4393096"/>
          </a:xfrm>
          <a:prstGeom prst="rect">
            <a:avLst/>
          </a:prstGeom>
        </p:spPr>
      </p:pic>
    </p:spTree>
    <p:extLst>
      <p:ext uri="{BB962C8B-B14F-4D97-AF65-F5344CB8AC3E}">
        <p14:creationId xmlns:p14="http://schemas.microsoft.com/office/powerpoint/2010/main" val="1324727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6318" y="274638"/>
            <a:ext cx="15585282" cy="1363662"/>
          </a:xfrm>
        </p:spPr>
        <p:txBody>
          <a:bodyPr>
            <a:noAutofit/>
          </a:bodyP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Associated factors influencing the development of </a:t>
            </a:r>
            <a:r>
              <a:rPr lang="en-US" sz="4000" b="1" dirty="0" smtClean="0">
                <a:solidFill>
                  <a:schemeClr val="tx2">
                    <a:lumMod val="50000"/>
                  </a:schemeClr>
                </a:solidFill>
                <a:latin typeface="Times New Roman" panose="02020603050405020304" pitchFamily="18" charset="0"/>
                <a:cs typeface="Times New Roman" panose="02020603050405020304" pitchFamily="18" charset="0"/>
              </a:rPr>
              <a:t>digitalization</a:t>
            </a:r>
            <a:endParaRPr lang="ru-RU"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0" name="Текст 9"/>
          <p:cNvSpPr>
            <a:spLocks noGrp="1"/>
          </p:cNvSpPr>
          <p:nvPr>
            <p:ph type="body" idx="1"/>
          </p:nvPr>
        </p:nvSpPr>
        <p:spPr>
          <a:xfrm>
            <a:off x="7086600" y="2436136"/>
            <a:ext cx="2667000" cy="4231364"/>
          </a:xfrm>
        </p:spPr>
        <p:txBody>
          <a:bodyPr>
            <a:normAutofit fontScale="40000" lnSpcReduction="20000"/>
          </a:bodyPr>
          <a:lstStyle/>
          <a:p>
            <a:r>
              <a:rPr lang="ru-RU" dirty="0"/>
              <a:t>потенциал развития розничного страхования в Республике Татарстан, с использованием цифровых </a:t>
            </a:r>
            <a:r>
              <a:rPr lang="ru-RU" dirty="0" err="1" smtClean="0"/>
              <a:t>т</a:t>
            </a:r>
            <a:r>
              <a:rPr lang="ru-RU" sz="4400" dirty="0" err="1">
                <a:latin typeface="Times New Roman" panose="02020603050405020304" pitchFamily="18" charset="0"/>
                <a:ea typeface="Times New Roman" panose="02020603050405020304" pitchFamily="18" charset="0"/>
              </a:rPr>
              <a:t>потенциал</a:t>
            </a:r>
            <a:r>
              <a:rPr lang="ru-RU" sz="4400" dirty="0">
                <a:latin typeface="Times New Roman" panose="02020603050405020304" pitchFamily="18" charset="0"/>
                <a:ea typeface="Times New Roman" panose="02020603050405020304" pitchFamily="18" charset="0"/>
              </a:rPr>
              <a:t> развития розничного страхования в Республике Татарстан, с использованием цифровых технологий, достаточно высокий. </a:t>
            </a:r>
            <a:r>
              <a:rPr lang="ru-RU" dirty="0" err="1" smtClean="0"/>
              <a:t>ехнологий</a:t>
            </a:r>
            <a:r>
              <a:rPr lang="ru-RU" dirty="0"/>
              <a:t>, достаточно высокий. </a:t>
            </a:r>
          </a:p>
        </p:txBody>
      </p:sp>
      <p:pic>
        <p:nvPicPr>
          <p:cNvPr id="7" name="Объект 6"/>
          <p:cNvPicPr>
            <a:picLocks noGrp="1" noChangeAspect="1"/>
          </p:cNvPicPr>
          <p:nvPr>
            <p:ph sz="half" idx="2"/>
          </p:nvPr>
        </p:nvPicPr>
        <p:blipFill>
          <a:blip r:embed="rId2"/>
          <a:stretch>
            <a:fillRect/>
          </a:stretch>
        </p:blipFill>
        <p:spPr>
          <a:xfrm>
            <a:off x="10972800" y="2019301"/>
            <a:ext cx="6078239" cy="3276598"/>
          </a:xfrm>
          <a:prstGeom prst="rect">
            <a:avLst/>
          </a:prstGeom>
          <a:ln w="38100">
            <a:solidFill>
              <a:schemeClr val="accent1">
                <a:lumMod val="50000"/>
              </a:schemeClr>
            </a:solidFill>
          </a:ln>
        </p:spPr>
      </p:pic>
      <p:sp>
        <p:nvSpPr>
          <p:cNvPr id="11" name="Текст 10"/>
          <p:cNvSpPr>
            <a:spLocks noGrp="1"/>
          </p:cNvSpPr>
          <p:nvPr>
            <p:ph type="body" sz="quarter" idx="3"/>
          </p:nvPr>
        </p:nvSpPr>
        <p:spPr>
          <a:xfrm>
            <a:off x="6934200" y="2019300"/>
            <a:ext cx="3657600" cy="6705600"/>
          </a:xfrm>
          <a:solidFill>
            <a:schemeClr val="accent2">
              <a:lumMod val="20000"/>
              <a:lumOff val="80000"/>
            </a:schemeClr>
          </a:solidFill>
          <a:ln>
            <a:solidFill>
              <a:schemeClr val="tx2">
                <a:lumMod val="50000"/>
              </a:schemeClr>
            </a:solidFill>
          </a:ln>
        </p:spPr>
        <p:txBody>
          <a:bodyPr>
            <a:normAutofit fontScale="55000" lnSpcReduction="20000"/>
          </a:bodyPr>
          <a:lstStyle/>
          <a:p>
            <a:r>
              <a:rPr lang="ru-RU" sz="4400" dirty="0">
                <a:latin typeface="Times New Roman" panose="02020603050405020304" pitchFamily="18" charset="0"/>
                <a:ea typeface="Times New Roman" panose="02020603050405020304" pitchFamily="18" charset="0"/>
              </a:rPr>
              <a:t> </a:t>
            </a:r>
            <a:r>
              <a:rPr lang="en-US" sz="4400" dirty="0">
                <a:solidFill>
                  <a:schemeClr val="bg1"/>
                </a:solidFill>
                <a:latin typeface="Times New Roman" panose="02020603050405020304" pitchFamily="18" charset="0"/>
                <a:ea typeface="Times New Roman" panose="02020603050405020304" pitchFamily="18" charset="0"/>
              </a:rPr>
              <a:t>The potential for the development of retail insurance in the Republic of </a:t>
            </a:r>
            <a:r>
              <a:rPr lang="en-US" sz="4400" dirty="0" err="1">
                <a:solidFill>
                  <a:schemeClr val="bg1"/>
                </a:solidFill>
                <a:latin typeface="Times New Roman" panose="02020603050405020304" pitchFamily="18" charset="0"/>
                <a:ea typeface="Times New Roman" panose="02020603050405020304" pitchFamily="18" charset="0"/>
              </a:rPr>
              <a:t>Tatarstan</a:t>
            </a:r>
            <a:r>
              <a:rPr lang="en-US" sz="4400" dirty="0">
                <a:solidFill>
                  <a:schemeClr val="bg1"/>
                </a:solidFill>
                <a:latin typeface="Times New Roman" panose="02020603050405020304" pitchFamily="18" charset="0"/>
                <a:ea typeface="Times New Roman" panose="02020603050405020304" pitchFamily="18" charset="0"/>
              </a:rPr>
              <a:t>, using digital technologies, is quite high.</a:t>
            </a:r>
          </a:p>
          <a:p>
            <a:r>
              <a:rPr lang="en-US" sz="4400" dirty="0">
                <a:solidFill>
                  <a:schemeClr val="bg1"/>
                </a:solidFill>
                <a:latin typeface="Times New Roman" panose="02020603050405020304" pitchFamily="18" charset="0"/>
                <a:ea typeface="Times New Roman" panose="02020603050405020304" pitchFamily="18" charset="0"/>
              </a:rPr>
              <a:t>The growing interest from consumers, the high level of penetration of digital technologies in all spheres of life, the restrictions during the pandemic, the growth in the income level of the population in the Republic of </a:t>
            </a:r>
            <a:r>
              <a:rPr lang="en-US" sz="4400" dirty="0" err="1">
                <a:solidFill>
                  <a:schemeClr val="bg1"/>
                </a:solidFill>
                <a:latin typeface="Times New Roman" panose="02020603050405020304" pitchFamily="18" charset="0"/>
                <a:ea typeface="Times New Roman" panose="02020603050405020304" pitchFamily="18" charset="0"/>
              </a:rPr>
              <a:t>Tatarstan</a:t>
            </a:r>
            <a:r>
              <a:rPr lang="en-US" sz="4400" dirty="0">
                <a:solidFill>
                  <a:schemeClr val="bg1"/>
                </a:solidFill>
                <a:latin typeface="Times New Roman" panose="02020603050405020304" pitchFamily="18" charset="0"/>
                <a:ea typeface="Times New Roman" panose="02020603050405020304" pitchFamily="18" charset="0"/>
              </a:rPr>
              <a:t> give impetus to the transformation of the current sales model in retail insurance</a:t>
            </a:r>
            <a:r>
              <a:rPr lang="en-US" sz="4400" dirty="0" smtClean="0">
                <a:solidFill>
                  <a:schemeClr val="bg1"/>
                </a:solidFill>
                <a:latin typeface="Times New Roman" panose="02020603050405020304" pitchFamily="18" charset="0"/>
                <a:ea typeface="Times New Roman" panose="02020603050405020304" pitchFamily="18" charset="0"/>
              </a:rPr>
              <a:t>.</a:t>
            </a:r>
            <a:endParaRPr lang="ru-RU" sz="1000" dirty="0">
              <a:solidFill>
                <a:schemeClr val="bg1"/>
              </a:solidFill>
              <a:latin typeface="Times New Roman" panose="02020603050405020304" pitchFamily="18" charset="0"/>
              <a:cs typeface="Times New Roman" panose="02020603050405020304" pitchFamily="18" charset="0"/>
            </a:endParaRPr>
          </a:p>
        </p:txBody>
      </p:sp>
      <p:pic>
        <p:nvPicPr>
          <p:cNvPr id="13" name="Объект 12"/>
          <p:cNvPicPr>
            <a:picLocks noGrp="1"/>
          </p:cNvPicPr>
          <p:nvPr>
            <p:ph sz="quarter" idx="4"/>
          </p:nvPr>
        </p:nvPicPr>
        <p:blipFill rotWithShape="1">
          <a:blip r:embed="rId3"/>
          <a:srcRect l="3922" t="15818" r="21566" b="8818"/>
          <a:stretch/>
        </p:blipFill>
        <p:spPr bwMode="auto">
          <a:xfrm>
            <a:off x="838200" y="2019300"/>
            <a:ext cx="5715000" cy="3276599"/>
          </a:xfrm>
          <a:prstGeom prst="rect">
            <a:avLst/>
          </a:prstGeom>
          <a:ln w="38100">
            <a:solidFill>
              <a:schemeClr val="accent1">
                <a:lumMod val="50000"/>
              </a:schemeClr>
            </a:solidFill>
          </a:ln>
          <a:extLst>
            <a:ext uri="{53640926-AAD7-44D8-BBD7-CCE9431645EC}">
              <a14:shadowObscured xmlns:a14="http://schemas.microsoft.com/office/drawing/2010/main"/>
            </a:ext>
          </a:extLst>
        </p:spPr>
      </p:pic>
      <p:sp>
        <p:nvSpPr>
          <p:cNvPr id="6" name="Номер слайда 5"/>
          <p:cNvSpPr>
            <a:spLocks noGrp="1"/>
          </p:cNvSpPr>
          <p:nvPr>
            <p:ph type="sldNum" sz="quarter" idx="12"/>
          </p:nvPr>
        </p:nvSpPr>
        <p:spPr/>
        <p:txBody>
          <a:bodyPr/>
          <a:lstStyle/>
          <a:p>
            <a:fld id="{B6F15528-21DE-4FAA-801E-634DDDAF4B2B}" type="slidenum">
              <a:rPr lang="en-US" smtClean="0"/>
              <a:pPr/>
              <a:t>4</a:t>
            </a:fld>
            <a:endParaRPr lang="en-US"/>
          </a:p>
        </p:txBody>
      </p:sp>
      <p:pic>
        <p:nvPicPr>
          <p:cNvPr id="9" name="Объект 8"/>
          <p:cNvPicPr>
            <a:picLocks noGrp="1"/>
          </p:cNvPicPr>
          <p:nvPr>
            <p:ph sz="half" idx="4294967295"/>
          </p:nvPr>
        </p:nvPicPr>
        <p:blipFill rotWithShape="1">
          <a:blip r:embed="rId4"/>
          <a:srcRect l="38350" t="21418" r="23152" b="22481"/>
          <a:stretch/>
        </p:blipFill>
        <p:spPr bwMode="auto">
          <a:xfrm>
            <a:off x="811966" y="5600701"/>
            <a:ext cx="5741234" cy="3657600"/>
          </a:xfrm>
          <a:prstGeom prst="rect">
            <a:avLst/>
          </a:prstGeom>
          <a:ln w="38100">
            <a:solidFill>
              <a:schemeClr val="accent1">
                <a:lumMod val="50000"/>
              </a:schemeClr>
            </a:solidFill>
          </a:ln>
          <a:extLst>
            <a:ext uri="{53640926-AAD7-44D8-BBD7-CCE9431645EC}">
              <a14:shadowObscured xmlns:a14="http://schemas.microsoft.com/office/drawing/2010/main"/>
            </a:ext>
          </a:extLst>
        </p:spPr>
      </p:pic>
      <p:pic>
        <p:nvPicPr>
          <p:cNvPr id="8" name="Рисунок 7"/>
          <p:cNvPicPr/>
          <p:nvPr/>
        </p:nvPicPr>
        <p:blipFill rotWithShape="1">
          <a:blip r:embed="rId5"/>
          <a:srcRect l="5931" t="35144" r="24709" b="12576"/>
          <a:stretch/>
        </p:blipFill>
        <p:spPr bwMode="auto">
          <a:xfrm>
            <a:off x="10972799" y="5557837"/>
            <a:ext cx="6078239" cy="3700464"/>
          </a:xfrm>
          <a:prstGeom prst="rect">
            <a:avLst/>
          </a:prstGeom>
          <a:ln w="38100">
            <a:solidFill>
              <a:schemeClr val="accent1">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781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211" b="71206"/>
          <a:stretch>
            <a:fillRect/>
          </a:stretch>
        </p:blipFill>
        <p:spPr>
          <a:xfrm rot="5400000">
            <a:off x="-3653635" y="3653635"/>
            <a:ext cx="10287000" cy="2979730"/>
          </a:xfrm>
          <a:prstGeom prst="rect">
            <a:avLst/>
          </a:prstGeom>
        </p:spPr>
      </p:pic>
      <p:pic>
        <p:nvPicPr>
          <p:cNvPr id="3" name="Picture 3"/>
          <p:cNvPicPr>
            <a:picLocks noChangeAspect="1"/>
          </p:cNvPicPr>
          <p:nvPr/>
        </p:nvPicPr>
        <p:blipFill>
          <a:blip r:embed="rId5"/>
          <a:srcRect/>
          <a:stretch>
            <a:fillRect/>
          </a:stretch>
        </p:blipFill>
        <p:spPr>
          <a:xfrm>
            <a:off x="14639705" y="597080"/>
            <a:ext cx="3340758" cy="822662"/>
          </a:xfrm>
          <a:prstGeom prst="rect">
            <a:avLst/>
          </a:prstGeom>
        </p:spPr>
      </p:pic>
      <p:grpSp>
        <p:nvGrpSpPr>
          <p:cNvPr id="7" name="Group 7"/>
          <p:cNvGrpSpPr/>
          <p:nvPr/>
        </p:nvGrpSpPr>
        <p:grpSpPr>
          <a:xfrm>
            <a:off x="0" y="0"/>
            <a:ext cx="18288000" cy="10287000"/>
            <a:chOff x="0" y="0"/>
            <a:chExt cx="20525253" cy="11545455"/>
          </a:xfrm>
        </p:grpSpPr>
        <p:sp>
          <p:nvSpPr>
            <p:cNvPr id="8" name="Freeform 8"/>
            <p:cNvSpPr/>
            <p:nvPr/>
          </p:nvSpPr>
          <p:spPr>
            <a:xfrm>
              <a:off x="0" y="0"/>
              <a:ext cx="20525253" cy="11545454"/>
            </a:xfrm>
            <a:custGeom>
              <a:avLst/>
              <a:gdLst/>
              <a:ahLst/>
              <a:cxnLst/>
              <a:rect l="l" t="t" r="r" b="b"/>
              <a:pathLst>
                <a:path w="20525253" h="11545454">
                  <a:moveTo>
                    <a:pt x="20525253" y="279400"/>
                  </a:moveTo>
                  <a:lnTo>
                    <a:pt x="20525253" y="0"/>
                  </a:lnTo>
                  <a:lnTo>
                    <a:pt x="0" y="0"/>
                  </a:lnTo>
                  <a:lnTo>
                    <a:pt x="0" y="11545454"/>
                  </a:lnTo>
                  <a:lnTo>
                    <a:pt x="20525253" y="11545454"/>
                  </a:lnTo>
                  <a:lnTo>
                    <a:pt x="20525253" y="279400"/>
                  </a:lnTo>
                  <a:close/>
                  <a:moveTo>
                    <a:pt x="20446513" y="279400"/>
                  </a:moveTo>
                  <a:lnTo>
                    <a:pt x="20446513" y="11466714"/>
                  </a:lnTo>
                  <a:lnTo>
                    <a:pt x="78740" y="11466714"/>
                  </a:lnTo>
                  <a:lnTo>
                    <a:pt x="78740" y="78740"/>
                  </a:lnTo>
                  <a:lnTo>
                    <a:pt x="20446513" y="78740"/>
                  </a:lnTo>
                  <a:lnTo>
                    <a:pt x="20446513" y="279400"/>
                  </a:lnTo>
                  <a:close/>
                </a:path>
              </a:pathLst>
            </a:custGeom>
            <a:solidFill>
              <a:srgbClr val="62B5E5"/>
            </a:solidFill>
          </p:spPr>
        </p:sp>
      </p:grpSp>
      <p:sp>
        <p:nvSpPr>
          <p:cNvPr id="10" name="TextBox 10"/>
          <p:cNvSpPr txBox="1"/>
          <p:nvPr/>
        </p:nvSpPr>
        <p:spPr>
          <a:xfrm>
            <a:off x="1371600" y="1777445"/>
            <a:ext cx="16078200" cy="1231106"/>
          </a:xfrm>
          <a:prstGeom prst="rect">
            <a:avLst/>
          </a:prstGeom>
        </p:spPr>
        <p:txBody>
          <a:bodyPr wrap="square" lIns="0" tIns="0" rIns="0" bIns="0" rtlCol="0" anchor="t">
            <a:spAutoFit/>
          </a:bodyPr>
          <a:lstStyle/>
          <a:p>
            <a:r>
              <a:rPr lang="ru-RU" sz="2000" dirty="0" smtClean="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The key goal of the work is to propose a project that will be aimed at improving the financial performance of the Company through:</a:t>
            </a:r>
          </a:p>
          <a:p>
            <a:r>
              <a:rPr lang="en-US" sz="2000" dirty="0">
                <a:solidFill>
                  <a:schemeClr val="bg1"/>
                </a:solidFill>
                <a:latin typeface="Times New Roman" panose="02020603050405020304" pitchFamily="18" charset="0"/>
                <a:cs typeface="Times New Roman" panose="02020603050405020304" pitchFamily="18" charset="0"/>
              </a:rPr>
              <a:t>- development of the Company's regional network by creating new remote services and forming a network of representatives;</a:t>
            </a:r>
          </a:p>
          <a:p>
            <a:r>
              <a:rPr lang="en-US" sz="2000" dirty="0">
                <a:solidFill>
                  <a:schemeClr val="bg1"/>
                </a:solidFill>
                <a:latin typeface="Times New Roman" panose="02020603050405020304" pitchFamily="18" charset="0"/>
                <a:cs typeface="Times New Roman" panose="02020603050405020304" pitchFamily="18" charset="0"/>
              </a:rPr>
              <a:t>- Improving the efficiency of existing branches and additional offices by attracting employees of corporate clients.</a:t>
            </a:r>
          </a:p>
          <a:p>
            <a:r>
              <a:rPr lang="en-US" sz="2000" dirty="0">
                <a:solidFill>
                  <a:schemeClr val="bg1"/>
                </a:solidFill>
                <a:latin typeface="Times New Roman" panose="02020603050405020304" pitchFamily="18" charset="0"/>
                <a:cs typeface="Times New Roman" panose="02020603050405020304" pitchFamily="18" charset="0"/>
              </a:rPr>
              <a:t>   The objectives of the project are the foundations for building distance sales methods and tools for the development of digitalization</a:t>
            </a:r>
            <a:r>
              <a:rPr lang="en-US" sz="2000" dirty="0" smtClean="0">
                <a:solidFill>
                  <a:schemeClr val="bg1"/>
                </a:solidFill>
                <a:latin typeface="Times New Roman" panose="02020603050405020304" pitchFamily="18" charset="0"/>
                <a:cs typeface="Times New Roman" panose="02020603050405020304" pitchFamily="18" charset="0"/>
              </a:rPr>
              <a:t>.</a:t>
            </a:r>
            <a:endParaRPr lang="ru-RU" sz="2100" b="1" dirty="0">
              <a:solidFill>
                <a:srgbClr val="FF0000"/>
              </a:solidFill>
              <a:latin typeface="Montserrat" pitchFamily="2" charset="0"/>
              <a:cs typeface="Gotham Pro" panose="02000503040000020004" pitchFamily="2" charset="0"/>
            </a:endParaRPr>
          </a:p>
        </p:txBody>
      </p:sp>
      <p:sp>
        <p:nvSpPr>
          <p:cNvPr id="32" name="TextBox 9">
            <a:extLst>
              <a:ext uri="{FF2B5EF4-FFF2-40B4-BE49-F238E27FC236}">
                <a16:creationId xmlns:a16="http://schemas.microsoft.com/office/drawing/2014/main" id="{60574483-7D7B-DE4D-AE81-62B000C4F5AF}"/>
              </a:ext>
            </a:extLst>
          </p:cNvPr>
          <p:cNvSpPr txBox="1"/>
          <p:nvPr/>
        </p:nvSpPr>
        <p:spPr>
          <a:xfrm>
            <a:off x="1219200" y="861897"/>
            <a:ext cx="14859000" cy="399148"/>
          </a:xfrm>
          <a:prstGeom prst="rect">
            <a:avLst/>
          </a:prstGeom>
        </p:spPr>
        <p:txBody>
          <a:bodyPr wrap="square" lIns="0" tIns="0" rIns="0" bIns="0" rtlCol="0" anchor="t">
            <a:spAutoFit/>
          </a:bodyPr>
          <a:lstStyle/>
          <a:p>
            <a:pPr algn="ctr">
              <a:lnSpc>
                <a:spcPts val="2940"/>
              </a:lnSpc>
            </a:pPr>
            <a:r>
              <a:rPr lang="en-US" sz="4000" b="1" dirty="0">
                <a:solidFill>
                  <a:srgbClr val="0057B8"/>
                </a:solidFill>
                <a:latin typeface="Times New Roman" panose="02020603050405020304" pitchFamily="18" charset="0"/>
                <a:cs typeface="Times New Roman" panose="02020603050405020304" pitchFamily="18" charset="0"/>
              </a:rPr>
              <a:t>Objective of the </a:t>
            </a:r>
            <a:r>
              <a:rPr lang="en-US" sz="4000" b="1" dirty="0" smtClean="0">
                <a:solidFill>
                  <a:srgbClr val="0057B8"/>
                </a:solidFill>
                <a:latin typeface="Times New Roman" panose="02020603050405020304" pitchFamily="18" charset="0"/>
                <a:cs typeface="Times New Roman" panose="02020603050405020304" pitchFamily="18" charset="0"/>
              </a:rPr>
              <a:t>project</a:t>
            </a:r>
            <a:endParaRPr lang="en-US" sz="4000" b="1" dirty="0">
              <a:solidFill>
                <a:srgbClr val="0057B8"/>
              </a:solidFill>
              <a:latin typeface="Times New Roman" panose="02020603050405020304" pitchFamily="18" charset="0"/>
              <a:cs typeface="Times New Roman" panose="02020603050405020304" pitchFamily="18" charset="0"/>
            </a:endParaRPr>
          </a:p>
        </p:txBody>
      </p:sp>
      <p:sp>
        <p:nvSpPr>
          <p:cNvPr id="39" name="TextBox 10">
            <a:extLst>
              <a:ext uri="{FF2B5EF4-FFF2-40B4-BE49-F238E27FC236}">
                <a16:creationId xmlns:a16="http://schemas.microsoft.com/office/drawing/2014/main" id="{5E338119-76B9-AF46-96FE-60239B575077}"/>
              </a:ext>
            </a:extLst>
          </p:cNvPr>
          <p:cNvSpPr txBox="1"/>
          <p:nvPr/>
        </p:nvSpPr>
        <p:spPr>
          <a:xfrm>
            <a:off x="1371600" y="4914901"/>
            <a:ext cx="16078200" cy="1231106"/>
          </a:xfrm>
          <a:prstGeom prst="rect">
            <a:avLst/>
          </a:prstGeom>
        </p:spPr>
        <p:txBody>
          <a:bodyPr wrap="square" lIns="0" tIns="0" rIns="0" bIns="0" rtlCol="0" anchor="t">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The </a:t>
            </a:r>
            <a:r>
              <a:rPr lang="en-US" sz="2000" dirty="0">
                <a:solidFill>
                  <a:schemeClr val="bg1"/>
                </a:solidFill>
                <a:latin typeface="Times New Roman" panose="02020603050405020304" pitchFamily="18" charset="0"/>
                <a:cs typeface="Times New Roman" panose="02020603050405020304" pitchFamily="18" charset="0"/>
              </a:rPr>
              <a:t>paper gives a theoretical definition of digital insurance and shows its need.</a:t>
            </a:r>
          </a:p>
          <a:p>
            <a:r>
              <a:rPr lang="en-US" sz="2000" dirty="0" smtClean="0">
                <a:solidFill>
                  <a:schemeClr val="bg1"/>
                </a:solidFill>
                <a:latin typeface="Times New Roman" panose="02020603050405020304" pitchFamily="18" charset="0"/>
                <a:cs typeface="Times New Roman" panose="02020603050405020304" pitchFamily="18" charset="0"/>
              </a:rPr>
              <a:t> Digital </a:t>
            </a:r>
            <a:r>
              <a:rPr lang="en-US" sz="2000" dirty="0">
                <a:solidFill>
                  <a:schemeClr val="bg1"/>
                </a:solidFill>
                <a:latin typeface="Times New Roman" panose="02020603050405020304" pitchFamily="18" charset="0"/>
                <a:cs typeface="Times New Roman" panose="02020603050405020304" pitchFamily="18" charset="0"/>
              </a:rPr>
              <a:t>activity indicators have been developed and calculated, in particular, the calculation of savings in acquisition and operating costs.</a:t>
            </a:r>
          </a:p>
          <a:p>
            <a:r>
              <a:rPr lang="en-US" sz="2000" dirty="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The </a:t>
            </a:r>
            <a:r>
              <a:rPr lang="en-US" sz="2000" dirty="0">
                <a:solidFill>
                  <a:schemeClr val="bg1"/>
                </a:solidFill>
                <a:latin typeface="Times New Roman" panose="02020603050405020304" pitchFamily="18" charset="0"/>
                <a:cs typeface="Times New Roman" panose="02020603050405020304" pitchFamily="18" charset="0"/>
              </a:rPr>
              <a:t>proposed tools are partially implemented in the work of the agency and office sales channels of the Kazan branch of CJSC VSK.</a:t>
            </a:r>
          </a:p>
          <a:p>
            <a:r>
              <a:rPr lang="en-US" sz="2000" dirty="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Key </a:t>
            </a:r>
            <a:r>
              <a:rPr lang="en-US" sz="2000" dirty="0">
                <a:solidFill>
                  <a:schemeClr val="bg1"/>
                </a:solidFill>
                <a:latin typeface="Times New Roman" panose="02020603050405020304" pitchFamily="18" charset="0"/>
                <a:cs typeface="Times New Roman" panose="02020603050405020304" pitchFamily="18" charset="0"/>
              </a:rPr>
              <a:t>performance indicators to be achieved by December 30, 2022. This experience can be used and broadcast to the entire federal network of SAO VSK.</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6"/>
          <a:srcRect l="66387" t="19738" r="3361" b="53104"/>
          <a:stretch/>
        </p:blipFill>
        <p:spPr>
          <a:xfrm>
            <a:off x="5725886" y="6667500"/>
            <a:ext cx="7837714" cy="2743200"/>
          </a:xfrm>
          <a:prstGeom prst="rect">
            <a:avLst/>
          </a:prstGeom>
        </p:spPr>
      </p:pic>
    </p:spTree>
    <p:extLst>
      <p:ext uri="{BB962C8B-B14F-4D97-AF65-F5344CB8AC3E}">
        <p14:creationId xmlns:p14="http://schemas.microsoft.com/office/powerpoint/2010/main" val="414083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211" b="71206"/>
          <a:stretch>
            <a:fillRect/>
          </a:stretch>
        </p:blipFill>
        <p:spPr>
          <a:xfrm rot="5400000">
            <a:off x="-3653635" y="3653635"/>
            <a:ext cx="10287000" cy="2979730"/>
          </a:xfrm>
          <a:prstGeom prst="rect">
            <a:avLst/>
          </a:prstGeom>
        </p:spPr>
      </p:pic>
      <p:pic>
        <p:nvPicPr>
          <p:cNvPr id="3" name="Picture 3"/>
          <p:cNvPicPr>
            <a:picLocks noChangeAspect="1"/>
          </p:cNvPicPr>
          <p:nvPr/>
        </p:nvPicPr>
        <p:blipFill>
          <a:blip r:embed="rId5"/>
          <a:srcRect/>
          <a:stretch>
            <a:fillRect/>
          </a:stretch>
        </p:blipFill>
        <p:spPr>
          <a:xfrm>
            <a:off x="14639705" y="597080"/>
            <a:ext cx="3340758" cy="822662"/>
          </a:xfrm>
          <a:prstGeom prst="rect">
            <a:avLst/>
          </a:prstGeom>
        </p:spPr>
      </p:pic>
      <p:grpSp>
        <p:nvGrpSpPr>
          <p:cNvPr id="7" name="Group 7"/>
          <p:cNvGrpSpPr/>
          <p:nvPr/>
        </p:nvGrpSpPr>
        <p:grpSpPr>
          <a:xfrm>
            <a:off x="0" y="0"/>
            <a:ext cx="18288000" cy="10287000"/>
            <a:chOff x="0" y="0"/>
            <a:chExt cx="20525253" cy="11545455"/>
          </a:xfrm>
        </p:grpSpPr>
        <p:sp>
          <p:nvSpPr>
            <p:cNvPr id="8" name="Freeform 8"/>
            <p:cNvSpPr/>
            <p:nvPr/>
          </p:nvSpPr>
          <p:spPr>
            <a:xfrm>
              <a:off x="0" y="0"/>
              <a:ext cx="20525253" cy="11545454"/>
            </a:xfrm>
            <a:custGeom>
              <a:avLst/>
              <a:gdLst/>
              <a:ahLst/>
              <a:cxnLst/>
              <a:rect l="l" t="t" r="r" b="b"/>
              <a:pathLst>
                <a:path w="20525253" h="11545454">
                  <a:moveTo>
                    <a:pt x="20525253" y="279400"/>
                  </a:moveTo>
                  <a:lnTo>
                    <a:pt x="20525253" y="0"/>
                  </a:lnTo>
                  <a:lnTo>
                    <a:pt x="0" y="0"/>
                  </a:lnTo>
                  <a:lnTo>
                    <a:pt x="0" y="11545454"/>
                  </a:lnTo>
                  <a:lnTo>
                    <a:pt x="20525253" y="11545454"/>
                  </a:lnTo>
                  <a:lnTo>
                    <a:pt x="20525253" y="279400"/>
                  </a:lnTo>
                  <a:close/>
                  <a:moveTo>
                    <a:pt x="20446513" y="279400"/>
                  </a:moveTo>
                  <a:lnTo>
                    <a:pt x="20446513" y="11466714"/>
                  </a:lnTo>
                  <a:lnTo>
                    <a:pt x="78740" y="11466714"/>
                  </a:lnTo>
                  <a:lnTo>
                    <a:pt x="78740" y="78740"/>
                  </a:lnTo>
                  <a:lnTo>
                    <a:pt x="20446513" y="78740"/>
                  </a:lnTo>
                  <a:lnTo>
                    <a:pt x="20446513" y="279400"/>
                  </a:lnTo>
                  <a:close/>
                </a:path>
              </a:pathLst>
            </a:custGeom>
            <a:solidFill>
              <a:srgbClr val="62B5E5"/>
            </a:solidFill>
          </p:spPr>
        </p:sp>
      </p:grpSp>
      <p:sp>
        <p:nvSpPr>
          <p:cNvPr id="4" name="Заголовок 3"/>
          <p:cNvSpPr>
            <a:spLocks noGrp="1"/>
          </p:cNvSpPr>
          <p:nvPr>
            <p:ph type="title"/>
          </p:nvPr>
        </p:nvSpPr>
        <p:spPr>
          <a:xfrm>
            <a:off x="1981200" y="273050"/>
            <a:ext cx="13411200" cy="831850"/>
          </a:xfrm>
        </p:spPr>
        <p:txBody>
          <a:bodyPr>
            <a:normAutofit/>
          </a:bodyPr>
          <a:lstStyle/>
          <a:p>
            <a:r>
              <a:rPr lang="en-US" sz="4000" b="1" dirty="0" smtClean="0">
                <a:solidFill>
                  <a:schemeClr val="tx2">
                    <a:lumMod val="50000"/>
                  </a:schemeClr>
                </a:solidFill>
              </a:rPr>
              <a:t>Project </a:t>
            </a:r>
            <a:r>
              <a:rPr lang="en-US" sz="4000" b="1" dirty="0">
                <a:solidFill>
                  <a:schemeClr val="tx2">
                    <a:lumMod val="50000"/>
                  </a:schemeClr>
                </a:solidFill>
              </a:rPr>
              <a:t>"Agent's Personal Account"</a:t>
            </a:r>
            <a:endParaRPr lang="ru-RU" sz="4000" b="1" dirty="0">
              <a:solidFill>
                <a:schemeClr val="tx2">
                  <a:lumMod val="50000"/>
                </a:schemeClr>
              </a:solidFill>
            </a:endParaRPr>
          </a:p>
        </p:txBody>
      </p:sp>
      <p:pic>
        <p:nvPicPr>
          <p:cNvPr id="10" name="Объект 9"/>
          <p:cNvPicPr>
            <a:picLocks noGrp="1" noChangeAspect="1"/>
          </p:cNvPicPr>
          <p:nvPr>
            <p:ph idx="1"/>
          </p:nvPr>
        </p:nvPicPr>
        <p:blipFill rotWithShape="1">
          <a:blip r:embed="rId6"/>
          <a:srcRect l="21398" t="15801" r="5965" b="10616"/>
          <a:stretch/>
        </p:blipFill>
        <p:spPr>
          <a:xfrm>
            <a:off x="8801850" y="6229228"/>
            <a:ext cx="7626315" cy="3267989"/>
          </a:xfrm>
          <a:prstGeom prst="rect">
            <a:avLst/>
          </a:prstGeom>
          <a:ln w="38100">
            <a:solidFill>
              <a:schemeClr val="tx2">
                <a:lumMod val="10000"/>
              </a:schemeClr>
            </a:solidFill>
          </a:ln>
        </p:spPr>
      </p:pic>
      <p:sp>
        <p:nvSpPr>
          <p:cNvPr id="9" name="Текст 8"/>
          <p:cNvSpPr>
            <a:spLocks noGrp="1"/>
          </p:cNvSpPr>
          <p:nvPr>
            <p:ph type="body" sz="half" idx="2"/>
          </p:nvPr>
        </p:nvSpPr>
        <p:spPr>
          <a:xfrm>
            <a:off x="8396274" y="1657351"/>
            <a:ext cx="8596326" cy="4324350"/>
          </a:xfrm>
        </p:spPr>
        <p:txBody>
          <a:bodyPr>
            <a:normAutofit fontScale="25000" lnSpcReduction="20000"/>
          </a:bodyPr>
          <a:lstStyle/>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   The </a:t>
            </a:r>
            <a:r>
              <a:rPr lang="en-US" sz="5600" dirty="0">
                <a:solidFill>
                  <a:schemeClr val="tx2">
                    <a:lumMod val="10000"/>
                  </a:schemeClr>
                </a:solidFill>
                <a:latin typeface="Times New Roman" panose="02020603050405020304" pitchFamily="18" charset="0"/>
                <a:cs typeface="Times New Roman" panose="02020603050405020304" pitchFamily="18" charset="0"/>
              </a:rPr>
              <a:t>functionality of the "personal account of the agent"</a:t>
            </a:r>
          </a:p>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 Registration </a:t>
            </a:r>
            <a:r>
              <a:rPr lang="en-US" sz="5600" dirty="0">
                <a:solidFill>
                  <a:schemeClr val="tx2">
                    <a:lumMod val="10000"/>
                  </a:schemeClr>
                </a:solidFill>
                <a:latin typeface="Times New Roman" panose="02020603050405020304" pitchFamily="18" charset="0"/>
                <a:cs typeface="Times New Roman" panose="02020603050405020304" pitchFamily="18" charset="0"/>
              </a:rPr>
              <a:t>with confirmation of the phone, followed by linking the client's personal account (LCC) to the agent and paying the agent a commission for policies purchased by the client on his own. (under CASCO and E-OSAGO policies)</a:t>
            </a:r>
          </a:p>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Registration </a:t>
            </a:r>
            <a:r>
              <a:rPr lang="en-US" sz="5600" dirty="0">
                <a:solidFill>
                  <a:schemeClr val="tx2">
                    <a:lumMod val="10000"/>
                  </a:schemeClr>
                </a:solidFill>
                <a:latin typeface="Times New Roman" panose="02020603050405020304" pitchFamily="18" charset="0"/>
                <a:cs typeface="Times New Roman" panose="02020603050405020304" pitchFamily="18" charset="0"/>
              </a:rPr>
              <a:t>without phone confirmation of CASCO, KKM and E-OSAGO policies, without linking the LCC.</a:t>
            </a:r>
          </a:p>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 Prolongation </a:t>
            </a:r>
            <a:r>
              <a:rPr lang="en-US" sz="5600" dirty="0">
                <a:solidFill>
                  <a:schemeClr val="tx2">
                    <a:lumMod val="10000"/>
                  </a:schemeClr>
                </a:solidFill>
                <a:latin typeface="Times New Roman" panose="02020603050405020304" pitchFamily="18" charset="0"/>
                <a:cs typeface="Times New Roman" panose="02020603050405020304" pitchFamily="18" charset="0"/>
              </a:rPr>
              <a:t>of CASCO, KKM and e-OSAGO policies with pulling up the data of the previous policy from accounting systems.</a:t>
            </a:r>
          </a:p>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 Applying </a:t>
            </a:r>
            <a:r>
              <a:rPr lang="en-US" sz="5600" dirty="0">
                <a:solidFill>
                  <a:schemeClr val="tx2">
                    <a:lumMod val="10000"/>
                  </a:schemeClr>
                </a:solidFill>
                <a:latin typeface="Times New Roman" panose="02020603050405020304" pitchFamily="18" charset="0"/>
                <a:cs typeface="Times New Roman" panose="02020603050405020304" pitchFamily="18" charset="0"/>
              </a:rPr>
              <a:t>a discount when applying for a CASCO policy.</a:t>
            </a:r>
          </a:p>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 The </a:t>
            </a:r>
            <a:r>
              <a:rPr lang="en-US" sz="5600" dirty="0">
                <a:solidFill>
                  <a:schemeClr val="tx2">
                    <a:lumMod val="10000"/>
                  </a:schemeClr>
                </a:solidFill>
                <a:latin typeface="Times New Roman" panose="02020603050405020304" pitchFamily="18" charset="0"/>
                <a:cs typeface="Times New Roman" panose="02020603050405020304" pitchFamily="18" charset="0"/>
              </a:rPr>
              <a:t>use of SPPG during the prolongation of the CASCO policy.</a:t>
            </a:r>
          </a:p>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 Editing </a:t>
            </a:r>
            <a:r>
              <a:rPr lang="en-US" sz="5600" dirty="0">
                <a:solidFill>
                  <a:schemeClr val="tx2">
                    <a:lumMod val="10000"/>
                  </a:schemeClr>
                </a:solidFill>
                <a:latin typeface="Times New Roman" panose="02020603050405020304" pitchFamily="18" charset="0"/>
                <a:cs typeface="Times New Roman" panose="02020603050405020304" pitchFamily="18" charset="0"/>
              </a:rPr>
              <a:t>a client profile.</a:t>
            </a:r>
          </a:p>
          <a:p>
            <a:pPr lvl="0" defTabSz="914400">
              <a:spcBef>
                <a:spcPts val="0"/>
              </a:spcBef>
              <a:spcAft>
                <a:spcPts val="1200"/>
              </a:spcAft>
            </a:pPr>
            <a:r>
              <a:rPr lang="en-US" sz="5600" dirty="0" smtClean="0">
                <a:solidFill>
                  <a:schemeClr val="tx2">
                    <a:lumMod val="10000"/>
                  </a:schemeClr>
                </a:solidFill>
                <a:latin typeface="Times New Roman" panose="02020603050405020304" pitchFamily="18" charset="0"/>
                <a:cs typeface="Times New Roman" panose="02020603050405020304" pitchFamily="18" charset="0"/>
              </a:rPr>
              <a:t>Registration </a:t>
            </a:r>
            <a:r>
              <a:rPr lang="en-US" sz="5600" dirty="0">
                <a:solidFill>
                  <a:schemeClr val="tx2">
                    <a:lumMod val="10000"/>
                  </a:schemeClr>
                </a:solidFill>
                <a:latin typeface="Times New Roman" panose="02020603050405020304" pitchFamily="18" charset="0"/>
                <a:cs typeface="Times New Roman" panose="02020603050405020304" pitchFamily="18" charset="0"/>
              </a:rPr>
              <a:t>of a CASCO policy for a client from any region.</a:t>
            </a:r>
            <a:r>
              <a:rPr lang="ru-RU" sz="5600" dirty="0" smtClean="0">
                <a:solidFill>
                  <a:schemeClr val="tx2">
                    <a:lumMod val="10000"/>
                  </a:schemeClr>
                </a:solidFill>
                <a:latin typeface="Times New Roman" panose="02020603050405020304" pitchFamily="18" charset="0"/>
                <a:cs typeface="Times New Roman" panose="02020603050405020304" pitchFamily="18" charset="0"/>
              </a:rPr>
              <a:t>Функционал «личного кабинета агента»</a:t>
            </a:r>
          </a:p>
          <a:p>
            <a:pPr lvl="0" defTabSz="914400">
              <a:spcBef>
                <a:spcPts val="0"/>
              </a:spcBef>
              <a:spcAft>
                <a:spcPts val="1200"/>
              </a:spcAft>
            </a:pPr>
            <a:r>
              <a:rPr lang="en-US" sz="5600" dirty="0">
                <a:solidFill>
                  <a:schemeClr val="tx2">
                    <a:lumMod val="10000"/>
                  </a:schemeClr>
                </a:solidFill>
                <a:latin typeface="Times New Roman" panose="02020603050405020304" pitchFamily="18" charset="0"/>
                <a:cs typeface="Times New Roman" panose="02020603050405020304" pitchFamily="18" charset="0"/>
              </a:rPr>
              <a:t>Prolongation of CASCO, KKM and e-OSAGO policies with pulling up the data of the previous policy from accounting systems.</a:t>
            </a:r>
          </a:p>
          <a:p>
            <a:pPr lvl="0" defTabSz="914400">
              <a:spcBef>
                <a:spcPts val="0"/>
              </a:spcBef>
              <a:spcAft>
                <a:spcPts val="1200"/>
              </a:spcAft>
            </a:pPr>
            <a:r>
              <a:rPr lang="en-US" sz="5600" dirty="0">
                <a:solidFill>
                  <a:schemeClr val="tx2">
                    <a:lumMod val="10000"/>
                  </a:schemeClr>
                </a:solidFill>
                <a:latin typeface="Times New Roman" panose="02020603050405020304" pitchFamily="18" charset="0"/>
                <a:cs typeface="Times New Roman" panose="02020603050405020304" pitchFamily="18" charset="0"/>
              </a:rPr>
              <a:t>Applying a discount when applying for a CASCO policy.</a:t>
            </a:r>
          </a:p>
          <a:p>
            <a:pPr lvl="0" defTabSz="914400">
              <a:spcBef>
                <a:spcPts val="0"/>
              </a:spcBef>
              <a:spcAft>
                <a:spcPts val="1200"/>
              </a:spcAft>
            </a:pPr>
            <a:r>
              <a:rPr lang="en-US" sz="5600" dirty="0">
                <a:solidFill>
                  <a:schemeClr val="tx2">
                    <a:lumMod val="10000"/>
                  </a:schemeClr>
                </a:solidFill>
                <a:latin typeface="Times New Roman" panose="02020603050405020304" pitchFamily="18" charset="0"/>
                <a:cs typeface="Times New Roman" panose="02020603050405020304" pitchFamily="18" charset="0"/>
              </a:rPr>
              <a:t>The use of SPPG during the prolongation of the CASCO policy.</a:t>
            </a:r>
          </a:p>
          <a:p>
            <a:endParaRPr lang="ru-RU" dirty="0">
              <a:solidFill>
                <a:schemeClr val="tx2">
                  <a:lumMod val="25000"/>
                </a:schemeClr>
              </a:solidFill>
            </a:endParaRPr>
          </a:p>
        </p:txBody>
      </p:sp>
      <p:sp>
        <p:nvSpPr>
          <p:cNvPr id="21" name="Нижний колонтитул 4">
            <a:extLst>
              <a:ext uri="{FF2B5EF4-FFF2-40B4-BE49-F238E27FC236}">
                <a16:creationId xmlns:a16="http://schemas.microsoft.com/office/drawing/2014/main" id="{58C5453C-7AAD-DE4E-9555-F5FBBF541FEB}"/>
              </a:ext>
            </a:extLst>
          </p:cNvPr>
          <p:cNvSpPr>
            <a:spLocks noGrp="1"/>
          </p:cNvSpPr>
          <p:nvPr>
            <p:ph type="ftr" sz="quarter" idx="11"/>
          </p:nvPr>
        </p:nvSpPr>
        <p:spPr/>
        <p:txBody>
          <a:bodyPr/>
          <a:lstStyle/>
          <a:p>
            <a:pPr algn="r"/>
            <a:r>
              <a:rPr lang="ru-RU" sz="1400" dirty="0">
                <a:solidFill>
                  <a:srgbClr val="62B5E6"/>
                </a:solidFill>
                <a:latin typeface="Montserrat Medium" pitchFamily="2" charset="0"/>
              </a:rPr>
              <a:t>13</a:t>
            </a:r>
            <a:endParaRPr lang="en-US" sz="1400" dirty="0">
              <a:solidFill>
                <a:srgbClr val="62B5E6"/>
              </a:solidFill>
              <a:latin typeface="Montserrat Medium" pitchFamily="2" charset="0"/>
            </a:endParaRPr>
          </a:p>
        </p:txBody>
      </p:sp>
      <p:pic>
        <p:nvPicPr>
          <p:cNvPr id="14" name="Рисунок 13">
            <a:extLst>
              <a:ext uri="{FF2B5EF4-FFF2-40B4-BE49-F238E27FC236}">
                <a16:creationId xmlns:a16="http://schemas.microsoft.com/office/drawing/2014/main" id="{30D5E6D4-D7C0-7A45-8813-286F979F21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57194" y="3695700"/>
            <a:ext cx="1066799" cy="1066799"/>
          </a:xfrm>
          <a:prstGeom prst="rect">
            <a:avLst/>
          </a:prstGeom>
        </p:spPr>
      </p:pic>
      <p:pic>
        <p:nvPicPr>
          <p:cNvPr id="11" name="Рисунок 10"/>
          <p:cNvPicPr>
            <a:picLocks noChangeAspect="1"/>
          </p:cNvPicPr>
          <p:nvPr/>
        </p:nvPicPr>
        <p:blipFill rotWithShape="1">
          <a:blip r:embed="rId8"/>
          <a:srcRect l="25825" t="19711" r="7085" b="20733"/>
          <a:stretch/>
        </p:blipFill>
        <p:spPr>
          <a:xfrm>
            <a:off x="734518" y="6205044"/>
            <a:ext cx="7661756" cy="3326525"/>
          </a:xfrm>
          <a:prstGeom prst="rect">
            <a:avLst/>
          </a:prstGeom>
          <a:ln w="38100">
            <a:solidFill>
              <a:schemeClr val="tx2">
                <a:lumMod val="10000"/>
              </a:schemeClr>
            </a:solidFill>
          </a:ln>
        </p:spPr>
      </p:pic>
      <p:pic>
        <p:nvPicPr>
          <p:cNvPr id="19" name="Рисунок 18"/>
          <p:cNvPicPr>
            <a:picLocks noChangeAspect="1"/>
          </p:cNvPicPr>
          <p:nvPr/>
        </p:nvPicPr>
        <p:blipFill>
          <a:blip r:embed="rId9"/>
          <a:stretch>
            <a:fillRect/>
          </a:stretch>
        </p:blipFill>
        <p:spPr>
          <a:xfrm>
            <a:off x="753328" y="1657351"/>
            <a:ext cx="7671551" cy="4324350"/>
          </a:xfrm>
          <a:prstGeom prst="rect">
            <a:avLst/>
          </a:prstGeom>
          <a:ln w="38100">
            <a:solidFill>
              <a:schemeClr val="tx2">
                <a:lumMod val="25000"/>
              </a:schemeClr>
            </a:solidFill>
          </a:ln>
        </p:spPr>
      </p:pic>
    </p:spTree>
    <p:extLst>
      <p:ext uri="{BB962C8B-B14F-4D97-AF65-F5344CB8AC3E}">
        <p14:creationId xmlns:p14="http://schemas.microsoft.com/office/powerpoint/2010/main" val="1831656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Прямая соединительная линия 10"/>
          <p:cNvCxnSpPr/>
          <p:nvPr/>
        </p:nvCxnSpPr>
        <p:spPr>
          <a:xfrm>
            <a:off x="12341167" y="1533205"/>
            <a:ext cx="8374" cy="8094316"/>
          </a:xfrm>
          <a:prstGeom prst="line">
            <a:avLst/>
          </a:prstGeom>
          <a:ln w="12700">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a:off x="1032460" y="1659379"/>
            <a:ext cx="95158" cy="7964178"/>
          </a:xfrm>
          <a:prstGeom prst="line">
            <a:avLst/>
          </a:prstGeom>
          <a:ln w="12700">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007304" y="1651951"/>
            <a:ext cx="7720" cy="7968142"/>
          </a:xfrm>
          <a:prstGeom prst="line">
            <a:avLst/>
          </a:prstGeom>
          <a:ln w="12700">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aphicFrame>
        <p:nvGraphicFramePr>
          <p:cNvPr id="5" name="Объект 4" hidden="1"/>
          <p:cNvGraphicFramePr>
            <a:graphicFrameLocks noChangeAspect="1"/>
          </p:cNvGraphicFramePr>
          <p:nvPr>
            <p:custDataLst>
              <p:tags r:id="rId2"/>
            </p:custDataLst>
          </p:nvPr>
        </p:nvGraphicFramePr>
        <p:xfrm>
          <a:off x="3180" y="3180"/>
          <a:ext cx="3176" cy="3176"/>
        </p:xfrm>
        <a:graphic>
          <a:graphicData uri="http://schemas.openxmlformats.org/presentationml/2006/ole">
            <mc:AlternateContent xmlns:mc="http://schemas.openxmlformats.org/markup-compatibility/2006">
              <mc:Choice xmlns:v="urn:schemas-microsoft-com:vml" Requires="v">
                <p:oleObj spid="_x0000_s7196" name="Слайд think-cell" r:id="rId6" imgW="270" imgH="270" progId="TCLayout.ActiveDocument.1">
                  <p:embed/>
                </p:oleObj>
              </mc:Choice>
              <mc:Fallback>
                <p:oleObj name="Слайд think-cell" r:id="rId6" imgW="270" imgH="270" progId="TCLayout.ActiveDocument.1">
                  <p:embed/>
                  <p:pic>
                    <p:nvPicPr>
                      <p:cNvPr id="5" name="Объект 4" hidden="1"/>
                      <p:cNvPicPr/>
                      <p:nvPr/>
                    </p:nvPicPr>
                    <p:blipFill>
                      <a:blip r:embed="rId7"/>
                      <a:stretch>
                        <a:fillRect/>
                      </a:stretch>
                    </p:blipFill>
                    <p:spPr>
                      <a:xfrm>
                        <a:off x="3180" y="3180"/>
                        <a:ext cx="3176" cy="3176"/>
                      </a:xfrm>
                      <a:prstGeom prst="rect">
                        <a:avLst/>
                      </a:prstGeom>
                    </p:spPr>
                  </p:pic>
                </p:oleObj>
              </mc:Fallback>
            </mc:AlternateContent>
          </a:graphicData>
        </a:graphic>
      </p:graphicFrame>
      <p:sp>
        <p:nvSpPr>
          <p:cNvPr id="3" name="Прямоугольник 2" hidden="1"/>
          <p:cNvSpPr/>
          <p:nvPr>
            <p:custDataLst>
              <p:tags r:id="rId3"/>
            </p:custDataLst>
          </p:nvPr>
        </p:nvSpPr>
        <p:spPr>
          <a:xfrm>
            <a:off x="2" y="2"/>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828710"/>
            <a:endParaRPr lang="ru-RU" sz="2800" b="1" dirty="0">
              <a:solidFill>
                <a:prstClr val="white"/>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endParaRPr>
          </a:p>
        </p:txBody>
      </p:sp>
      <p:sp>
        <p:nvSpPr>
          <p:cNvPr id="22" name="TextBox 21"/>
          <p:cNvSpPr txBox="1"/>
          <p:nvPr/>
        </p:nvSpPr>
        <p:spPr>
          <a:xfrm>
            <a:off x="1318906" y="1040967"/>
            <a:ext cx="1226618" cy="461665"/>
          </a:xfrm>
          <a:prstGeom prst="rect">
            <a:avLst/>
          </a:prstGeom>
          <a:noFill/>
        </p:spPr>
        <p:txBody>
          <a:bodyPr wrap="none" rtlCol="0">
            <a:spAutoFit/>
          </a:bodyPr>
          <a:lstStyle/>
          <a:p>
            <a:r>
              <a:rPr lang="en-US" sz="2400" b="1" dirty="0">
                <a:solidFill>
                  <a:srgbClr val="0070C0"/>
                </a:solidFill>
              </a:rPr>
              <a:t>PI </a:t>
            </a:r>
            <a:r>
              <a:rPr lang="ru-RU" sz="2400" b="1" dirty="0">
                <a:solidFill>
                  <a:srgbClr val="0070C0"/>
                </a:solidFill>
              </a:rPr>
              <a:t>4 (21)</a:t>
            </a:r>
          </a:p>
        </p:txBody>
      </p:sp>
      <p:sp>
        <p:nvSpPr>
          <p:cNvPr id="23" name="TextBox 22"/>
          <p:cNvSpPr txBox="1"/>
          <p:nvPr/>
        </p:nvSpPr>
        <p:spPr>
          <a:xfrm>
            <a:off x="3447030" y="1040967"/>
            <a:ext cx="1226618" cy="461665"/>
          </a:xfrm>
          <a:prstGeom prst="rect">
            <a:avLst/>
          </a:prstGeom>
          <a:noFill/>
        </p:spPr>
        <p:txBody>
          <a:bodyPr wrap="none" rtlCol="0">
            <a:spAutoFit/>
          </a:bodyPr>
          <a:lstStyle/>
          <a:p>
            <a:r>
              <a:rPr lang="en-US" sz="2400" b="1" dirty="0">
                <a:solidFill>
                  <a:srgbClr val="0070C0"/>
                </a:solidFill>
              </a:rPr>
              <a:t>PI </a:t>
            </a:r>
            <a:r>
              <a:rPr lang="ru-RU" sz="2400" b="1" dirty="0">
                <a:solidFill>
                  <a:srgbClr val="0070C0"/>
                </a:solidFill>
              </a:rPr>
              <a:t>1 (22)</a:t>
            </a:r>
          </a:p>
        </p:txBody>
      </p:sp>
      <p:sp>
        <p:nvSpPr>
          <p:cNvPr id="33" name="TextBox 32"/>
          <p:cNvSpPr txBox="1"/>
          <p:nvPr/>
        </p:nvSpPr>
        <p:spPr>
          <a:xfrm rot="16200000">
            <a:off x="-824598" y="2639346"/>
            <a:ext cx="2605164" cy="430887"/>
          </a:xfrm>
          <a:prstGeom prst="rect">
            <a:avLst/>
          </a:prstGeom>
          <a:noFill/>
        </p:spPr>
        <p:txBody>
          <a:bodyPr wrap="square" rtlCol="0">
            <a:spAutoFit/>
          </a:bodyPr>
          <a:lstStyle/>
          <a:p>
            <a:pPr algn="ctr"/>
            <a:r>
              <a:rPr lang="ru-RU" sz="2200" b="1" dirty="0">
                <a:solidFill>
                  <a:srgbClr val="1F79D5"/>
                </a:solidFill>
              </a:rPr>
              <a:t>Бизнес-процессы</a:t>
            </a:r>
          </a:p>
        </p:txBody>
      </p:sp>
      <p:cxnSp>
        <p:nvCxnSpPr>
          <p:cNvPr id="34" name="Прямая соединительная линия 33"/>
          <p:cNvCxnSpPr>
            <a:cxnSpLocks/>
          </p:cNvCxnSpPr>
          <p:nvPr/>
        </p:nvCxnSpPr>
        <p:spPr>
          <a:xfrm flipH="1">
            <a:off x="0" y="4157052"/>
            <a:ext cx="18288000" cy="32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6200000">
            <a:off x="-526661" y="4909323"/>
            <a:ext cx="2013292" cy="430887"/>
          </a:xfrm>
          <a:prstGeom prst="rect">
            <a:avLst/>
          </a:prstGeom>
          <a:noFill/>
        </p:spPr>
        <p:txBody>
          <a:bodyPr wrap="square" rtlCol="0">
            <a:spAutoFit/>
          </a:bodyPr>
          <a:lstStyle/>
          <a:p>
            <a:pPr algn="ctr"/>
            <a:r>
              <a:rPr lang="ru-RU" sz="2200" b="1" dirty="0">
                <a:solidFill>
                  <a:srgbClr val="C00000"/>
                </a:solidFill>
              </a:rPr>
              <a:t>Мотивация</a:t>
            </a:r>
          </a:p>
        </p:txBody>
      </p:sp>
      <p:sp>
        <p:nvSpPr>
          <p:cNvPr id="46" name="Заголовок 1"/>
          <p:cNvSpPr>
            <a:spLocks noGrp="1"/>
          </p:cNvSpPr>
          <p:nvPr>
            <p:ph type="title"/>
          </p:nvPr>
        </p:nvSpPr>
        <p:spPr>
          <a:xfrm>
            <a:off x="262540" y="140210"/>
            <a:ext cx="18177860" cy="1312920"/>
          </a:xfrm>
        </p:spPr>
        <p:txBody>
          <a:bodyPr>
            <a:noAutofit/>
          </a:bodyPr>
          <a:lstStyle/>
          <a:p>
            <a:r>
              <a:rPr lang="ru-RU" sz="3200" b="1" dirty="0" smtClean="0">
                <a:solidFill>
                  <a:schemeClr val="tx2">
                    <a:lumMod val="50000"/>
                  </a:schemeClr>
                </a:solidFill>
              </a:rPr>
              <a:t>       </a:t>
            </a:r>
            <a:r>
              <a:rPr lang="en-US" sz="3200" b="1" dirty="0" smtClean="0">
                <a:solidFill>
                  <a:schemeClr val="tx2">
                    <a:lumMod val="50000"/>
                  </a:schemeClr>
                </a:solidFill>
              </a:rPr>
              <a:t>Progress </a:t>
            </a:r>
            <a:r>
              <a:rPr lang="en-US" sz="3200" b="1" dirty="0">
                <a:solidFill>
                  <a:schemeClr val="tx2">
                    <a:lumMod val="50000"/>
                  </a:schemeClr>
                </a:solidFill>
              </a:rPr>
              <a:t>in the implementation of the "Agent's Personal Account" </a:t>
            </a:r>
            <a:r>
              <a:rPr lang="en-US" sz="3200" b="1" dirty="0" smtClean="0">
                <a:solidFill>
                  <a:schemeClr val="tx2">
                    <a:lumMod val="50000"/>
                  </a:schemeClr>
                </a:solidFill>
              </a:rPr>
              <a:t>project</a:t>
            </a:r>
            <a:endParaRPr lang="ru-RU" sz="3200" b="1" dirty="0">
              <a:solidFill>
                <a:schemeClr val="tx2">
                  <a:lumMod val="50000"/>
                </a:schemeClr>
              </a:solidFill>
            </a:endParaRPr>
          </a:p>
        </p:txBody>
      </p:sp>
      <p:cxnSp>
        <p:nvCxnSpPr>
          <p:cNvPr id="58" name="Прямая соединительная линия 57"/>
          <p:cNvCxnSpPr/>
          <p:nvPr/>
        </p:nvCxnSpPr>
        <p:spPr>
          <a:xfrm>
            <a:off x="5280850" y="1659379"/>
            <a:ext cx="7720" cy="7968142"/>
          </a:xfrm>
          <a:prstGeom prst="line">
            <a:avLst/>
          </a:prstGeom>
          <a:ln w="12700">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639400" y="1051593"/>
            <a:ext cx="1226618" cy="461665"/>
          </a:xfrm>
          <a:prstGeom prst="rect">
            <a:avLst/>
          </a:prstGeom>
          <a:noFill/>
        </p:spPr>
        <p:txBody>
          <a:bodyPr wrap="none" rtlCol="0">
            <a:spAutoFit/>
          </a:bodyPr>
          <a:lstStyle/>
          <a:p>
            <a:r>
              <a:rPr lang="en-US" sz="2400" b="1" dirty="0">
                <a:solidFill>
                  <a:srgbClr val="0070C0"/>
                </a:solidFill>
              </a:rPr>
              <a:t>PI </a:t>
            </a:r>
            <a:r>
              <a:rPr lang="ru-RU" sz="2400" b="1" dirty="0">
                <a:solidFill>
                  <a:srgbClr val="0070C0"/>
                </a:solidFill>
              </a:rPr>
              <a:t>2 (22)</a:t>
            </a:r>
          </a:p>
        </p:txBody>
      </p:sp>
      <p:sp>
        <p:nvSpPr>
          <p:cNvPr id="60" name="TextBox 59"/>
          <p:cNvSpPr txBox="1"/>
          <p:nvPr/>
        </p:nvSpPr>
        <p:spPr>
          <a:xfrm>
            <a:off x="7885010" y="1049023"/>
            <a:ext cx="1226618" cy="461665"/>
          </a:xfrm>
          <a:prstGeom prst="rect">
            <a:avLst/>
          </a:prstGeom>
          <a:noFill/>
        </p:spPr>
        <p:txBody>
          <a:bodyPr wrap="none" rtlCol="0">
            <a:spAutoFit/>
          </a:bodyPr>
          <a:lstStyle/>
          <a:p>
            <a:r>
              <a:rPr lang="en-US" sz="2400" b="1" dirty="0">
                <a:solidFill>
                  <a:srgbClr val="0070C0"/>
                </a:solidFill>
              </a:rPr>
              <a:t>PI </a:t>
            </a:r>
            <a:r>
              <a:rPr lang="ru-RU" sz="2400" b="1" dirty="0">
                <a:solidFill>
                  <a:srgbClr val="0070C0"/>
                </a:solidFill>
              </a:rPr>
              <a:t>3 (22)</a:t>
            </a:r>
          </a:p>
        </p:txBody>
      </p:sp>
      <p:sp>
        <p:nvSpPr>
          <p:cNvPr id="61" name="TextBox 60"/>
          <p:cNvSpPr txBox="1"/>
          <p:nvPr/>
        </p:nvSpPr>
        <p:spPr>
          <a:xfrm>
            <a:off x="10227240" y="1046379"/>
            <a:ext cx="1226618" cy="461665"/>
          </a:xfrm>
          <a:prstGeom prst="rect">
            <a:avLst/>
          </a:prstGeom>
          <a:noFill/>
        </p:spPr>
        <p:txBody>
          <a:bodyPr wrap="none" rtlCol="0">
            <a:spAutoFit/>
          </a:bodyPr>
          <a:lstStyle/>
          <a:p>
            <a:r>
              <a:rPr lang="en-US" sz="2400" b="1" dirty="0">
                <a:solidFill>
                  <a:srgbClr val="0070C0"/>
                </a:solidFill>
              </a:rPr>
              <a:t>PI </a:t>
            </a:r>
            <a:r>
              <a:rPr lang="ru-RU" sz="2400" b="1" dirty="0">
                <a:solidFill>
                  <a:srgbClr val="0070C0"/>
                </a:solidFill>
              </a:rPr>
              <a:t>4 (22)</a:t>
            </a:r>
          </a:p>
        </p:txBody>
      </p:sp>
      <p:cxnSp>
        <p:nvCxnSpPr>
          <p:cNvPr id="62" name="Прямая соединительная линия 61"/>
          <p:cNvCxnSpPr/>
          <p:nvPr/>
        </p:nvCxnSpPr>
        <p:spPr>
          <a:xfrm>
            <a:off x="7577710" y="1707489"/>
            <a:ext cx="7720" cy="7968142"/>
          </a:xfrm>
          <a:prstGeom prst="line">
            <a:avLst/>
          </a:prstGeom>
          <a:ln w="12700">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p:cNvCxnSpPr/>
          <p:nvPr/>
        </p:nvCxnSpPr>
        <p:spPr>
          <a:xfrm>
            <a:off x="9918068" y="1659379"/>
            <a:ext cx="7720" cy="7968142"/>
          </a:xfrm>
          <a:prstGeom prst="line">
            <a:avLst/>
          </a:prstGeom>
          <a:ln w="12700">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a:cxnSpLocks/>
          </p:cNvCxnSpPr>
          <p:nvPr/>
        </p:nvCxnSpPr>
        <p:spPr>
          <a:xfrm flipH="1">
            <a:off x="0" y="1582403"/>
            <a:ext cx="18288000" cy="12562"/>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Номер слайда 2">
            <a:extLst>
              <a:ext uri="{FF2B5EF4-FFF2-40B4-BE49-F238E27FC236}">
                <a16:creationId xmlns:a16="http://schemas.microsoft.com/office/drawing/2014/main" id="{CF6943F5-21AD-48E1-95DD-34672CCF0442}"/>
              </a:ext>
            </a:extLst>
          </p:cNvPr>
          <p:cNvSpPr txBox="1">
            <a:spLocks/>
          </p:cNvSpPr>
          <p:nvPr/>
        </p:nvSpPr>
        <p:spPr>
          <a:xfrm>
            <a:off x="17527828" y="9737727"/>
            <a:ext cx="760172" cy="549274"/>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ru-RU" sz="2200" b="1" dirty="0">
              <a:solidFill>
                <a:schemeClr val="bg1"/>
              </a:solidFill>
            </a:endParaRPr>
          </a:p>
        </p:txBody>
      </p:sp>
      <p:sp>
        <p:nvSpPr>
          <p:cNvPr id="41" name="Прямоугольник 40"/>
          <p:cNvSpPr/>
          <p:nvPr/>
        </p:nvSpPr>
        <p:spPr>
          <a:xfrm>
            <a:off x="5252252" y="2894801"/>
            <a:ext cx="6743172" cy="5326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Операционный функционал для ЮЛ в ЛКА</a:t>
            </a:r>
            <a:endParaRPr lang="ru-RU" sz="1600" dirty="0">
              <a:solidFill>
                <a:schemeClr val="bg1"/>
              </a:solidFill>
            </a:endParaRPr>
          </a:p>
        </p:txBody>
      </p:sp>
      <p:sp>
        <p:nvSpPr>
          <p:cNvPr id="45" name="Прямоугольник 44"/>
          <p:cNvSpPr/>
          <p:nvPr/>
        </p:nvSpPr>
        <p:spPr>
          <a:xfrm>
            <a:off x="3005822" y="3473211"/>
            <a:ext cx="4538860" cy="5609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Чат-Бот </a:t>
            </a:r>
          </a:p>
        </p:txBody>
      </p:sp>
      <p:sp>
        <p:nvSpPr>
          <p:cNvPr id="49" name="Прямоугольник 48"/>
          <p:cNvSpPr/>
          <p:nvPr/>
        </p:nvSpPr>
        <p:spPr>
          <a:xfrm>
            <a:off x="5262339" y="2285016"/>
            <a:ext cx="9025162" cy="5464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Безбумажный сервис для Агентов </a:t>
            </a:r>
            <a:endParaRPr lang="ru-RU" sz="1600" dirty="0">
              <a:solidFill>
                <a:schemeClr val="bg1"/>
              </a:solidFill>
            </a:endParaRPr>
          </a:p>
        </p:txBody>
      </p:sp>
      <p:sp>
        <p:nvSpPr>
          <p:cNvPr id="55" name="Прямоугольник 54"/>
          <p:cNvSpPr/>
          <p:nvPr/>
        </p:nvSpPr>
        <p:spPr>
          <a:xfrm>
            <a:off x="5267598" y="1697671"/>
            <a:ext cx="4663264" cy="51493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Работа с дебиторской задолженностью</a:t>
            </a:r>
            <a:endParaRPr lang="ru-RU" sz="1600" dirty="0">
              <a:solidFill>
                <a:schemeClr val="bg1"/>
              </a:solidFill>
            </a:endParaRPr>
          </a:p>
        </p:txBody>
      </p:sp>
      <p:sp>
        <p:nvSpPr>
          <p:cNvPr id="66" name="Прямоугольник 65"/>
          <p:cNvSpPr/>
          <p:nvPr/>
        </p:nvSpPr>
        <p:spPr>
          <a:xfrm>
            <a:off x="7618459" y="3479436"/>
            <a:ext cx="6669042" cy="5547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Мобильное приложение ЛКА</a:t>
            </a:r>
            <a:r>
              <a:rPr lang="ru-RU" sz="1600" dirty="0">
                <a:solidFill>
                  <a:schemeClr val="bg1"/>
                </a:solidFill>
              </a:rPr>
              <a:t> (операционный ф-л)</a:t>
            </a:r>
          </a:p>
        </p:txBody>
      </p:sp>
      <p:sp>
        <p:nvSpPr>
          <p:cNvPr id="83" name="Прямоугольник 82"/>
          <p:cNvSpPr/>
          <p:nvPr/>
        </p:nvSpPr>
        <p:spPr>
          <a:xfrm>
            <a:off x="1036460" y="4256449"/>
            <a:ext cx="8867940" cy="565066"/>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Динамическое КВ </a:t>
            </a:r>
            <a:r>
              <a:rPr lang="ru-RU" sz="1600" dirty="0">
                <a:solidFill>
                  <a:schemeClr val="bg1"/>
                </a:solidFill>
              </a:rPr>
              <a:t>(ОСАГО, КАСКО, ИФЛ)</a:t>
            </a:r>
          </a:p>
        </p:txBody>
      </p:sp>
      <p:sp>
        <p:nvSpPr>
          <p:cNvPr id="84" name="Прямоугольник 83"/>
          <p:cNvSpPr/>
          <p:nvPr/>
        </p:nvSpPr>
        <p:spPr>
          <a:xfrm>
            <a:off x="5314634" y="4854778"/>
            <a:ext cx="4587244" cy="51172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Мотивация от Фин. результата</a:t>
            </a:r>
          </a:p>
        </p:txBody>
      </p:sp>
      <p:sp>
        <p:nvSpPr>
          <p:cNvPr id="85" name="Прямоугольник 84"/>
          <p:cNvSpPr/>
          <p:nvPr/>
        </p:nvSpPr>
        <p:spPr>
          <a:xfrm>
            <a:off x="1035535" y="5422310"/>
            <a:ext cx="8869790" cy="492036"/>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Нефинансовая мотивация Агента </a:t>
            </a:r>
            <a:endParaRPr lang="ru-RU" sz="1600" dirty="0">
              <a:solidFill>
                <a:schemeClr val="bg1"/>
              </a:solidFill>
            </a:endParaRPr>
          </a:p>
        </p:txBody>
      </p:sp>
      <p:sp>
        <p:nvSpPr>
          <p:cNvPr id="90" name="Прямоугольник 89"/>
          <p:cNvSpPr/>
          <p:nvPr/>
        </p:nvSpPr>
        <p:spPr>
          <a:xfrm>
            <a:off x="9941978" y="5430182"/>
            <a:ext cx="4340028" cy="484164"/>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Мотивация сотрудников </a:t>
            </a:r>
            <a:r>
              <a:rPr lang="ru-RU" sz="1600" dirty="0">
                <a:solidFill>
                  <a:schemeClr val="bg1"/>
                </a:solidFill>
              </a:rPr>
              <a:t>(МОАП, РА)</a:t>
            </a:r>
          </a:p>
        </p:txBody>
      </p:sp>
      <p:sp>
        <p:nvSpPr>
          <p:cNvPr id="103" name="Прямоугольник 102"/>
          <p:cNvSpPr/>
          <p:nvPr/>
        </p:nvSpPr>
        <p:spPr>
          <a:xfrm>
            <a:off x="9958137" y="4282468"/>
            <a:ext cx="4340218" cy="527392"/>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Программы мотивации под сегменты Агентов</a:t>
            </a:r>
            <a:endParaRPr lang="ru-RU" sz="1600" b="1" dirty="0">
              <a:solidFill>
                <a:srgbClr val="FFFF00"/>
              </a:solidFill>
            </a:endParaRPr>
          </a:p>
        </p:txBody>
      </p:sp>
      <p:sp>
        <p:nvSpPr>
          <p:cNvPr id="47" name="Прямоугольник 46"/>
          <p:cNvSpPr/>
          <p:nvPr/>
        </p:nvSpPr>
        <p:spPr>
          <a:xfrm>
            <a:off x="1055410" y="1695683"/>
            <a:ext cx="4148192" cy="111108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Новый ЛКА. </a:t>
            </a:r>
            <a:r>
              <a:rPr lang="ru-RU" sz="1600" dirty="0">
                <a:solidFill>
                  <a:schemeClr val="bg1"/>
                </a:solidFill>
              </a:rPr>
              <a:t>ОСАГО, ДЗ, Расчетный лист, очередные платежи, взаиморасчеты</a:t>
            </a:r>
          </a:p>
        </p:txBody>
      </p:sp>
      <p:sp>
        <p:nvSpPr>
          <p:cNvPr id="48" name="TextBox 47"/>
          <p:cNvSpPr txBox="1"/>
          <p:nvPr/>
        </p:nvSpPr>
        <p:spPr>
          <a:xfrm rot="16200000">
            <a:off x="-463119" y="6723783"/>
            <a:ext cx="1882950" cy="769441"/>
          </a:xfrm>
          <a:prstGeom prst="rect">
            <a:avLst/>
          </a:prstGeom>
          <a:noFill/>
        </p:spPr>
        <p:txBody>
          <a:bodyPr wrap="square" rtlCol="0">
            <a:spAutoFit/>
          </a:bodyPr>
          <a:lstStyle/>
          <a:p>
            <a:pPr algn="ctr"/>
            <a:r>
              <a:rPr lang="ru-RU" sz="2200" b="1" dirty="0">
                <a:solidFill>
                  <a:srgbClr val="7030A0"/>
                </a:solidFill>
              </a:rPr>
              <a:t>Цифровой Агент</a:t>
            </a:r>
          </a:p>
        </p:txBody>
      </p:sp>
      <p:sp>
        <p:nvSpPr>
          <p:cNvPr id="51" name="Прямоугольник 50"/>
          <p:cNvSpPr/>
          <p:nvPr/>
        </p:nvSpPr>
        <p:spPr>
          <a:xfrm>
            <a:off x="1028601" y="6262830"/>
            <a:ext cx="10991926" cy="66682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Электронный Агентский договор</a:t>
            </a:r>
            <a:endParaRPr lang="ru-RU" sz="1600" dirty="0">
              <a:solidFill>
                <a:schemeClr val="bg1"/>
              </a:solidFill>
            </a:endParaRPr>
          </a:p>
        </p:txBody>
      </p:sp>
      <p:sp>
        <p:nvSpPr>
          <p:cNvPr id="53" name="Прямоугольник 52"/>
          <p:cNvSpPr/>
          <p:nvPr/>
        </p:nvSpPr>
        <p:spPr>
          <a:xfrm>
            <a:off x="5315273" y="7060613"/>
            <a:ext cx="9027822" cy="65065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Рабочее место куратора</a:t>
            </a:r>
            <a:r>
              <a:rPr lang="ru-RU" sz="1600" dirty="0">
                <a:solidFill>
                  <a:schemeClr val="bg1"/>
                </a:solidFill>
              </a:rPr>
              <a:t>: </a:t>
            </a:r>
            <a:r>
              <a:rPr lang="en-US" sz="1600" dirty="0">
                <a:solidFill>
                  <a:schemeClr val="bg1"/>
                </a:solidFill>
              </a:rPr>
              <a:t>CRM </a:t>
            </a:r>
            <a:r>
              <a:rPr lang="ru-RU" sz="1600" dirty="0">
                <a:solidFill>
                  <a:schemeClr val="bg1"/>
                </a:solidFill>
              </a:rPr>
              <a:t>, отчетность по агентской группе , работа с котировками Агента</a:t>
            </a:r>
          </a:p>
        </p:txBody>
      </p:sp>
      <p:sp>
        <p:nvSpPr>
          <p:cNvPr id="54" name="Прямоугольник 53"/>
          <p:cNvSpPr/>
          <p:nvPr/>
        </p:nvSpPr>
        <p:spPr>
          <a:xfrm>
            <a:off x="9978686" y="9397385"/>
            <a:ext cx="4303320" cy="571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Мобильная версия</a:t>
            </a:r>
            <a:r>
              <a:rPr lang="en-US" sz="1600" b="1" dirty="0">
                <a:solidFill>
                  <a:schemeClr val="bg1"/>
                </a:solidFill>
              </a:rPr>
              <a:t> Web-Tutor</a:t>
            </a:r>
            <a:r>
              <a:rPr lang="ru-RU" sz="1600" b="1" dirty="0">
                <a:solidFill>
                  <a:schemeClr val="bg1"/>
                </a:solidFill>
              </a:rPr>
              <a:t> </a:t>
            </a:r>
            <a:endParaRPr lang="ru-RU" sz="1600" b="1" dirty="0">
              <a:solidFill>
                <a:schemeClr val="accent5">
                  <a:lumMod val="60000"/>
                  <a:lumOff val="40000"/>
                </a:schemeClr>
              </a:solidFill>
            </a:endParaRPr>
          </a:p>
        </p:txBody>
      </p:sp>
      <p:sp>
        <p:nvSpPr>
          <p:cNvPr id="56" name="Прямоугольник 55"/>
          <p:cNvSpPr/>
          <p:nvPr/>
        </p:nvSpPr>
        <p:spPr>
          <a:xfrm>
            <a:off x="1015597" y="8150637"/>
            <a:ext cx="6602862" cy="59118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err="1">
                <a:solidFill>
                  <a:schemeClr val="bg1"/>
                </a:solidFill>
              </a:rPr>
              <a:t>Хантинг</a:t>
            </a:r>
            <a:r>
              <a:rPr lang="ru-RU" sz="1600" b="1" dirty="0">
                <a:solidFill>
                  <a:schemeClr val="bg1"/>
                </a:solidFill>
              </a:rPr>
              <a:t> агентов </a:t>
            </a:r>
            <a:r>
              <a:rPr lang="ru-RU" sz="1600" dirty="0">
                <a:solidFill>
                  <a:schemeClr val="bg1"/>
                </a:solidFill>
              </a:rPr>
              <a:t>(централизованный + инструменты для сети)</a:t>
            </a:r>
            <a:endParaRPr lang="ru-RU" sz="1600" dirty="0">
              <a:solidFill>
                <a:schemeClr val="accent6">
                  <a:lumMod val="75000"/>
                </a:schemeClr>
              </a:solidFill>
            </a:endParaRPr>
          </a:p>
        </p:txBody>
      </p:sp>
      <p:cxnSp>
        <p:nvCxnSpPr>
          <p:cNvPr id="69" name="Прямая соединительная линия 68"/>
          <p:cNvCxnSpPr>
            <a:cxnSpLocks/>
          </p:cNvCxnSpPr>
          <p:nvPr/>
        </p:nvCxnSpPr>
        <p:spPr>
          <a:xfrm flipH="1">
            <a:off x="3" y="6143876"/>
            <a:ext cx="18287998"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a:cxnSpLocks/>
          </p:cNvCxnSpPr>
          <p:nvPr/>
        </p:nvCxnSpPr>
        <p:spPr>
          <a:xfrm flipH="1">
            <a:off x="-65276" y="8002917"/>
            <a:ext cx="14400180" cy="34598"/>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3" name="Прямоугольник 72"/>
          <p:cNvSpPr/>
          <p:nvPr/>
        </p:nvSpPr>
        <p:spPr>
          <a:xfrm>
            <a:off x="3034894" y="9397388"/>
            <a:ext cx="6910764" cy="571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dirty="0">
                <a:solidFill>
                  <a:schemeClr val="bg1"/>
                </a:solidFill>
              </a:rPr>
              <a:t>Адаптация/ реактивации сегментов агентов</a:t>
            </a:r>
          </a:p>
        </p:txBody>
      </p:sp>
      <p:sp>
        <p:nvSpPr>
          <p:cNvPr id="74" name="Прямоугольник 73"/>
          <p:cNvSpPr/>
          <p:nvPr/>
        </p:nvSpPr>
        <p:spPr>
          <a:xfrm>
            <a:off x="5280850" y="8806405"/>
            <a:ext cx="7095284" cy="5584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dirty="0">
                <a:solidFill>
                  <a:schemeClr val="bg1"/>
                </a:solidFill>
              </a:rPr>
              <a:t>Контекстное обучение в ЛКА</a:t>
            </a:r>
          </a:p>
        </p:txBody>
      </p:sp>
      <p:sp>
        <p:nvSpPr>
          <p:cNvPr id="76" name="TextBox 75"/>
          <p:cNvSpPr txBox="1"/>
          <p:nvPr/>
        </p:nvSpPr>
        <p:spPr>
          <a:xfrm rot="16200000">
            <a:off x="-636437" y="8792553"/>
            <a:ext cx="2219442" cy="769441"/>
          </a:xfrm>
          <a:prstGeom prst="rect">
            <a:avLst/>
          </a:prstGeom>
          <a:noFill/>
        </p:spPr>
        <p:txBody>
          <a:bodyPr wrap="square" rtlCol="0">
            <a:spAutoFit/>
          </a:bodyPr>
          <a:lstStyle/>
          <a:p>
            <a:pPr algn="ctr"/>
            <a:r>
              <a:rPr lang="ru-RU" sz="2200" b="1" dirty="0">
                <a:solidFill>
                  <a:srgbClr val="1F79D5"/>
                </a:solidFill>
              </a:rPr>
              <a:t>Агент-перезагрузка</a:t>
            </a:r>
          </a:p>
        </p:txBody>
      </p:sp>
      <p:sp>
        <p:nvSpPr>
          <p:cNvPr id="50" name="Прямоугольник 49"/>
          <p:cNvSpPr/>
          <p:nvPr/>
        </p:nvSpPr>
        <p:spPr>
          <a:xfrm>
            <a:off x="1042929" y="7065414"/>
            <a:ext cx="4241594" cy="64585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bg1"/>
                </a:solidFill>
              </a:rPr>
              <a:t>Новый ЛКА: Кабинет Потенциального Агента</a:t>
            </a:r>
            <a:endParaRPr lang="ru-RU" sz="1600" dirty="0">
              <a:solidFill>
                <a:schemeClr val="bg1"/>
              </a:solidFill>
            </a:endParaRPr>
          </a:p>
        </p:txBody>
      </p:sp>
      <p:cxnSp>
        <p:nvCxnSpPr>
          <p:cNvPr id="65" name="Прямая соединительная линия 64"/>
          <p:cNvCxnSpPr/>
          <p:nvPr/>
        </p:nvCxnSpPr>
        <p:spPr>
          <a:xfrm>
            <a:off x="16337336" y="1387111"/>
            <a:ext cx="2" cy="8635050"/>
          </a:xfrm>
          <a:prstGeom prst="line">
            <a:avLst/>
          </a:prstGeom>
          <a:ln w="12700">
            <a:solidFill>
              <a:srgbClr val="1A7ED6"/>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471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Куар</a:t>
            </a:r>
            <a:r>
              <a:rPr lang="ru-RU" dirty="0" smtClean="0"/>
              <a:t> код и схема запуска</a:t>
            </a:r>
            <a:endParaRPr lang="ru-RU" dirty="0"/>
          </a:p>
        </p:txBody>
      </p:sp>
      <p:pic>
        <p:nvPicPr>
          <p:cNvPr id="7" name="Рисунок 6"/>
          <p:cNvPicPr>
            <a:picLocks noChangeAspect="1"/>
          </p:cNvPicPr>
          <p:nvPr/>
        </p:nvPicPr>
        <p:blipFill>
          <a:blip r:embed="rId2"/>
          <a:stretch>
            <a:fillRect/>
          </a:stretch>
        </p:blipFill>
        <p:spPr>
          <a:xfrm>
            <a:off x="6551030" y="1801742"/>
            <a:ext cx="11106847" cy="3265558"/>
          </a:xfrm>
          <a:prstGeom prst="rect">
            <a:avLst/>
          </a:prstGeom>
        </p:spPr>
      </p:pic>
      <p:sp>
        <p:nvSpPr>
          <p:cNvPr id="4" name="Номер слайда 3"/>
          <p:cNvSpPr>
            <a:spLocks noGrp="1"/>
          </p:cNvSpPr>
          <p:nvPr>
            <p:ph type="sldNum" sz="quarter" idx="12"/>
          </p:nvPr>
        </p:nvSpPr>
        <p:spPr>
          <a:xfrm>
            <a:off x="6551031" y="5067300"/>
            <a:ext cx="11106846" cy="1432482"/>
          </a:xfrm>
        </p:spPr>
        <p:txBody>
          <a:bodyPr/>
          <a:lstStyle/>
          <a:p>
            <a:pPr algn="l"/>
            <a:r>
              <a:rPr lang="en-US" sz="1400" dirty="0">
                <a:latin typeface="Times New Roman" panose="02020603050405020304" pitchFamily="18" charset="0"/>
                <a:cs typeface="Times New Roman" panose="02020603050405020304" pitchFamily="18" charset="0"/>
              </a:rPr>
              <a:t>Potential companies to launch the program:</a:t>
            </a:r>
          </a:p>
          <a:p>
            <a:pPr algn="l"/>
            <a:r>
              <a:rPr lang="en-US" sz="1400" dirty="0">
                <a:latin typeface="Times New Roman" panose="02020603050405020304" pitchFamily="18" charset="0"/>
                <a:cs typeface="Times New Roman" panose="02020603050405020304" pitchFamily="18" charset="0"/>
              </a:rPr>
              <a:t> KAMAZ PJSC, </a:t>
            </a:r>
            <a:r>
              <a:rPr lang="en-US" sz="1400" dirty="0" err="1">
                <a:latin typeface="Times New Roman" panose="02020603050405020304" pitchFamily="18" charset="0"/>
                <a:cs typeface="Times New Roman" panose="02020603050405020304" pitchFamily="18" charset="0"/>
              </a:rPr>
              <a:t>Nefis</a:t>
            </a:r>
            <a:r>
              <a:rPr lang="en-US" sz="1400" dirty="0">
                <a:latin typeface="Times New Roman" panose="02020603050405020304" pitchFamily="18" charset="0"/>
                <a:cs typeface="Times New Roman" panose="02020603050405020304" pitchFamily="18" charset="0"/>
              </a:rPr>
              <a:t> Cosmetics OJSC, </a:t>
            </a:r>
            <a:r>
              <a:rPr lang="en-US" sz="1400" dirty="0" err="1">
                <a:latin typeface="Times New Roman" panose="02020603050405020304" pitchFamily="18" charset="0"/>
                <a:cs typeface="Times New Roman" panose="02020603050405020304" pitchFamily="18" charset="0"/>
              </a:rPr>
              <a:t>Bakhetle</a:t>
            </a:r>
            <a:r>
              <a:rPr lang="en-US" sz="1400" dirty="0">
                <a:latin typeface="Times New Roman" panose="02020603050405020304" pitchFamily="18" charset="0"/>
                <a:cs typeface="Times New Roman" panose="02020603050405020304" pitchFamily="18" charset="0"/>
              </a:rPr>
              <a:t> LLC, </a:t>
            </a:r>
            <a:r>
              <a:rPr lang="en-US" sz="1400" dirty="0" err="1">
                <a:latin typeface="Times New Roman" panose="02020603050405020304" pitchFamily="18" charset="0"/>
                <a:cs typeface="Times New Roman" panose="02020603050405020304" pitchFamily="18" charset="0"/>
              </a:rPr>
              <a:t>Ekran</a:t>
            </a:r>
            <a:r>
              <a:rPr lang="en-US" sz="1400" dirty="0">
                <a:latin typeface="Times New Roman" panose="02020603050405020304" pitchFamily="18" charset="0"/>
                <a:cs typeface="Times New Roman" panose="02020603050405020304" pitchFamily="18" charset="0"/>
              </a:rPr>
              <a:t> LLC, </a:t>
            </a:r>
            <a:r>
              <a:rPr lang="en-US" sz="1400" dirty="0" err="1">
                <a:latin typeface="Times New Roman" panose="02020603050405020304" pitchFamily="18" charset="0"/>
                <a:cs typeface="Times New Roman" panose="02020603050405020304" pitchFamily="18" charset="0"/>
              </a:rPr>
              <a:t>Radiopribor</a:t>
            </a:r>
            <a:r>
              <a:rPr lang="en-US" sz="1400" dirty="0">
                <a:latin typeface="Times New Roman" panose="02020603050405020304" pitchFamily="18" charset="0"/>
                <a:cs typeface="Times New Roman" panose="02020603050405020304" pitchFamily="18" charset="0"/>
              </a:rPr>
              <a:t> JSC, </a:t>
            </a:r>
            <a:r>
              <a:rPr lang="en-US" sz="1400" dirty="0" err="1">
                <a:latin typeface="Times New Roman" panose="02020603050405020304" pitchFamily="18" charset="0"/>
                <a:cs typeface="Times New Roman" panose="02020603050405020304" pitchFamily="18" charset="0"/>
              </a:rPr>
              <a:t>Togliati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Kauchuk</a:t>
            </a:r>
            <a:r>
              <a:rPr lang="en-US" sz="1400" dirty="0">
                <a:latin typeface="Times New Roman" panose="02020603050405020304" pitchFamily="18" charset="0"/>
                <a:cs typeface="Times New Roman" panose="02020603050405020304" pitchFamily="18" charset="0"/>
              </a:rPr>
              <a:t> LLC,</a:t>
            </a:r>
          </a:p>
          <a:p>
            <a:pPr algn="l"/>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Zelenodolsk</a:t>
            </a:r>
            <a:r>
              <a:rPr lang="en-US" sz="1400" dirty="0">
                <a:latin typeface="Times New Roman" panose="02020603050405020304" pitchFamily="18" charset="0"/>
                <a:cs typeface="Times New Roman" panose="02020603050405020304" pitchFamily="18" charset="0"/>
              </a:rPr>
              <a:t> Dairy Plant JSC, Ker-Generation LLC, </a:t>
            </a:r>
            <a:r>
              <a:rPr lang="en-US" sz="1400" dirty="0" err="1">
                <a:latin typeface="Times New Roman" panose="02020603050405020304" pitchFamily="18" charset="0"/>
                <a:cs typeface="Times New Roman" panose="02020603050405020304" pitchFamily="18" charset="0"/>
              </a:rPr>
              <a:t>Tatneft</a:t>
            </a:r>
            <a:r>
              <a:rPr lang="en-US" sz="1400" dirty="0">
                <a:latin typeface="Times New Roman" panose="02020603050405020304" pitchFamily="18" charset="0"/>
                <a:cs typeface="Times New Roman" panose="02020603050405020304" pitchFamily="18" charset="0"/>
              </a:rPr>
              <a:t>-AZS Center LLC, Kazan-Arena JSC, </a:t>
            </a:r>
            <a:r>
              <a:rPr lang="en-US" sz="1400" dirty="0" err="1">
                <a:latin typeface="Times New Roman" panose="02020603050405020304" pitchFamily="18" charset="0"/>
                <a:cs typeface="Times New Roman" panose="02020603050405020304" pitchFamily="18" charset="0"/>
              </a:rPr>
              <a:t>Soyuzopttorg</a:t>
            </a:r>
            <a:r>
              <a:rPr lang="en-US" sz="1400" dirty="0">
                <a:latin typeface="Times New Roman" panose="02020603050405020304" pitchFamily="18" charset="0"/>
                <a:cs typeface="Times New Roman" panose="02020603050405020304" pitchFamily="18" charset="0"/>
              </a:rPr>
              <a:t>-Kazan LLC, Innovation and Production </a:t>
            </a:r>
            <a:r>
              <a:rPr lang="en-US" sz="1400" dirty="0" err="1">
                <a:latin typeface="Times New Roman" panose="02020603050405020304" pitchFamily="18" charset="0"/>
                <a:cs typeface="Times New Roman" panose="02020603050405020304" pitchFamily="18" charset="0"/>
              </a:rPr>
              <a:t>Technopark</a:t>
            </a:r>
            <a:r>
              <a:rPr lang="en-US" sz="1400" dirty="0">
                <a:latin typeface="Times New Roman" panose="02020603050405020304" pitchFamily="18" charset="0"/>
                <a:cs typeface="Times New Roman" panose="02020603050405020304" pitchFamily="18" charset="0"/>
              </a:rPr>
              <a:t> Idea OJSC, </a:t>
            </a:r>
            <a:r>
              <a:rPr lang="en-US" sz="1400" dirty="0" err="1">
                <a:latin typeface="Times New Roman" panose="02020603050405020304" pitchFamily="18" charset="0"/>
                <a:cs typeface="Times New Roman" panose="02020603050405020304" pitchFamily="18" charset="0"/>
              </a:rPr>
              <a:t>Kazdorstroy</a:t>
            </a:r>
            <a:r>
              <a:rPr lang="en-US" sz="1400" dirty="0">
                <a:latin typeface="Times New Roman" panose="02020603050405020304" pitchFamily="18" charset="0"/>
                <a:cs typeface="Times New Roman" panose="02020603050405020304" pitchFamily="18" charset="0"/>
              </a:rPr>
              <a:t> LLC, LLC "Renovation", LLC "</a:t>
            </a:r>
            <a:r>
              <a:rPr lang="en-US" sz="1400" dirty="0" err="1">
                <a:latin typeface="Times New Roman" panose="02020603050405020304" pitchFamily="18" charset="0"/>
                <a:cs typeface="Times New Roman" panose="02020603050405020304" pitchFamily="18" charset="0"/>
              </a:rPr>
              <a:t>KamEnergoRemont</a:t>
            </a:r>
            <a:r>
              <a:rPr lang="en-US" sz="1400" dirty="0">
                <a:latin typeface="Times New Roman" panose="02020603050405020304" pitchFamily="18" charset="0"/>
                <a:cs typeface="Times New Roman" panose="02020603050405020304" pitchFamily="18" charset="0"/>
              </a:rPr>
              <a:t>", LLC" Management Company "RK Development-Idea", LLC "</a:t>
            </a:r>
            <a:r>
              <a:rPr lang="en-US" sz="1400" dirty="0" err="1">
                <a:latin typeface="Times New Roman" panose="02020603050405020304" pitchFamily="18" charset="0"/>
                <a:cs typeface="Times New Roman" panose="02020603050405020304" pitchFamily="18" charset="0"/>
              </a:rPr>
              <a:t>Transnefteprodukt</a:t>
            </a:r>
            <a:r>
              <a:rPr lang="en-US" sz="1400" dirty="0" smtClean="0">
                <a:latin typeface="Times New Roman" panose="02020603050405020304" pitchFamily="18" charset="0"/>
                <a:cs typeface="Times New Roman" panose="02020603050405020304" pitchFamily="18" charset="0"/>
              </a:rPr>
              <a:t>". </a:t>
            </a:r>
            <a:endParaRPr lang="en-US" dirty="0"/>
          </a:p>
        </p:txBody>
      </p:sp>
      <p:pic>
        <p:nvPicPr>
          <p:cNvPr id="5" name="Рисунок 4"/>
          <p:cNvPicPr/>
          <p:nvPr/>
        </p:nvPicPr>
        <p:blipFill rotWithShape="1">
          <a:blip r:embed="rId3"/>
          <a:srcRect l="41790" t="16481" r="28815" b="5131"/>
          <a:stretch/>
        </p:blipFill>
        <p:spPr bwMode="auto">
          <a:xfrm>
            <a:off x="928468" y="1834320"/>
            <a:ext cx="5472332" cy="7576379"/>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838200" y="419099"/>
            <a:ext cx="16459200" cy="707886"/>
          </a:xfrm>
          <a:prstGeom prst="rect">
            <a:avLst/>
          </a:prstGeom>
        </p:spPr>
        <p:txBody>
          <a:bodyPr wrap="square">
            <a:spAutoFit/>
          </a:bodyPr>
          <a:lstStyle/>
          <a:p>
            <a:r>
              <a:rPr lang="ru-RU" sz="40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4000" b="1" dirty="0" smtClean="0">
                <a:solidFill>
                  <a:schemeClr val="tx2">
                    <a:lumMod val="50000"/>
                  </a:schemeClr>
                </a:solidFill>
                <a:latin typeface="Times New Roman" panose="02020603050405020304" pitchFamily="18" charset="0"/>
                <a:cs typeface="Times New Roman" panose="02020603050405020304" pitchFamily="18" charset="0"/>
              </a:rPr>
              <a:t>Project </a:t>
            </a:r>
            <a:r>
              <a:rPr lang="en-US" sz="4000" b="1" dirty="0">
                <a:solidFill>
                  <a:schemeClr val="tx2">
                    <a:lumMod val="50000"/>
                  </a:schemeClr>
                </a:solidFill>
                <a:latin typeface="Times New Roman" panose="02020603050405020304" pitchFamily="18" charset="0"/>
                <a:cs typeface="Times New Roman" panose="02020603050405020304" pitchFamily="18" charset="0"/>
              </a:rPr>
              <a:t>"QR code of the enterprise". Project progress</a:t>
            </a:r>
            <a:r>
              <a:rPr lang="ru-RU" sz="4000" b="1" dirty="0" smtClean="0">
                <a:solidFill>
                  <a:schemeClr val="tx2">
                    <a:lumMod val="50000"/>
                  </a:schemeClr>
                </a:solidFill>
                <a:latin typeface="Times New Roman" panose="02020603050405020304" pitchFamily="18" charset="0"/>
                <a:cs typeface="Times New Roman" panose="02020603050405020304" pitchFamily="18" charset="0"/>
              </a:rPr>
              <a:t> </a:t>
            </a:r>
            <a:endParaRPr lang="ru-RU" sz="40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4"/>
          <a:srcRect l="76471" t="70951" r="13445" b="10427"/>
          <a:stretch/>
        </p:blipFill>
        <p:spPr>
          <a:xfrm>
            <a:off x="12104453" y="6976351"/>
            <a:ext cx="1828800" cy="1828801"/>
          </a:xfrm>
          <a:prstGeom prst="rect">
            <a:avLst/>
          </a:prstGeom>
        </p:spPr>
      </p:pic>
      <p:pic>
        <p:nvPicPr>
          <p:cNvPr id="9" name="Рисунок 8"/>
          <p:cNvPicPr>
            <a:picLocks noChangeAspect="1"/>
          </p:cNvPicPr>
          <p:nvPr/>
        </p:nvPicPr>
        <p:blipFill rotWithShape="1">
          <a:blip r:embed="rId5"/>
          <a:srcRect l="72270" t="22842" r="5882" b="63191"/>
          <a:stretch/>
        </p:blipFill>
        <p:spPr>
          <a:xfrm>
            <a:off x="14294551" y="6796683"/>
            <a:ext cx="3136905" cy="1085853"/>
          </a:xfrm>
          <a:prstGeom prst="rect">
            <a:avLst/>
          </a:prstGeom>
        </p:spPr>
      </p:pic>
      <p:pic>
        <p:nvPicPr>
          <p:cNvPr id="10" name="Рисунок 9"/>
          <p:cNvPicPr>
            <a:picLocks noChangeAspect="1"/>
          </p:cNvPicPr>
          <p:nvPr/>
        </p:nvPicPr>
        <p:blipFill rotWithShape="1">
          <a:blip r:embed="rId6"/>
          <a:srcRect l="70168" t="29826" r="6723" b="53880"/>
          <a:stretch/>
        </p:blipFill>
        <p:spPr>
          <a:xfrm>
            <a:off x="14376394" y="7986951"/>
            <a:ext cx="3048000" cy="1163782"/>
          </a:xfrm>
          <a:prstGeom prst="rect">
            <a:avLst/>
          </a:prstGeom>
        </p:spPr>
      </p:pic>
      <p:pic>
        <p:nvPicPr>
          <p:cNvPr id="11" name="Рисунок 10"/>
          <p:cNvPicPr>
            <a:picLocks noChangeAspect="1"/>
          </p:cNvPicPr>
          <p:nvPr/>
        </p:nvPicPr>
        <p:blipFill rotWithShape="1">
          <a:blip r:embed="rId7"/>
          <a:srcRect l="74370" t="21290" r="11344" b="65519"/>
          <a:stretch/>
        </p:blipFill>
        <p:spPr>
          <a:xfrm>
            <a:off x="6883608" y="6604197"/>
            <a:ext cx="2590800" cy="1295399"/>
          </a:xfrm>
          <a:prstGeom prst="rect">
            <a:avLst/>
          </a:prstGeom>
        </p:spPr>
      </p:pic>
      <p:pic>
        <p:nvPicPr>
          <p:cNvPr id="12" name="Рисунок 11"/>
          <p:cNvPicPr>
            <a:picLocks noChangeAspect="1"/>
          </p:cNvPicPr>
          <p:nvPr/>
        </p:nvPicPr>
        <p:blipFill rotWithShape="1">
          <a:blip r:embed="rId8"/>
          <a:srcRect l="68488" t="19738" r="5462" b="54656"/>
          <a:stretch/>
        </p:blipFill>
        <p:spPr>
          <a:xfrm>
            <a:off x="6797693" y="7792591"/>
            <a:ext cx="2646382" cy="1408558"/>
          </a:xfrm>
          <a:prstGeom prst="rect">
            <a:avLst/>
          </a:prstGeom>
        </p:spPr>
      </p:pic>
      <p:pic>
        <p:nvPicPr>
          <p:cNvPr id="13" name="Рисунок 12"/>
          <p:cNvPicPr>
            <a:picLocks noChangeAspect="1"/>
          </p:cNvPicPr>
          <p:nvPr/>
        </p:nvPicPr>
        <p:blipFill rotWithShape="1">
          <a:blip r:embed="rId9"/>
          <a:srcRect l="75630" t="20514" r="9664" b="65519"/>
          <a:stretch/>
        </p:blipFill>
        <p:spPr>
          <a:xfrm>
            <a:off x="9393123" y="6959698"/>
            <a:ext cx="2667000" cy="1371600"/>
          </a:xfrm>
          <a:prstGeom prst="rect">
            <a:avLst/>
          </a:prstGeom>
        </p:spPr>
      </p:pic>
    </p:spTree>
    <p:extLst>
      <p:ext uri="{BB962C8B-B14F-4D97-AF65-F5344CB8AC3E}">
        <p14:creationId xmlns:p14="http://schemas.microsoft.com/office/powerpoint/2010/main" val="91662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26318" y="6718302"/>
            <a:ext cx="15890082" cy="3225798"/>
          </a:xfrm>
        </p:spPr>
        <p:txBody>
          <a:bodyPr>
            <a:noAutofit/>
          </a:bodyPr>
          <a:lstStyle/>
          <a:p>
            <a:pPr>
              <a:lnSpc>
                <a:spcPct val="150000"/>
              </a:lnSpc>
              <a:spcAft>
                <a:spcPts val="1425"/>
              </a:spcAft>
            </a:pPr>
            <a:r>
              <a:rPr lang="ru-RU" sz="1400" dirty="0" smtClean="0">
                <a:solidFill>
                  <a:schemeClr val="bg1"/>
                </a:solidFill>
                <a:latin typeface="Times New Roman" panose="02020603050405020304" pitchFamily="18" charset="0"/>
                <a:cs typeface="Times New Roman" panose="02020603050405020304" pitchFamily="18" charset="0"/>
              </a:rPr>
              <a:t>  </a:t>
            </a:r>
            <a:r>
              <a:rPr lang="en-US" sz="1400" dirty="0">
                <a:solidFill>
                  <a:schemeClr val="bg1"/>
                </a:solidFill>
                <a:latin typeface="Times New Roman" panose="02020603050405020304" pitchFamily="18" charset="0"/>
                <a:cs typeface="Times New Roman" panose="02020603050405020304" pitchFamily="18" charset="0"/>
              </a:rPr>
              <a:t>The introduction of the "Agent's Personal Account" tool will save 2,655,479 rubles by the end of 2022, due to the transfer of registrations and mutual settlements to the online mode. Switching to online support saves 1.5% of acquisition costs. The calculations included an annual acquisition rate of 32.875%. The introduction of the QR code tool at enterprises will save 2,030,272 rubles by the end of 2022. Calculation - Conversion = 5,145 purchases / 102,903 total number of employees * 100% .5% (value taken as a basis for the internal study of CJSC "VSK</a:t>
            </a:r>
            <a:r>
              <a:rPr lang="en-US" sz="1400" dirty="0" smtClean="0">
                <a:solidFill>
                  <a:schemeClr val="bg1"/>
                </a:solidFill>
                <a:latin typeface="Times New Roman" panose="02020603050405020304" pitchFamily="18" charset="0"/>
                <a:cs typeface="Times New Roman" panose="02020603050405020304" pitchFamily="18" charset="0"/>
              </a:rPr>
              <a:t>").</a:t>
            </a:r>
            <a:r>
              <a:rPr lang="ru-RU" sz="1400" dirty="0" smtClean="0">
                <a:solidFill>
                  <a:schemeClr val="bg1"/>
                </a:solidFill>
                <a:latin typeface="Times New Roman" panose="02020603050405020304" pitchFamily="18" charset="0"/>
                <a:cs typeface="Times New Roman" panose="02020603050405020304" pitchFamily="18" charset="0"/>
              </a:rPr>
              <a:t/>
            </a:r>
            <a:br>
              <a:rPr lang="ru-RU" sz="1400" dirty="0" smtClean="0">
                <a:solidFill>
                  <a:schemeClr val="bg1"/>
                </a:solidFill>
                <a:latin typeface="Times New Roman" panose="02020603050405020304" pitchFamily="18" charset="0"/>
                <a:cs typeface="Times New Roman" panose="02020603050405020304" pitchFamily="18" charset="0"/>
              </a:rPr>
            </a:br>
            <a:r>
              <a:rPr lang="ru-RU" sz="1400" dirty="0" smtClean="0">
                <a:solidFill>
                  <a:schemeClr val="bg1"/>
                </a:solidFill>
                <a:latin typeface="Times New Roman" panose="02020603050405020304" pitchFamily="18" charset="0"/>
                <a:cs typeface="Times New Roman" panose="02020603050405020304" pitchFamily="18" charset="0"/>
              </a:rPr>
              <a:t> </a:t>
            </a:r>
            <a:r>
              <a:rPr lang="en-US" sz="1400" dirty="0">
                <a:solidFill>
                  <a:schemeClr val="bg1"/>
                </a:solidFill>
                <a:latin typeface="Times New Roman" panose="02020603050405020304" pitchFamily="18" charset="0"/>
                <a:cs typeface="Times New Roman" panose="02020603050405020304" pitchFamily="18" charset="0"/>
              </a:rPr>
              <a:t>Thus, by introducing digitalization tools, the company improves financial performance, increasing the loyalty of agents and customers. If you implement all the proposed options for transforming sales, you can save 2.65 million on operating costs and 2.03 on acquisition costs when registering through a non-acquisition sales channel. Annual savings amount to 4.65 million rubles</a:t>
            </a:r>
            <a:r>
              <a:rPr lang="en-US" sz="1400" dirty="0" smtClean="0">
                <a:solidFill>
                  <a:schemeClr val="bg1"/>
                </a:solidFill>
                <a:latin typeface="Times New Roman" panose="02020603050405020304" pitchFamily="18" charset="0"/>
                <a:cs typeface="Times New Roman" panose="02020603050405020304" pitchFamily="18" charset="0"/>
              </a:rPr>
              <a:t>.</a:t>
            </a:r>
            <a:r>
              <a:rPr lang="ru-RU" sz="1400" dirty="0"/>
              <a:t/>
            </a:r>
            <a:br>
              <a:rPr lang="ru-RU" sz="1400" dirty="0"/>
            </a:br>
            <a:r>
              <a:rPr lang="ru-RU" sz="1400" dirty="0" smtClean="0">
                <a:solidFill>
                  <a:schemeClr val="bg1"/>
                </a:solidFill>
                <a:latin typeface="Times New Roman" panose="02020603050405020304" pitchFamily="18" charset="0"/>
                <a:cs typeface="Times New Roman" panose="02020603050405020304" pitchFamily="18" charset="0"/>
              </a:rPr>
              <a:t/>
            </a:r>
            <a:br>
              <a:rPr lang="ru-RU" sz="1400" dirty="0" smtClean="0">
                <a:solidFill>
                  <a:schemeClr val="bg1"/>
                </a:solidFill>
                <a:latin typeface="Times New Roman" panose="02020603050405020304" pitchFamily="18" charset="0"/>
                <a:cs typeface="Times New Roman" panose="02020603050405020304" pitchFamily="18" charset="0"/>
              </a:rPr>
            </a:br>
            <a:r>
              <a:rPr lang="ru-RU" sz="1400" dirty="0" smtClean="0">
                <a:solidFill>
                  <a:schemeClr val="bg1"/>
                </a:solidFill>
                <a:latin typeface="Times New Roman" panose="02020603050405020304" pitchFamily="18" charset="0"/>
                <a:cs typeface="Times New Roman" panose="02020603050405020304" pitchFamily="18" charset="0"/>
              </a:rPr>
              <a:t/>
            </a:r>
            <a:br>
              <a:rPr lang="ru-RU" sz="1400" dirty="0" smtClean="0">
                <a:solidFill>
                  <a:schemeClr val="bg1"/>
                </a:solidFill>
                <a:latin typeface="Times New Roman" panose="02020603050405020304" pitchFamily="18" charset="0"/>
                <a:cs typeface="Times New Roman" panose="02020603050405020304" pitchFamily="18" charset="0"/>
              </a:rPr>
            </a:br>
            <a:r>
              <a:rPr lang="ru-RU" sz="1400" dirty="0" smtClean="0">
                <a:solidFill>
                  <a:schemeClr val="bg1"/>
                </a:solidFill>
                <a:latin typeface="Times New Roman" panose="02020603050405020304" pitchFamily="18" charset="0"/>
                <a:cs typeface="Times New Roman" panose="02020603050405020304" pitchFamily="18" charset="0"/>
              </a:rPr>
              <a:t>  </a:t>
            </a:r>
            <a:endParaRPr lang="ru-RU" sz="1400" b="1" dirty="0">
              <a:solidFill>
                <a:schemeClr val="tx2">
                  <a:lumMod val="50000"/>
                </a:schemeClr>
              </a:solidFill>
            </a:endParaRPr>
          </a:p>
        </p:txBody>
      </p:sp>
      <p:sp>
        <p:nvSpPr>
          <p:cNvPr id="15" name="Текст 14"/>
          <p:cNvSpPr>
            <a:spLocks noGrp="1"/>
          </p:cNvSpPr>
          <p:nvPr>
            <p:ph type="body" idx="1"/>
          </p:nvPr>
        </p:nvSpPr>
        <p:spPr>
          <a:xfrm>
            <a:off x="2133600" y="749300"/>
            <a:ext cx="13563600" cy="914399"/>
          </a:xfrm>
        </p:spPr>
        <p:txBody>
          <a:bodyPr/>
          <a:lstStyle/>
          <a:p>
            <a:r>
              <a:rPr lang="en-US" sz="4400" b="1" dirty="0">
                <a:solidFill>
                  <a:schemeClr val="tx2">
                    <a:lumMod val="50000"/>
                  </a:schemeClr>
                </a:solidFill>
              </a:rPr>
              <a:t>The effect of the introduction of </a:t>
            </a:r>
            <a:r>
              <a:rPr lang="en-US" sz="4400" b="1" dirty="0" smtClean="0">
                <a:solidFill>
                  <a:schemeClr val="tx2">
                    <a:lumMod val="50000"/>
                  </a:schemeClr>
                </a:solidFill>
              </a:rPr>
              <a:t>digitalization</a:t>
            </a:r>
            <a:endParaRPr lang="ru-RU" dirty="0"/>
          </a:p>
        </p:txBody>
      </p:sp>
      <p:sp>
        <p:nvSpPr>
          <p:cNvPr id="17" name="Текст 16"/>
          <p:cNvSpPr>
            <a:spLocks noGrp="1"/>
          </p:cNvSpPr>
          <p:nvPr>
            <p:ph type="body" sz="quarter" idx="3"/>
          </p:nvPr>
        </p:nvSpPr>
        <p:spPr>
          <a:xfrm>
            <a:off x="9118599" y="2476501"/>
            <a:ext cx="6997701" cy="2285999"/>
          </a:xfrm>
        </p:spPr>
        <p:txBody>
          <a:bodyPr/>
          <a:lstStyle/>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endParaRPr lang="ru-RU" sz="1400" dirty="0" smtClean="0">
              <a:solidFill>
                <a:schemeClr val="bg1"/>
              </a:solidFill>
              <a:latin typeface="Times New Roman" panose="02020603050405020304" pitchFamily="18" charset="0"/>
              <a:cs typeface="Times New Roman" panose="02020603050405020304" pitchFamily="18" charset="0"/>
            </a:endParaRPr>
          </a:p>
          <a:p>
            <a:endParaRPr lang="ru-RU" sz="1400" dirty="0">
              <a:solidFill>
                <a:schemeClr val="bg1"/>
              </a:solidFill>
              <a:latin typeface="Times New Roman" panose="02020603050405020304" pitchFamily="18" charset="0"/>
              <a:cs typeface="Times New Roman" panose="02020603050405020304" pitchFamily="18" charset="0"/>
            </a:endParaRPr>
          </a:p>
          <a:p>
            <a:r>
              <a:rPr lang="ru-RU" dirty="0" smtClean="0"/>
              <a:t>да</a:t>
            </a:r>
            <a:r>
              <a:rPr lang="ru-RU" dirty="0"/>
              <a:t>.</a:t>
            </a:r>
          </a:p>
          <a:p>
            <a:endParaRPr lang="ru-RU" dirty="0"/>
          </a:p>
        </p:txBody>
      </p:sp>
      <p:pic>
        <p:nvPicPr>
          <p:cNvPr id="18" name="Объект 17"/>
          <p:cNvPicPr>
            <a:picLocks noGrp="1"/>
          </p:cNvPicPr>
          <p:nvPr>
            <p:ph sz="half" idx="2"/>
          </p:nvPr>
        </p:nvPicPr>
        <p:blipFill rotWithShape="1">
          <a:blip r:embed="rId2"/>
          <a:srcRect l="21885" t="28147" r="34579" b="28089"/>
          <a:stretch/>
        </p:blipFill>
        <p:spPr bwMode="auto">
          <a:xfrm>
            <a:off x="1026317" y="2095500"/>
            <a:ext cx="9184483" cy="4622802"/>
          </a:xfrm>
          <a:prstGeom prst="rect">
            <a:avLst/>
          </a:prstGeom>
          <a:ln>
            <a:noFill/>
          </a:ln>
          <a:extLst>
            <a:ext uri="{53640926-AAD7-44D8-BBD7-CCE9431645EC}">
              <a14:shadowObscured xmlns:a14="http://schemas.microsoft.com/office/drawing/2010/main"/>
            </a:ext>
          </a:extLst>
        </p:spPr>
      </p:pic>
      <p:pic>
        <p:nvPicPr>
          <p:cNvPr id="19" name="Объект 18"/>
          <p:cNvPicPr>
            <a:picLocks noGrp="1"/>
          </p:cNvPicPr>
          <p:nvPr>
            <p:ph sz="quarter" idx="4"/>
          </p:nvPr>
        </p:nvPicPr>
        <p:blipFill rotWithShape="1">
          <a:blip r:embed="rId3"/>
          <a:srcRect l="1241" t="27961" r="72953" b="50195"/>
          <a:stretch/>
        </p:blipFill>
        <p:spPr bwMode="auto">
          <a:xfrm>
            <a:off x="10896600" y="2857500"/>
            <a:ext cx="6019800" cy="36195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7023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A.hz_mbRjWneNYaf15D9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LShfOudL7tk1chRQ3zBm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2SeZCpWoIXQHs5pjyzrJC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2SeZCpWoIXQHs5pjyzrJCg"/>
</p:tagLst>
</file>

<file path=ppt/theme/theme1.xml><?xml version="1.0" encoding="utf-8"?>
<a:theme xmlns:a="http://schemas.openxmlformats.org/drawingml/2006/main" name="Сектор">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5599f490-7d26-4049-b445-3571080a7ba8">VS2QX4TCUVMJ-911-373</_dlc_DocId>
    <_dlc_DocIdUrl xmlns="5599f490-7d26-4049-b445-3571080a7ba8">
      <Url>http://vskportal3/SiteDirectory/insurplancrs/_layouts/DocIdRedir.aspx?ID=VS2QX4TCUVMJ-911-373</Url>
      <Description>VS2QX4TCUVMJ-911-373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03542194D5470444BFAD93C87224C1F7" ma:contentTypeVersion="1" ma:contentTypeDescription="Создание документа." ma:contentTypeScope="" ma:versionID="cf9271827455a13cdeef2c46fa909e01">
  <xsd:schema xmlns:xsd="http://www.w3.org/2001/XMLSchema" xmlns:xs="http://www.w3.org/2001/XMLSchema" xmlns:p="http://schemas.microsoft.com/office/2006/metadata/properties" xmlns:ns2="5599f490-7d26-4049-b445-3571080a7ba8" targetNamespace="http://schemas.microsoft.com/office/2006/metadata/properties" ma:root="true" ma:fieldsID="424a5e9a466295eedd9f2c22607dc219" ns2:_="">
    <xsd:import namespace="5599f490-7d26-4049-b445-3571080a7ba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9f490-7d26-4049-b445-3571080a7ba8"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B2614CB-2495-44A7-A4B9-AA1631FB6D2F}">
  <ds:schemaRefs>
    <ds:schemaRef ds:uri="http://purl.org/dc/dcmitype/"/>
    <ds:schemaRef ds:uri="5599f490-7d26-4049-b445-3571080a7ba8"/>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9E8444F-FD23-498B-91C4-E12206FEDE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9f490-7d26-4049-b445-3571080a7b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0EA68F-FFAA-48D7-A0A9-556AECDF6B48}">
  <ds:schemaRefs>
    <ds:schemaRef ds:uri="http://schemas.microsoft.com/sharepoint/v3/contenttype/forms"/>
  </ds:schemaRefs>
</ds:datastoreItem>
</file>

<file path=customXml/itemProps4.xml><?xml version="1.0" encoding="utf-8"?>
<ds:datastoreItem xmlns:ds="http://schemas.openxmlformats.org/officeDocument/2006/customXml" ds:itemID="{76FC6131-A491-45DF-BC3B-5A9A8984812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Default Theme</Template>
  <TotalTime>2559</TotalTime>
  <Words>1623</Words>
  <Application>Microsoft Office PowerPoint</Application>
  <PresentationFormat>Произвольный</PresentationFormat>
  <Paragraphs>156</Paragraphs>
  <Slides>11</Slides>
  <Notes>6</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2</vt:i4>
      </vt:variant>
      <vt:variant>
        <vt:lpstr>Заголовки слайдов</vt:lpstr>
      </vt:variant>
      <vt:variant>
        <vt:i4>11</vt:i4>
      </vt:variant>
    </vt:vector>
  </HeadingPairs>
  <TitlesOfParts>
    <vt:vector size="25" baseType="lpstr">
      <vt:lpstr>Times New Roman</vt:lpstr>
      <vt:lpstr>Tahoma</vt:lpstr>
      <vt:lpstr>Montserrat Black</vt:lpstr>
      <vt:lpstr>Montserrat</vt:lpstr>
      <vt:lpstr>Arial Black</vt:lpstr>
      <vt:lpstr>Wingdings 3</vt:lpstr>
      <vt:lpstr>Gotham Pro</vt:lpstr>
      <vt:lpstr>Arial</vt:lpstr>
      <vt:lpstr>Century Gothic</vt:lpstr>
      <vt:lpstr>Calibri</vt:lpstr>
      <vt:lpstr>Montserrat Medium</vt:lpstr>
      <vt:lpstr>Сектор</vt:lpstr>
      <vt:lpstr>think-cell Slide</vt:lpstr>
      <vt:lpstr>Слайд think-cell</vt:lpstr>
      <vt:lpstr> Development of the insurance market in the context of digitalization  </vt:lpstr>
      <vt:lpstr>General characteristics of the Kazan branch of CJSC "VSK" in the Republic of Tatarstan</vt:lpstr>
      <vt:lpstr>      Reasons for the need to implement the project</vt:lpstr>
      <vt:lpstr>Associated factors influencing the development of digitalization</vt:lpstr>
      <vt:lpstr>Презентация PowerPoint</vt:lpstr>
      <vt:lpstr>Project "Agent's Personal Account"</vt:lpstr>
      <vt:lpstr>       Progress in the implementation of the "Agent's Personal Account" project</vt:lpstr>
      <vt:lpstr>Куар код и схема запуска</vt:lpstr>
      <vt:lpstr>  The introduction of the "Agent's Personal Account" tool will save 2,655,479 rubles by the end of 2022, due to the transfer of registrations and mutual settlements to the online mode. Switching to online support saves 1.5% of acquisition costs. The calculations included an annual acquisition rate of 32.875%. The introduction of the QR code tool at enterprises will save 2,030,272 rubles by the end of 2022. Calculation - Conversion = 5,145 purchases / 102,903 total number of employees * 100% .5% (value taken as a basis for the internal study of CJSC "VSK").  Thus, by introducing digitalization tools, the company improves financial performance, increasing the loyalty of agents and customers. If you implement all the proposed options for transforming sales, you can save 2.65 million on operating costs and 2.03 on acquisition costs when registering through a non-acquisition sales channel. Annual savings amount to 4.65 million rubles.     </vt:lpstr>
      <vt:lpstr>Презентация PowerPoint</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ВСК раздатка</dc:title>
  <dc:creator>Кузьмина Людмила Павловна</dc:creator>
  <cp:lastModifiedBy>Ермолаева Елена Юрьевна</cp:lastModifiedBy>
  <cp:revision>78</cp:revision>
  <cp:lastPrinted>2022-04-21T16:05:21Z</cp:lastPrinted>
  <dcterms:created xsi:type="dcterms:W3CDTF">2006-08-16T00:00:00Z</dcterms:created>
  <dcterms:modified xsi:type="dcterms:W3CDTF">2022-04-22T07:00:01Z</dcterms:modified>
  <dc:identifier>DAEwYJKubcw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84b99b44-3f29-47e7-bd04-a0ef537ca647</vt:lpwstr>
  </property>
  <property fmtid="{D5CDD505-2E9C-101B-9397-08002B2CF9AE}" pid="3" name="ContentTypeId">
    <vt:lpwstr>0x01010003542194D5470444BFAD93C87224C1F7</vt:lpwstr>
  </property>
</Properties>
</file>