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5" r:id="rId1"/>
    <p:sldMasterId id="2147483710" r:id="rId2"/>
  </p:sldMasterIdLst>
  <p:notesMasterIdLst>
    <p:notesMasterId r:id="rId16"/>
  </p:notesMasterIdLst>
  <p:handoutMasterIdLst>
    <p:handoutMasterId r:id="rId17"/>
  </p:handoutMasterIdLst>
  <p:sldIdLst>
    <p:sldId id="466" r:id="rId3"/>
    <p:sldId id="507" r:id="rId4"/>
    <p:sldId id="506" r:id="rId5"/>
    <p:sldId id="510" r:id="rId6"/>
    <p:sldId id="511" r:id="rId7"/>
    <p:sldId id="512" r:id="rId8"/>
    <p:sldId id="513" r:id="rId9"/>
    <p:sldId id="515" r:id="rId10"/>
    <p:sldId id="516" r:id="rId11"/>
    <p:sldId id="520" r:id="rId12"/>
    <p:sldId id="519" r:id="rId13"/>
    <p:sldId id="518" r:id="rId14"/>
    <p:sldId id="503" r:id="rId15"/>
  </p:sldIdLst>
  <p:sldSz cx="12192000" cy="6858000"/>
  <p:notesSz cx="6797675" cy="9926638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5997"/>
    <a:srgbClr val="000000"/>
    <a:srgbClr val="DFE4E6"/>
    <a:srgbClr val="9EC5D5"/>
    <a:srgbClr val="1083B2"/>
    <a:srgbClr val="00A2CA"/>
    <a:srgbClr val="C4CDD3"/>
    <a:srgbClr val="4BAECE"/>
    <a:srgbClr val="2C5697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826" autoAdjust="0"/>
  </p:normalViewPr>
  <p:slideViewPr>
    <p:cSldViewPr snapToGrid="0">
      <p:cViewPr varScale="1">
        <p:scale>
          <a:sx n="116" d="100"/>
          <a:sy n="116" d="100"/>
        </p:scale>
        <p:origin x="-45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481A21-EEB2-47B2-9712-B992050A0378}" type="datetimeFigureOut">
              <a:rPr lang="ru-RU"/>
              <a:pPr>
                <a:defRPr/>
              </a:pPr>
              <a:t>27.01.2023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4C625B-08D6-41FD-97D8-0D1707EFF7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8122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D59379-1A3D-4A0A-A67C-394B37841581}" type="datetimeFigureOut">
              <a:rPr lang="ru-RU"/>
              <a:pPr>
                <a:defRPr/>
              </a:pPr>
              <a:t>27.01.2023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4A9D46-33D7-480D-835A-2681AB0F92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1378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6200"/>
            <a:ext cx="6465888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6F67-29EC-440A-8D3D-3EBBF15589F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1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6200"/>
            <a:ext cx="6465888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6F67-29EC-440A-8D3D-3EBBF15589F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81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6200"/>
            <a:ext cx="6465888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6F67-29EC-440A-8D3D-3EBBF15589F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47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6200"/>
            <a:ext cx="6465888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6F67-29EC-440A-8D3D-3EBBF15589F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24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6200"/>
            <a:ext cx="6465888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56F67-29EC-440A-8D3D-3EBBF15589F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59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7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A5AFF4F-3CCD-4537-BEC0-475B9FEF6EA3}" type="datetime1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488488" y="6356351"/>
            <a:ext cx="1584176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400" y="6237312"/>
            <a:ext cx="9433048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20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00400" y="5479229"/>
            <a:ext cx="2844800" cy="365125"/>
          </a:xfrm>
          <a:prstGeom prst="rect">
            <a:avLst/>
          </a:prstGeom>
        </p:spPr>
        <p:txBody>
          <a:bodyPr/>
          <a:lstStyle/>
          <a:p>
            <a:fld id="{5324DF29-3EA7-47D0-84FC-BACA4645187A}" type="datetime1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86645" y="5721527"/>
            <a:ext cx="1584176" cy="365125"/>
          </a:xfrm>
          <a:prstGeom prst="rect">
            <a:avLst/>
          </a:prstGeom>
          <a:solidFill>
            <a:srgbClr val="2C5697"/>
          </a:solidFill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400" y="6237312"/>
            <a:ext cx="9433048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6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3411794"/>
            <a:ext cx="12192000" cy="3446206"/>
          </a:xfrm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2661323"/>
            <a:ext cx="2375935" cy="75047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r>
              <a:rPr lang="ru-RU" sz="20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Дополнительно описание</a:t>
            </a:r>
            <a:endParaRPr lang="ru-RU" sz="20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551384" y="309795"/>
            <a:ext cx="1745767" cy="3369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r>
              <a:rPr lang="ru-RU" sz="12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00.00.2016 года</a:t>
            </a:r>
            <a:endParaRPr lang="ru-RU" sz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9840416" y="2479081"/>
            <a:ext cx="2158296" cy="79707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10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r>
              <a:rPr lang="ru-RU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Докладчик:</a:t>
            </a:r>
          </a:p>
          <a:p>
            <a:r>
              <a:rPr lang="ru-RU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Фамилия имя отчество,</a:t>
            </a:r>
          </a:p>
          <a:p>
            <a:r>
              <a:rPr lang="ru-RU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Должность,</a:t>
            </a:r>
          </a:p>
          <a:p>
            <a:r>
              <a:rPr lang="ru-RU" sz="11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тел.</a:t>
            </a:r>
            <a:endParaRPr lang="ru-RU" sz="11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1455605"/>
            <a:ext cx="5364214" cy="75047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400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r>
              <a:rPr lang="ru-RU" sz="40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Название презентации</a:t>
            </a:r>
            <a:endParaRPr lang="ru-RU" sz="40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07867" y="0"/>
            <a:ext cx="1963360" cy="13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762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p:oleObj spid="_x0000_s1377" name="Слайд think-cell" r:id="rId3" imgW="360" imgH="360" progId="">
              <p:embed/>
            </p:oleObj>
          </a:graphicData>
        </a:graphic>
      </p:graphicFrame>
      <p:sp>
        <p:nvSpPr>
          <p:cNvPr id="4" name="Прямоугольник 3"/>
          <p:cNvSpPr/>
          <p:nvPr userDrawn="1"/>
        </p:nvSpPr>
        <p:spPr>
          <a:xfrm>
            <a:off x="10590027" y="361509"/>
            <a:ext cx="1587796" cy="2009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/>
          <p:nvPr userDrawn="1"/>
        </p:nvSpPr>
        <p:spPr>
          <a:xfrm>
            <a:off x="10631668" y="634374"/>
            <a:ext cx="1568901" cy="4706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Рисунок 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562" t="13089" r="10167" b="17359"/>
          <a:stretch/>
        </p:blipFill>
        <p:spPr>
          <a:xfrm>
            <a:off x="10894020" y="617951"/>
            <a:ext cx="1044201" cy="47966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1371" y="444750"/>
            <a:ext cx="10158656" cy="100811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3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2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3950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9719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900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1097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598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82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400" y="6300406"/>
            <a:ext cx="9514656" cy="365125"/>
          </a:xfrm>
          <a:prstGeom prst="rect">
            <a:avLst/>
          </a:prstGeom>
          <a:solidFill>
            <a:srgbClr val="2C5697"/>
          </a:solidFill>
        </p:spPr>
        <p:txBody>
          <a:bodyPr/>
          <a:lstStyle>
            <a:lvl1pPr algn="l">
              <a:defRPr sz="10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362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9760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2415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5018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183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7249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402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5400" y="6237312"/>
            <a:ext cx="9433048" cy="365125"/>
          </a:xfrm>
          <a:prstGeom prst="rect">
            <a:avLst/>
          </a:prstGeom>
          <a:solidFill>
            <a:srgbClr val="2C5697"/>
          </a:solidFill>
        </p:spPr>
        <p:txBody>
          <a:bodyPr/>
          <a:lstStyle>
            <a:lvl1pPr algn="l">
              <a:defRPr sz="1000" baseline="0"/>
            </a:lvl1pPr>
          </a:lstStyle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814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402112" y="6318707"/>
            <a:ext cx="2844800" cy="365125"/>
          </a:xfrm>
          <a:prstGeom prst="rect">
            <a:avLst/>
          </a:prstGeom>
        </p:spPr>
        <p:txBody>
          <a:bodyPr/>
          <a:lstStyle/>
          <a:p>
            <a:fld id="{2E12D153-659A-4CAC-A947-52210E8AF7C2}" type="datetime1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9600" y="6237312"/>
            <a:ext cx="9590856" cy="365125"/>
          </a:xfrm>
          <a:prstGeom prst="rect">
            <a:avLst/>
          </a:prstGeom>
          <a:solidFill>
            <a:srgbClr val="2C5697"/>
          </a:solidFill>
        </p:spPr>
        <p:txBody>
          <a:bodyPr/>
          <a:lstStyle>
            <a:lvl1pPr algn="l">
              <a:defRPr/>
            </a:lvl1pPr>
          </a:lstStyle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524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839416" y="6237312"/>
            <a:ext cx="9361040" cy="365125"/>
          </a:xfrm>
          <a:prstGeom prst="rect">
            <a:avLst/>
          </a:prstGeo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09600" y="6237312"/>
            <a:ext cx="9590856" cy="365125"/>
          </a:xfrm>
          <a:prstGeom prst="rect">
            <a:avLst/>
          </a:prstGeom>
          <a:solidFill>
            <a:srgbClr val="2C5697"/>
          </a:solidFill>
        </p:spPr>
        <p:txBody>
          <a:bodyPr/>
          <a:lstStyle>
            <a:lvl1pPr algn="l">
              <a:defRPr/>
            </a:lvl1pPr>
          </a:lstStyle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2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31356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7D28A5-D707-4706-A8F8-806DA3941D83}" type="datetime1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80176" y="6356351"/>
            <a:ext cx="1584176" cy="365125"/>
          </a:xfrm>
          <a:prstGeom prst="rect">
            <a:avLst/>
          </a:prstGeo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400" y="6237312"/>
            <a:ext cx="9433048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322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488488" y="6356351"/>
            <a:ext cx="1584176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400" y="6237312"/>
            <a:ext cx="9433048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06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8FC4F2-DE94-4DEE-B51B-4E08C5DF2FE5}" type="datetime1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488488" y="6356351"/>
            <a:ext cx="1584176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5400" y="6237312"/>
            <a:ext cx="9433048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410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5C5D5B-E0EE-4005-BF30-5F2CB0241171}" type="datetime1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488488" y="6356351"/>
            <a:ext cx="1584176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5400" y="6237312"/>
            <a:ext cx="9433048" cy="365125"/>
          </a:xfrm>
          <a:prstGeom prst="rect">
            <a:avLst/>
          </a:prstGeom>
        </p:spPr>
        <p:txBody>
          <a:bodyPr/>
          <a:lstStyle/>
          <a:p>
            <a:fld id="{7B387B8E-AB77-49EB-BD6A-4DA940916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45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581212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252" name="Слайд think-cell" r:id="rId17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274638"/>
            <a:ext cx="10670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424" y="1600201"/>
            <a:ext cx="10670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943872" y="6304235"/>
            <a:ext cx="5832648" cy="365125"/>
          </a:xfrm>
          <a:prstGeom prst="rect">
            <a:avLst/>
          </a:prstGeom>
          <a:noFill/>
        </p:spPr>
        <p:txBody>
          <a:bodyPr/>
          <a:lstStyle/>
          <a:p>
            <a:fld id="{3990038E-7495-45C2-82DB-68E6A786B826}" type="datetime1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7" name="Номер слайда 2"/>
          <p:cNvSpPr txBox="1">
            <a:spLocks/>
          </p:cNvSpPr>
          <p:nvPr userDrawn="1"/>
        </p:nvSpPr>
        <p:spPr>
          <a:xfrm>
            <a:off x="623392" y="6304234"/>
            <a:ext cx="10153128" cy="365126"/>
          </a:xfrm>
          <a:prstGeom prst="rect">
            <a:avLst/>
          </a:prstGeom>
          <a:solidFill>
            <a:srgbClr val="2C5697"/>
          </a:solidFill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97112-7852-4D31-8CA2-18DB48C7B3CC}" type="slidenum">
              <a:rPr lang="ru-RU" sz="1400" smtClean="0">
                <a:solidFill>
                  <a:schemeClr val="bg1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ru-RU" sz="14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20536" y="6165304"/>
            <a:ext cx="907933" cy="6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642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82" r:id="rId13"/>
    <p:sldLayoutId id="214748372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009202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377" name="Слайд think-cell" r:id="rId14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19E5-EC9D-461F-A81C-DD600FFDBFF2}" type="datetimeFigureOut">
              <a:rPr lang="ru-RU" smtClean="0"/>
              <a:pPr/>
              <a:t>27.01.2023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86AD-5EC6-4E1C-AD93-8157F390B0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 userDrawn="1"/>
        </p:nvSpPr>
        <p:spPr>
          <a:xfrm>
            <a:off x="11470500" y="505570"/>
            <a:ext cx="720000" cy="3651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6"/>
            <a:fld id="{F9FBEDE4-D268-4A63-83E4-403BDE29E85A}" type="slidenum">
              <a:rPr lang="ru-RU" sz="20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pPr algn="ctr" defTabSz="914446"/>
              <a:t>‹#›</a:t>
            </a:fld>
            <a:endParaRPr lang="ru-RU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946" y="6622831"/>
            <a:ext cx="12197945" cy="2417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9" y="0"/>
            <a:ext cx="12197945" cy="2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32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7647" y="182386"/>
            <a:ext cx="8518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Стратегия развития ООО «НЛМК-Метиз» за счет организации </a:t>
            </a: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высокотехнологичного производства </a:t>
            </a: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проволоки диаметрами 1,0-2,0 мм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7994"/>
            <a:ext cx="1956048" cy="138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60343"/>
            <a:ext cx="12192000" cy="37018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5315" y="2040696"/>
            <a:ext cx="7227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Л.А. Малышева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д.э.н., проф.                                                      		</a:t>
            </a:r>
            <a:endParaRPr lang="ru-RU" sz="105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315" y="2696652"/>
            <a:ext cx="825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Слушатель группы БШ-040-ПП07	   	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Лебедь</a:t>
            </a:r>
            <a:endParaRPr lang="ru-RU" sz="105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8e76ae9a-9831-4159-ad7b-1cfcd5e86a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5952" y="1567381"/>
            <a:ext cx="1852952" cy="1498603"/>
          </a:xfrm>
          <a:prstGeom prst="rect">
            <a:avLst/>
          </a:prstGeom>
        </p:spPr>
      </p:pic>
      <p:pic>
        <p:nvPicPr>
          <p:cNvPr id="9" name="Рисунок 8" descr="413e5b47-eb69-47c0-8ef2-495b6cd5f5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35952" y="136028"/>
            <a:ext cx="185295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6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p:oleObj spid="_x0000_s52237" name="Слайд think-cell" r:id="rId4" imgW="360" imgH="360" progId="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76961" y="78561"/>
            <a:ext cx="885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498A"/>
                </a:solidFill>
                <a:latin typeface="Calibri"/>
                <a:cs typeface="Calibri"/>
              </a:rPr>
              <a:t>Значимость проекта</a:t>
            </a:r>
            <a:endParaRPr lang="ru-RU" sz="3000" b="1" dirty="0">
              <a:solidFill>
                <a:srgbClr val="00498A"/>
              </a:solidFill>
              <a:latin typeface="Calibri"/>
              <a:cs typeface="Calibri"/>
            </a:endParaRPr>
          </a:p>
        </p:txBody>
      </p:sp>
      <p:sp>
        <p:nvSpPr>
          <p:cNvPr id="28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11560" y="1000839"/>
            <a:ext cx="2191441" cy="5099514"/>
          </a:xfrm>
          <a:custGeom>
            <a:avLst/>
            <a:gdLst>
              <a:gd name="T0" fmla="*/ 0 w 3144"/>
              <a:gd name="T1" fmla="*/ 0 h 3048"/>
              <a:gd name="T2" fmla="*/ 4009344 w 3144"/>
              <a:gd name="T3" fmla="*/ 0 h 3048"/>
              <a:gd name="T4" fmla="*/ 4516437 w 3144"/>
              <a:gd name="T5" fmla="*/ 2603500 h 3048"/>
              <a:gd name="T6" fmla="*/ 4055312 w 3144"/>
              <a:gd name="T7" fmla="*/ 5207000 h 3048"/>
              <a:gd name="T8" fmla="*/ 0 w 3144"/>
              <a:gd name="T9" fmla="*/ 5207000 h 3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4"/>
              <a:gd name="T16" fmla="*/ 0 h 3048"/>
              <a:gd name="T17" fmla="*/ 3144 w 3144"/>
              <a:gd name="T18" fmla="*/ 3048 h 30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4" h="3048">
                <a:moveTo>
                  <a:pt x="0" y="0"/>
                </a:moveTo>
                <a:lnTo>
                  <a:pt x="2791" y="0"/>
                </a:lnTo>
                <a:lnTo>
                  <a:pt x="3144" y="1524"/>
                </a:lnTo>
                <a:lnTo>
                  <a:pt x="2823" y="3048"/>
                </a:lnTo>
                <a:lnTo>
                  <a:pt x="0" y="3048"/>
                </a:lnTo>
              </a:path>
            </a:pathLst>
          </a:custGeom>
          <a:noFill/>
          <a:ln w="317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3296" tIns="46648" rIns="93296" bIns="466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6068517" y="1000839"/>
            <a:ext cx="5688632" cy="5099514"/>
          </a:xfrm>
          <a:custGeom>
            <a:avLst/>
            <a:gdLst>
              <a:gd name="T0" fmla="*/ 0 w 276"/>
              <a:gd name="T1" fmla="*/ 0 h 3132"/>
              <a:gd name="T2" fmla="*/ 4395787 w 276"/>
              <a:gd name="T3" fmla="*/ 0 h 3132"/>
              <a:gd name="T4" fmla="*/ 4395787 w 276"/>
              <a:gd name="T5" fmla="*/ 4929188 h 3132"/>
              <a:gd name="T6" fmla="*/ 0 w 276"/>
              <a:gd name="T7" fmla="*/ 4929188 h 3132"/>
              <a:gd name="T8" fmla="*/ 0 60000 65536"/>
              <a:gd name="T9" fmla="*/ 0 60000 65536"/>
              <a:gd name="T10" fmla="*/ 0 60000 65536"/>
              <a:gd name="T11" fmla="*/ 0 60000 65536"/>
              <a:gd name="T12" fmla="*/ 0 w 276"/>
              <a:gd name="T13" fmla="*/ 0 h 3132"/>
              <a:gd name="T14" fmla="*/ 276 w 276"/>
              <a:gd name="T15" fmla="*/ 3132 h 3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" h="3132">
                <a:moveTo>
                  <a:pt x="0" y="0"/>
                </a:moveTo>
                <a:lnTo>
                  <a:pt x="276" y="0"/>
                </a:lnTo>
                <a:lnTo>
                  <a:pt x="276" y="3132"/>
                </a:lnTo>
                <a:lnTo>
                  <a:pt x="0" y="3132"/>
                </a:lnTo>
              </a:path>
            </a:pathLst>
          </a:custGeom>
          <a:noFill/>
          <a:ln w="317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3296" tIns="46648" rIns="93296" bIns="466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09286" y="2233048"/>
            <a:ext cx="8239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Увеличение объема продаж на 20000 тонн в год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Увеличение доли рынка метизной продукции на 10%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Формирование гибкого продуктового портфеля продаж в соответствии требованиям отрасли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Увеличение производительности труда на 5%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Увеличение </a:t>
            </a:r>
            <a:r>
              <a:rPr lang="en-US" sz="2000" dirty="0"/>
              <a:t>EBITDA </a:t>
            </a:r>
            <a:r>
              <a:rPr lang="ru-RU" sz="2000" dirty="0"/>
              <a:t>на </a:t>
            </a:r>
            <a:r>
              <a:rPr lang="ru-RU" sz="2000" dirty="0" smtClean="0"/>
              <a:t>143,5 </a:t>
            </a:r>
            <a:r>
              <a:rPr lang="ru-RU" sz="2000" dirty="0"/>
              <a:t>млн. руб. в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0946" y="2862368"/>
            <a:ext cx="227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/>
              <a:t>Эффекты для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031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p:oleObj spid="_x0000_s51214" name="Слайд think-cell" r:id="rId4" imgW="360" imgH="360" progId="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76961" y="78561"/>
            <a:ext cx="885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498A"/>
                </a:solidFill>
                <a:latin typeface="Calibri"/>
                <a:cs typeface="Calibri"/>
              </a:rPr>
              <a:t>Значимость проекта</a:t>
            </a:r>
            <a:endParaRPr lang="ru-RU" sz="3000" b="1" dirty="0">
              <a:solidFill>
                <a:srgbClr val="00498A"/>
              </a:solidFill>
              <a:latin typeface="Calibri"/>
              <a:cs typeface="Calibri"/>
            </a:endParaRPr>
          </a:p>
        </p:txBody>
      </p:sp>
      <p:sp>
        <p:nvSpPr>
          <p:cNvPr id="28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11560" y="1000839"/>
            <a:ext cx="2191441" cy="5099514"/>
          </a:xfrm>
          <a:custGeom>
            <a:avLst/>
            <a:gdLst>
              <a:gd name="T0" fmla="*/ 0 w 3144"/>
              <a:gd name="T1" fmla="*/ 0 h 3048"/>
              <a:gd name="T2" fmla="*/ 4009344 w 3144"/>
              <a:gd name="T3" fmla="*/ 0 h 3048"/>
              <a:gd name="T4" fmla="*/ 4516437 w 3144"/>
              <a:gd name="T5" fmla="*/ 2603500 h 3048"/>
              <a:gd name="T6" fmla="*/ 4055312 w 3144"/>
              <a:gd name="T7" fmla="*/ 5207000 h 3048"/>
              <a:gd name="T8" fmla="*/ 0 w 3144"/>
              <a:gd name="T9" fmla="*/ 5207000 h 3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4"/>
              <a:gd name="T16" fmla="*/ 0 h 3048"/>
              <a:gd name="T17" fmla="*/ 3144 w 3144"/>
              <a:gd name="T18" fmla="*/ 3048 h 30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4" h="3048">
                <a:moveTo>
                  <a:pt x="0" y="0"/>
                </a:moveTo>
                <a:lnTo>
                  <a:pt x="2791" y="0"/>
                </a:lnTo>
                <a:lnTo>
                  <a:pt x="3144" y="1524"/>
                </a:lnTo>
                <a:lnTo>
                  <a:pt x="2823" y="3048"/>
                </a:lnTo>
                <a:lnTo>
                  <a:pt x="0" y="3048"/>
                </a:lnTo>
              </a:path>
            </a:pathLst>
          </a:custGeom>
          <a:noFill/>
          <a:ln w="317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3296" tIns="46648" rIns="93296" bIns="466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6068517" y="1000839"/>
            <a:ext cx="5688632" cy="5099514"/>
          </a:xfrm>
          <a:custGeom>
            <a:avLst/>
            <a:gdLst>
              <a:gd name="T0" fmla="*/ 0 w 276"/>
              <a:gd name="T1" fmla="*/ 0 h 3132"/>
              <a:gd name="T2" fmla="*/ 4395787 w 276"/>
              <a:gd name="T3" fmla="*/ 0 h 3132"/>
              <a:gd name="T4" fmla="*/ 4395787 w 276"/>
              <a:gd name="T5" fmla="*/ 4929188 h 3132"/>
              <a:gd name="T6" fmla="*/ 0 w 276"/>
              <a:gd name="T7" fmla="*/ 4929188 h 3132"/>
              <a:gd name="T8" fmla="*/ 0 60000 65536"/>
              <a:gd name="T9" fmla="*/ 0 60000 65536"/>
              <a:gd name="T10" fmla="*/ 0 60000 65536"/>
              <a:gd name="T11" fmla="*/ 0 60000 65536"/>
              <a:gd name="T12" fmla="*/ 0 w 276"/>
              <a:gd name="T13" fmla="*/ 0 h 3132"/>
              <a:gd name="T14" fmla="*/ 276 w 276"/>
              <a:gd name="T15" fmla="*/ 3132 h 3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" h="3132">
                <a:moveTo>
                  <a:pt x="0" y="0"/>
                </a:moveTo>
                <a:lnTo>
                  <a:pt x="276" y="0"/>
                </a:lnTo>
                <a:lnTo>
                  <a:pt x="276" y="3132"/>
                </a:lnTo>
                <a:lnTo>
                  <a:pt x="0" y="3132"/>
                </a:lnTo>
              </a:path>
            </a:pathLst>
          </a:custGeom>
          <a:noFill/>
          <a:ln w="317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3296" tIns="46648" rIns="93296" bIns="466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86622" y="1222094"/>
            <a:ext cx="823972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Формирование устойчивых кооперационных цепочек в регионе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Обеспечение эффективной загрузки производственных мощностей предприятий-производителей региона заказами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Создание рациональных хозяйственных связей путем правильного «прикрепления» потребителей к поставщикам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Обеспечение полной, своевременной и комплексной поставки готовой продукции в соответствии с имеющимся спросом в Свердловской области и доступными организационными и материально-техническими ресурсами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Увеличение объема налоговых платежей на 26,5 млн. руб. в год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Создание 22 новых высокотехнологичных рабочих мест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Отсутствие вредного влияния на экологию региона за счет полной переработки отходов нового производства</a:t>
            </a:r>
          </a:p>
          <a:p>
            <a:pPr marR="0" lvl="0" defTabSz="914400" latinLnBrk="0">
              <a:lnSpc>
                <a:spcPct val="100000"/>
              </a:lnSpc>
              <a:buClrTx/>
              <a:buSzTx/>
              <a:tabLst/>
              <a:defRPr/>
            </a:pP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6961" y="2699529"/>
            <a:ext cx="2438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Эффекты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 </a:t>
            </a:r>
            <a:r>
              <a:rPr lang="ru-RU" sz="2400" b="1" dirty="0"/>
              <a:t>для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9962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0193" name="Слайд think-cell" r:id="rId3" imgW="360" imgH="3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6961" y="78561"/>
            <a:ext cx="116550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498A"/>
                </a:solidFill>
                <a:latin typeface="Calibri"/>
                <a:cs typeface="Calibri"/>
              </a:rPr>
              <a:t>Ходатайство от Генерального директора ООО «НЛМК-Метиз»</a:t>
            </a:r>
            <a:endParaRPr lang="ru-RU" sz="3000" b="1" dirty="0">
              <a:solidFill>
                <a:srgbClr val="00498A"/>
              </a:solidFill>
              <a:latin typeface="Calibri"/>
              <a:cs typeface="Calibri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61196" t="41745" r="19160" b="30497"/>
          <a:stretch/>
        </p:blipFill>
        <p:spPr>
          <a:xfrm>
            <a:off x="1069124" y="1906564"/>
            <a:ext cx="8590812" cy="34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8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9037" name="Слайд think-cell" r:id="rId3" imgW="360" imgH="36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39834" y="2468449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B9BD5">
                    <a:lumMod val="50000"/>
                  </a:srgbClr>
                </a:solidFill>
              </a:rPr>
              <a:t>Спасибо за внимание!</a:t>
            </a:r>
            <a:endParaRPr lang="ru-RU" sz="3600" b="1" dirty="0">
              <a:solidFill>
                <a:srgbClr val="5B9BD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0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8633" y="5963237"/>
            <a:ext cx="122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565" y="99085"/>
            <a:ext cx="2601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3000" b="1" i="0" u="none" strike="noStrike" kern="1200" cap="none" spc="-4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3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Группе</a:t>
            </a:r>
            <a:r>
              <a:rPr kumimoji="0" sz="3000" b="1" i="0" u="none" strike="noStrike" kern="1200" cap="none" spc="-35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НЛМК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710" y="2520644"/>
            <a:ext cx="579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1" i="0" u="none" strike="noStrike" kern="1200" cap="none" spc="-55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710" y="5647066"/>
            <a:ext cx="1864995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стран</a:t>
            </a:r>
            <a:r>
              <a:rPr kumimoji="0" sz="1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экспортируют </a:t>
            </a:r>
            <a:r>
              <a:rPr kumimoji="0" sz="1700" b="0" i="0" u="none" strike="noStrike" kern="1200" cap="none" spc="-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продукцию</a:t>
            </a: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НЛМК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710" y="3117544"/>
            <a:ext cx="1842770" cy="136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2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предприятий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странах</a:t>
            </a:r>
            <a:r>
              <a:rPr kumimoji="0" sz="1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мира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1" i="0" u="none" strike="noStrike" kern="1200" cap="none" spc="-5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&gt;50</a:t>
            </a:r>
            <a:r>
              <a:rPr kumimoji="0" sz="4400" b="1" i="0" u="none" strike="noStrike" kern="1200" cap="none" spc="-9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400" b="1" i="0" u="none" strike="noStrike" kern="1200" cap="none" spc="35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000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710" y="4382305"/>
            <a:ext cx="2076450" cy="13639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сотрудников</a:t>
            </a:r>
            <a:r>
              <a:rPr kumimoji="0" sz="1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России, </a:t>
            </a:r>
            <a:r>
              <a:rPr kumimoji="0" sz="170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Европе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США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1" i="0" u="none" strike="noStrike" kern="1200" cap="none" spc="-10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70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01603" y="1199322"/>
            <a:ext cx="8571230" cy="4967605"/>
            <a:chOff x="2968993" y="1382885"/>
            <a:chExt cx="8571230" cy="496760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8993" y="1382885"/>
              <a:ext cx="8570837" cy="49671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524805" y="6124778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40" h="22860">
                  <a:moveTo>
                    <a:pt x="15036" y="0"/>
                  </a:moveTo>
                  <a:lnTo>
                    <a:pt x="0" y="0"/>
                  </a:lnTo>
                  <a:lnTo>
                    <a:pt x="0" y="22567"/>
                  </a:lnTo>
                  <a:lnTo>
                    <a:pt x="15036" y="22567"/>
                  </a:lnTo>
                  <a:lnTo>
                    <a:pt x="1503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944" y="821884"/>
            <a:ext cx="2327910" cy="1300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НЛМК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технологическая </a:t>
            </a:r>
            <a:r>
              <a:rPr kumimoji="0" sz="1700" b="0" i="0" u="none" strike="noStrike" kern="1200" cap="none" spc="-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компания,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лидер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мировой</a:t>
            </a:r>
            <a:r>
              <a:rPr kumimoji="0" sz="1700" b="0" i="0" u="none" strike="noStrike" kern="1200" cap="none" spc="3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металлургии 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 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себестоимости </a:t>
            </a: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производства</a:t>
            </a: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стали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3110" y="2480782"/>
            <a:ext cx="4502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Ш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63910" y="1679730"/>
            <a:ext cx="6508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85910" y="2757499"/>
            <a:ext cx="490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ия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96910" y="2618275"/>
            <a:ext cx="601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ра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ия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676310" y="1932475"/>
            <a:ext cx="433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ан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ия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044610" y="2288075"/>
            <a:ext cx="542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ль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ия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934451" y="3426437"/>
            <a:ext cx="1503680" cy="414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19380" marR="5080" lvl="0" indent="-107314" algn="l" defTabSz="914400" rtl="0" eaLnBrk="1" fontAlgn="auto" latinLnBrk="0" hangingPunct="1">
              <a:lnSpc>
                <a:spcPts val="1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ДИ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ВЕ</a:t>
            </a:r>
            <a:r>
              <a:rPr kumimoji="0" sz="13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3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3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ИФ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3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13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  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ПРОДАЖ,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МЛН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64736" y="3426437"/>
            <a:ext cx="1685289" cy="414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9375" marR="5080" lvl="0" indent="-67310" algn="l" defTabSz="914400" rtl="0" eaLnBrk="1" fontAlgn="auto" latinLnBrk="0" hangingPunct="1">
              <a:lnSpc>
                <a:spcPts val="1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13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3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13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3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13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3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ВЕ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ННЫЕ  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МОЩНОСТИ,</a:t>
            </a:r>
            <a:r>
              <a:rPr kumimoji="0" sz="1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МЛН</a:t>
            </a:r>
            <a:r>
              <a:rPr kumimoji="0" sz="13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2712" y="3426437"/>
            <a:ext cx="1545590" cy="4140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292100" algn="l" defTabSz="914400" rtl="0" eaLnBrk="1" fontAlgn="auto" latinLnBrk="0" hangingPunct="1">
              <a:lnSpc>
                <a:spcPts val="1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ПРОКАТНЫЕ 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МОЩНОСТИ,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МЛН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42229" y="4545636"/>
            <a:ext cx="8686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1200" cap="none" spc="-8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0" i="0" u="none" strike="noStrike" kern="1200" cap="none" spc="-145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3900" b="0" i="0" u="none" strike="noStrike" kern="1200" cap="none" spc="-5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900" b="0" i="0" u="none" strike="noStrike" kern="1200" cap="none" spc="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75430" y="4556737"/>
            <a:ext cx="228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3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,7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42464" y="4545636"/>
            <a:ext cx="886460" cy="116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1200" cap="none" spc="-7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0" i="0" u="none" strike="noStrike" kern="1200" cap="none" spc="-5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3900" b="0" i="0" u="none" strike="noStrike" kern="1200" cap="none" spc="-1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900" b="0" i="0" u="none" strike="noStrike" kern="1200" cap="none" spc="0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1000" marR="0" lvl="0" indent="0" algn="l" defTabSz="914400" rtl="0" eaLnBrk="1" fontAlgn="auto" latinLnBrk="0" hangingPunct="1">
              <a:lnSpc>
                <a:spcPct val="100000"/>
              </a:lnSpc>
              <a:spcBef>
                <a:spcPts val="2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17,5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56438" y="5001237"/>
            <a:ext cx="23685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3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08305" y="5001237"/>
            <a:ext cx="2343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,4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51243" y="4188437"/>
            <a:ext cx="2374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2,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57471" y="4545636"/>
            <a:ext cx="819785" cy="116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1200" cap="none" spc="-165" normalizeH="0" baseline="0" noProof="0" dirty="0">
                <a:ln>
                  <a:noFill/>
                </a:ln>
                <a:solidFill>
                  <a:srgbClr val="00498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17,5</a:t>
            </a:r>
            <a:endParaRPr kumimoji="0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100" marR="0" lvl="0" indent="0" algn="ctr" defTabSz="914400" rtl="0" eaLnBrk="1" fontAlgn="auto" latinLnBrk="0" hangingPunct="1">
              <a:lnSpc>
                <a:spcPct val="100000"/>
              </a:lnSpc>
              <a:spcBef>
                <a:spcPts val="2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4,3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62881" y="4912337"/>
            <a:ext cx="2374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7082" y="4262414"/>
            <a:ext cx="2387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08792" y="4045243"/>
            <a:ext cx="2374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61810" y="5994875"/>
            <a:ext cx="4343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осси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825410" y="5994875"/>
            <a:ext cx="44830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Европа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89010" y="5994875"/>
            <a:ext cx="3022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ША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552610" y="5994875"/>
            <a:ext cx="6496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Бл.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Восток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70210" y="5994875"/>
            <a:ext cx="9937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Другие</a:t>
            </a:r>
            <a:r>
              <a:rPr kumimoji="0" sz="1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регионы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4717097" y="1632180"/>
            <a:ext cx="4049395" cy="1076960"/>
            <a:chOff x="4784487" y="1815743"/>
            <a:chExt cx="4049395" cy="1076960"/>
          </a:xfrm>
        </p:grpSpPr>
        <p:sp>
          <p:nvSpPr>
            <p:cNvPr id="39" name="object 39"/>
            <p:cNvSpPr/>
            <p:nvPr/>
          </p:nvSpPr>
          <p:spPr>
            <a:xfrm>
              <a:off x="7853358" y="2539883"/>
              <a:ext cx="256540" cy="201295"/>
            </a:xfrm>
            <a:custGeom>
              <a:avLst/>
              <a:gdLst/>
              <a:ahLst/>
              <a:cxnLst/>
              <a:rect l="l" t="t" r="r" b="b"/>
              <a:pathLst>
                <a:path w="256540" h="201294">
                  <a:moveTo>
                    <a:pt x="124625" y="1879"/>
                  </a:moveTo>
                  <a:lnTo>
                    <a:pt x="62788" y="98501"/>
                  </a:lnTo>
                  <a:lnTo>
                    <a:pt x="63" y="196164"/>
                  </a:lnTo>
                  <a:lnTo>
                    <a:pt x="0" y="197751"/>
                  </a:lnTo>
                  <a:lnTo>
                    <a:pt x="1435" y="200367"/>
                  </a:lnTo>
                  <a:lnTo>
                    <a:pt x="2793" y="201167"/>
                  </a:lnTo>
                  <a:lnTo>
                    <a:pt x="253390" y="201167"/>
                  </a:lnTo>
                  <a:lnTo>
                    <a:pt x="254749" y="200367"/>
                  </a:lnTo>
                  <a:lnTo>
                    <a:pt x="256184" y="197751"/>
                  </a:lnTo>
                  <a:lnTo>
                    <a:pt x="256120" y="196164"/>
                  </a:lnTo>
                  <a:lnTo>
                    <a:pt x="254114" y="193039"/>
                  </a:lnTo>
                  <a:lnTo>
                    <a:pt x="11722" y="193039"/>
                  </a:lnTo>
                  <a:lnTo>
                    <a:pt x="72445" y="98488"/>
                  </a:lnTo>
                  <a:lnTo>
                    <a:pt x="128046" y="11599"/>
                  </a:lnTo>
                  <a:lnTo>
                    <a:pt x="124625" y="6261"/>
                  </a:lnTo>
                  <a:lnTo>
                    <a:pt x="128041" y="4063"/>
                  </a:lnTo>
                  <a:lnTo>
                    <a:pt x="124625" y="1879"/>
                  </a:lnTo>
                  <a:close/>
                </a:path>
                <a:path w="256540" h="201294">
                  <a:moveTo>
                    <a:pt x="129425" y="0"/>
                  </a:moveTo>
                  <a:lnTo>
                    <a:pt x="126657" y="0"/>
                  </a:lnTo>
                  <a:lnTo>
                    <a:pt x="125361" y="711"/>
                  </a:lnTo>
                  <a:lnTo>
                    <a:pt x="124625" y="1879"/>
                  </a:lnTo>
                  <a:lnTo>
                    <a:pt x="131470" y="6248"/>
                  </a:lnTo>
                  <a:lnTo>
                    <a:pt x="128046" y="11599"/>
                  </a:lnTo>
                  <a:lnTo>
                    <a:pt x="183742" y="98501"/>
                  </a:lnTo>
                  <a:lnTo>
                    <a:pt x="244462" y="193039"/>
                  </a:lnTo>
                  <a:lnTo>
                    <a:pt x="254114" y="193039"/>
                  </a:lnTo>
                  <a:lnTo>
                    <a:pt x="193395" y="98488"/>
                  </a:lnTo>
                  <a:lnTo>
                    <a:pt x="130708" y="698"/>
                  </a:lnTo>
                  <a:lnTo>
                    <a:pt x="129425" y="0"/>
                  </a:lnTo>
                  <a:close/>
                </a:path>
                <a:path w="256540" h="201294">
                  <a:moveTo>
                    <a:pt x="128041" y="4063"/>
                  </a:moveTo>
                  <a:lnTo>
                    <a:pt x="124625" y="6261"/>
                  </a:lnTo>
                  <a:lnTo>
                    <a:pt x="128046" y="11599"/>
                  </a:lnTo>
                  <a:lnTo>
                    <a:pt x="131470" y="6248"/>
                  </a:lnTo>
                  <a:lnTo>
                    <a:pt x="128041" y="4063"/>
                  </a:lnTo>
                  <a:close/>
                </a:path>
              </a:pathLst>
            </a:custGeom>
            <a:solidFill>
              <a:srgbClr val="30278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035270" y="2398961"/>
              <a:ext cx="147320" cy="285115"/>
            </a:xfrm>
            <a:custGeom>
              <a:avLst/>
              <a:gdLst/>
              <a:ahLst/>
              <a:cxnLst/>
              <a:rect l="l" t="t" r="r" b="b"/>
              <a:pathLst>
                <a:path w="147320" h="285114">
                  <a:moveTo>
                    <a:pt x="65227" y="0"/>
                  </a:moveTo>
                  <a:lnTo>
                    <a:pt x="0" y="12268"/>
                  </a:lnTo>
                  <a:lnTo>
                    <a:pt x="48958" y="57086"/>
                  </a:lnTo>
                  <a:lnTo>
                    <a:pt x="55639" y="33642"/>
                  </a:lnTo>
                  <a:lnTo>
                    <a:pt x="52793" y="33642"/>
                  </a:lnTo>
                  <a:lnTo>
                    <a:pt x="45529" y="30327"/>
                  </a:lnTo>
                  <a:lnTo>
                    <a:pt x="49631" y="21323"/>
                  </a:lnTo>
                  <a:lnTo>
                    <a:pt x="59150" y="21323"/>
                  </a:lnTo>
                  <a:lnTo>
                    <a:pt x="65227" y="0"/>
                  </a:lnTo>
                  <a:close/>
                </a:path>
                <a:path w="147320" h="285114">
                  <a:moveTo>
                    <a:pt x="65900" y="28740"/>
                  </a:moveTo>
                  <a:lnTo>
                    <a:pt x="61785" y="37744"/>
                  </a:lnTo>
                  <a:lnTo>
                    <a:pt x="70789" y="41846"/>
                  </a:lnTo>
                  <a:lnTo>
                    <a:pt x="74904" y="32854"/>
                  </a:lnTo>
                  <a:lnTo>
                    <a:pt x="65900" y="28740"/>
                  </a:lnTo>
                  <a:close/>
                </a:path>
                <a:path w="147320" h="285114">
                  <a:moveTo>
                    <a:pt x="49631" y="21323"/>
                  </a:moveTo>
                  <a:lnTo>
                    <a:pt x="45529" y="30327"/>
                  </a:lnTo>
                  <a:lnTo>
                    <a:pt x="52793" y="33642"/>
                  </a:lnTo>
                  <a:lnTo>
                    <a:pt x="56896" y="24638"/>
                  </a:lnTo>
                  <a:lnTo>
                    <a:pt x="49631" y="21323"/>
                  </a:lnTo>
                  <a:close/>
                </a:path>
                <a:path w="147320" h="285114">
                  <a:moveTo>
                    <a:pt x="59150" y="21323"/>
                  </a:moveTo>
                  <a:lnTo>
                    <a:pt x="49631" y="21323"/>
                  </a:lnTo>
                  <a:lnTo>
                    <a:pt x="56896" y="24638"/>
                  </a:lnTo>
                  <a:lnTo>
                    <a:pt x="52793" y="33642"/>
                  </a:lnTo>
                  <a:lnTo>
                    <a:pt x="55639" y="33642"/>
                  </a:lnTo>
                  <a:lnTo>
                    <a:pt x="59150" y="21323"/>
                  </a:lnTo>
                  <a:close/>
                </a:path>
                <a:path w="147320" h="285114">
                  <a:moveTo>
                    <a:pt x="83972" y="39839"/>
                  </a:moveTo>
                  <a:lnTo>
                    <a:pt x="77076" y="46939"/>
                  </a:lnTo>
                  <a:lnTo>
                    <a:pt x="84188" y="53835"/>
                  </a:lnTo>
                  <a:lnTo>
                    <a:pt x="91071" y="46723"/>
                  </a:lnTo>
                  <a:lnTo>
                    <a:pt x="83972" y="39839"/>
                  </a:lnTo>
                  <a:close/>
                </a:path>
                <a:path w="147320" h="285114">
                  <a:moveTo>
                    <a:pt x="98171" y="53619"/>
                  </a:moveTo>
                  <a:lnTo>
                    <a:pt x="91287" y="60718"/>
                  </a:lnTo>
                  <a:lnTo>
                    <a:pt x="98386" y="67602"/>
                  </a:lnTo>
                  <a:lnTo>
                    <a:pt x="105283" y="60502"/>
                  </a:lnTo>
                  <a:lnTo>
                    <a:pt x="98171" y="53619"/>
                  </a:lnTo>
                  <a:close/>
                </a:path>
                <a:path w="147320" h="285114">
                  <a:moveTo>
                    <a:pt x="112826" y="68668"/>
                  </a:moveTo>
                  <a:lnTo>
                    <a:pt x="104343" y="73774"/>
                  </a:lnTo>
                  <a:lnTo>
                    <a:pt x="109448" y="82245"/>
                  </a:lnTo>
                  <a:lnTo>
                    <a:pt x="117919" y="77152"/>
                  </a:lnTo>
                  <a:lnTo>
                    <a:pt x="112826" y="68668"/>
                  </a:lnTo>
                  <a:close/>
                </a:path>
                <a:path w="147320" h="285114">
                  <a:moveTo>
                    <a:pt x="123024" y="85623"/>
                  </a:moveTo>
                  <a:lnTo>
                    <a:pt x="114541" y="90728"/>
                  </a:lnTo>
                  <a:lnTo>
                    <a:pt x="119646" y="99199"/>
                  </a:lnTo>
                  <a:lnTo>
                    <a:pt x="128117" y="94107"/>
                  </a:lnTo>
                  <a:lnTo>
                    <a:pt x="123024" y="85623"/>
                  </a:lnTo>
                  <a:close/>
                </a:path>
                <a:path w="147320" h="285114">
                  <a:moveTo>
                    <a:pt x="126514" y="110616"/>
                  </a:moveTo>
                  <a:lnTo>
                    <a:pt x="127749" y="115468"/>
                  </a:lnTo>
                  <a:lnTo>
                    <a:pt x="137337" y="113030"/>
                  </a:lnTo>
                  <a:lnTo>
                    <a:pt x="136886" y="111252"/>
                  </a:lnTo>
                  <a:lnTo>
                    <a:pt x="126898" y="111252"/>
                  </a:lnTo>
                  <a:lnTo>
                    <a:pt x="126514" y="110616"/>
                  </a:lnTo>
                  <a:close/>
                </a:path>
                <a:path w="147320" h="285114">
                  <a:moveTo>
                    <a:pt x="126339" y="109931"/>
                  </a:moveTo>
                  <a:lnTo>
                    <a:pt x="126514" y="110616"/>
                  </a:lnTo>
                  <a:lnTo>
                    <a:pt x="126898" y="111252"/>
                  </a:lnTo>
                  <a:lnTo>
                    <a:pt x="126339" y="109931"/>
                  </a:lnTo>
                  <a:close/>
                </a:path>
                <a:path w="147320" h="285114">
                  <a:moveTo>
                    <a:pt x="136550" y="109931"/>
                  </a:moveTo>
                  <a:lnTo>
                    <a:pt x="126339" y="109931"/>
                  </a:lnTo>
                  <a:lnTo>
                    <a:pt x="126898" y="111252"/>
                  </a:lnTo>
                  <a:lnTo>
                    <a:pt x="136886" y="111252"/>
                  </a:lnTo>
                  <a:lnTo>
                    <a:pt x="136550" y="109931"/>
                  </a:lnTo>
                  <a:close/>
                </a:path>
                <a:path w="147320" h="285114">
                  <a:moveTo>
                    <a:pt x="133223" y="102577"/>
                  </a:moveTo>
                  <a:lnTo>
                    <a:pt x="124739" y="107683"/>
                  </a:lnTo>
                  <a:lnTo>
                    <a:pt x="126514" y="110616"/>
                  </a:lnTo>
                  <a:lnTo>
                    <a:pt x="126339" y="109931"/>
                  </a:lnTo>
                  <a:lnTo>
                    <a:pt x="136550" y="109931"/>
                  </a:lnTo>
                  <a:lnTo>
                    <a:pt x="135750" y="106781"/>
                  </a:lnTo>
                  <a:lnTo>
                    <a:pt x="133223" y="102577"/>
                  </a:lnTo>
                  <a:close/>
                </a:path>
                <a:path w="147320" h="285114">
                  <a:moveTo>
                    <a:pt x="139776" y="122618"/>
                  </a:moveTo>
                  <a:lnTo>
                    <a:pt x="130187" y="125056"/>
                  </a:lnTo>
                  <a:lnTo>
                    <a:pt x="132626" y="134645"/>
                  </a:lnTo>
                  <a:lnTo>
                    <a:pt x="142214" y="132207"/>
                  </a:lnTo>
                  <a:lnTo>
                    <a:pt x="139776" y="122618"/>
                  </a:lnTo>
                  <a:close/>
                </a:path>
                <a:path w="147320" h="285114">
                  <a:moveTo>
                    <a:pt x="144653" y="141795"/>
                  </a:moveTo>
                  <a:lnTo>
                    <a:pt x="135064" y="144233"/>
                  </a:lnTo>
                  <a:lnTo>
                    <a:pt x="137464" y="153657"/>
                  </a:lnTo>
                  <a:lnTo>
                    <a:pt x="137312" y="152387"/>
                  </a:lnTo>
                  <a:lnTo>
                    <a:pt x="147205" y="152387"/>
                  </a:lnTo>
                  <a:lnTo>
                    <a:pt x="147205" y="151828"/>
                  </a:lnTo>
                  <a:lnTo>
                    <a:pt x="144653" y="141795"/>
                  </a:lnTo>
                  <a:close/>
                </a:path>
                <a:path w="147320" h="285114">
                  <a:moveTo>
                    <a:pt x="147205" y="152387"/>
                  </a:moveTo>
                  <a:lnTo>
                    <a:pt x="137312" y="152387"/>
                  </a:lnTo>
                  <a:lnTo>
                    <a:pt x="137333" y="152565"/>
                  </a:lnTo>
                  <a:lnTo>
                    <a:pt x="147205" y="152654"/>
                  </a:lnTo>
                  <a:lnTo>
                    <a:pt x="147205" y="152387"/>
                  </a:lnTo>
                  <a:close/>
                </a:path>
                <a:path w="147320" h="285114">
                  <a:moveTo>
                    <a:pt x="137223" y="162458"/>
                  </a:moveTo>
                  <a:lnTo>
                    <a:pt x="137134" y="172351"/>
                  </a:lnTo>
                  <a:lnTo>
                    <a:pt x="147027" y="172440"/>
                  </a:lnTo>
                  <a:lnTo>
                    <a:pt x="147116" y="162547"/>
                  </a:lnTo>
                  <a:lnTo>
                    <a:pt x="137223" y="162458"/>
                  </a:lnTo>
                  <a:close/>
                </a:path>
                <a:path w="147320" h="285114">
                  <a:moveTo>
                    <a:pt x="135763" y="181152"/>
                  </a:moveTo>
                  <a:lnTo>
                    <a:pt x="133781" y="190842"/>
                  </a:lnTo>
                  <a:lnTo>
                    <a:pt x="143471" y="192836"/>
                  </a:lnTo>
                  <a:lnTo>
                    <a:pt x="145465" y="183146"/>
                  </a:lnTo>
                  <a:lnTo>
                    <a:pt x="135763" y="181152"/>
                  </a:lnTo>
                  <a:close/>
                </a:path>
                <a:path w="147320" h="285114">
                  <a:moveTo>
                    <a:pt x="131356" y="199351"/>
                  </a:moveTo>
                  <a:lnTo>
                    <a:pt x="127457" y="208445"/>
                  </a:lnTo>
                  <a:lnTo>
                    <a:pt x="136563" y="212344"/>
                  </a:lnTo>
                  <a:lnTo>
                    <a:pt x="140449" y="203250"/>
                  </a:lnTo>
                  <a:lnTo>
                    <a:pt x="131356" y="199351"/>
                  </a:lnTo>
                  <a:close/>
                </a:path>
                <a:path w="147320" h="285114">
                  <a:moveTo>
                    <a:pt x="123627" y="217575"/>
                  </a:moveTo>
                  <a:lnTo>
                    <a:pt x="123291" y="218186"/>
                  </a:lnTo>
                  <a:lnTo>
                    <a:pt x="118541" y="224878"/>
                  </a:lnTo>
                  <a:lnTo>
                    <a:pt x="126682" y="230505"/>
                  </a:lnTo>
                  <a:lnTo>
                    <a:pt x="132194" y="222529"/>
                  </a:lnTo>
                  <a:lnTo>
                    <a:pt x="132664" y="221437"/>
                  </a:lnTo>
                  <a:lnTo>
                    <a:pt x="123627" y="217575"/>
                  </a:lnTo>
                  <a:close/>
                </a:path>
                <a:path w="147320" h="285114">
                  <a:moveTo>
                    <a:pt x="123507" y="217695"/>
                  </a:moveTo>
                  <a:lnTo>
                    <a:pt x="123168" y="218186"/>
                  </a:lnTo>
                  <a:lnTo>
                    <a:pt x="123507" y="217695"/>
                  </a:lnTo>
                  <a:close/>
                </a:path>
                <a:path w="147320" h="285114">
                  <a:moveTo>
                    <a:pt x="123599" y="217563"/>
                  </a:moveTo>
                  <a:lnTo>
                    <a:pt x="123507" y="217695"/>
                  </a:lnTo>
                  <a:lnTo>
                    <a:pt x="123291" y="218186"/>
                  </a:lnTo>
                  <a:lnTo>
                    <a:pt x="123561" y="217695"/>
                  </a:lnTo>
                  <a:lnTo>
                    <a:pt x="123599" y="217563"/>
                  </a:lnTo>
                  <a:close/>
                </a:path>
                <a:path w="147320" h="285114">
                  <a:moveTo>
                    <a:pt x="123774" y="217309"/>
                  </a:moveTo>
                  <a:lnTo>
                    <a:pt x="123607" y="217551"/>
                  </a:lnTo>
                  <a:lnTo>
                    <a:pt x="123774" y="217309"/>
                  </a:lnTo>
                  <a:close/>
                </a:path>
                <a:path w="147320" h="285114">
                  <a:moveTo>
                    <a:pt x="120394" y="238188"/>
                  </a:moveTo>
                  <a:lnTo>
                    <a:pt x="109448" y="238188"/>
                  </a:lnTo>
                  <a:lnTo>
                    <a:pt x="108851" y="238887"/>
                  </a:lnTo>
                  <a:lnTo>
                    <a:pt x="107492" y="240118"/>
                  </a:lnTo>
                  <a:lnTo>
                    <a:pt x="114427" y="247167"/>
                  </a:lnTo>
                  <a:lnTo>
                    <a:pt x="116725" y="244906"/>
                  </a:lnTo>
                  <a:lnTo>
                    <a:pt x="121056" y="238645"/>
                  </a:lnTo>
                  <a:lnTo>
                    <a:pt x="120394" y="238188"/>
                  </a:lnTo>
                  <a:close/>
                </a:path>
                <a:path w="147320" h="285114">
                  <a:moveTo>
                    <a:pt x="109091" y="238541"/>
                  </a:moveTo>
                  <a:lnTo>
                    <a:pt x="108740" y="238887"/>
                  </a:lnTo>
                  <a:lnTo>
                    <a:pt x="109091" y="238541"/>
                  </a:lnTo>
                  <a:close/>
                </a:path>
                <a:path w="147320" h="285114">
                  <a:moveTo>
                    <a:pt x="109448" y="238188"/>
                  </a:moveTo>
                  <a:lnTo>
                    <a:pt x="109091" y="238541"/>
                  </a:lnTo>
                  <a:lnTo>
                    <a:pt x="108851" y="238887"/>
                  </a:lnTo>
                  <a:lnTo>
                    <a:pt x="109448" y="238188"/>
                  </a:lnTo>
                  <a:close/>
                </a:path>
                <a:path w="147320" h="285114">
                  <a:moveTo>
                    <a:pt x="112915" y="233019"/>
                  </a:moveTo>
                  <a:lnTo>
                    <a:pt x="109091" y="238541"/>
                  </a:lnTo>
                  <a:lnTo>
                    <a:pt x="109448" y="238188"/>
                  </a:lnTo>
                  <a:lnTo>
                    <a:pt x="120394" y="238188"/>
                  </a:lnTo>
                  <a:lnTo>
                    <a:pt x="112915" y="233019"/>
                  </a:lnTo>
                  <a:close/>
                </a:path>
                <a:path w="147320" h="285114">
                  <a:moveTo>
                    <a:pt x="100444" y="247053"/>
                  </a:moveTo>
                  <a:lnTo>
                    <a:pt x="93383" y="254000"/>
                  </a:lnTo>
                  <a:lnTo>
                    <a:pt x="100330" y="261048"/>
                  </a:lnTo>
                  <a:lnTo>
                    <a:pt x="107378" y="254101"/>
                  </a:lnTo>
                  <a:lnTo>
                    <a:pt x="100444" y="247053"/>
                  </a:lnTo>
                  <a:close/>
                </a:path>
                <a:path w="147320" h="285114">
                  <a:moveTo>
                    <a:pt x="86626" y="259981"/>
                  </a:moveTo>
                  <a:lnTo>
                    <a:pt x="78511" y="265658"/>
                  </a:lnTo>
                  <a:lnTo>
                    <a:pt x="84188" y="273761"/>
                  </a:lnTo>
                  <a:lnTo>
                    <a:pt x="92290" y="268097"/>
                  </a:lnTo>
                  <a:lnTo>
                    <a:pt x="86626" y="259981"/>
                  </a:lnTo>
                  <a:close/>
                </a:path>
                <a:path w="147320" h="285114">
                  <a:moveTo>
                    <a:pt x="70408" y="271335"/>
                  </a:moveTo>
                  <a:lnTo>
                    <a:pt x="62306" y="276999"/>
                  </a:lnTo>
                  <a:lnTo>
                    <a:pt x="67970" y="285115"/>
                  </a:lnTo>
                  <a:lnTo>
                    <a:pt x="76085" y="279438"/>
                  </a:lnTo>
                  <a:lnTo>
                    <a:pt x="70408" y="2713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784483" y="1815744"/>
              <a:ext cx="4049395" cy="1076960"/>
            </a:xfrm>
            <a:custGeom>
              <a:avLst/>
              <a:gdLst/>
              <a:ahLst/>
              <a:cxnLst/>
              <a:rect l="l" t="t" r="r" b="b"/>
              <a:pathLst>
                <a:path w="4049395" h="1076960">
                  <a:moveTo>
                    <a:pt x="4048950" y="512191"/>
                  </a:moveTo>
                  <a:lnTo>
                    <a:pt x="4016095" y="442087"/>
                  </a:lnTo>
                  <a:lnTo>
                    <a:pt x="4008297" y="464718"/>
                  </a:lnTo>
                  <a:lnTo>
                    <a:pt x="3971112" y="433603"/>
                  </a:lnTo>
                  <a:lnTo>
                    <a:pt x="3924731" y="399097"/>
                  </a:lnTo>
                  <a:lnTo>
                    <a:pt x="3879418" y="369531"/>
                  </a:lnTo>
                  <a:lnTo>
                    <a:pt x="3835209" y="344678"/>
                  </a:lnTo>
                  <a:lnTo>
                    <a:pt x="3792118" y="324294"/>
                  </a:lnTo>
                  <a:lnTo>
                    <a:pt x="3750157" y="308152"/>
                  </a:lnTo>
                  <a:lnTo>
                    <a:pt x="3709365" y="295998"/>
                  </a:lnTo>
                  <a:lnTo>
                    <a:pt x="3669754" y="287616"/>
                  </a:lnTo>
                  <a:lnTo>
                    <a:pt x="3631349" y="282765"/>
                  </a:lnTo>
                  <a:lnTo>
                    <a:pt x="3594163" y="281203"/>
                  </a:lnTo>
                  <a:lnTo>
                    <a:pt x="3539642" y="284632"/>
                  </a:lnTo>
                  <a:lnTo>
                    <a:pt x="3488232" y="294322"/>
                  </a:lnTo>
                  <a:lnTo>
                    <a:pt x="3440011" y="309359"/>
                  </a:lnTo>
                  <a:lnTo>
                    <a:pt x="3395027" y="328828"/>
                  </a:lnTo>
                  <a:lnTo>
                    <a:pt x="3353333" y="351866"/>
                  </a:lnTo>
                  <a:lnTo>
                    <a:pt x="3314992" y="377532"/>
                  </a:lnTo>
                  <a:lnTo>
                    <a:pt x="3280079" y="404952"/>
                  </a:lnTo>
                  <a:lnTo>
                    <a:pt x="3248634" y="433209"/>
                  </a:lnTo>
                  <a:lnTo>
                    <a:pt x="3196259" y="488810"/>
                  </a:lnTo>
                  <a:lnTo>
                    <a:pt x="3158274" y="537298"/>
                  </a:lnTo>
                  <a:lnTo>
                    <a:pt x="3135084" y="571652"/>
                  </a:lnTo>
                  <a:lnTo>
                    <a:pt x="3132226" y="576389"/>
                  </a:lnTo>
                  <a:lnTo>
                    <a:pt x="3120631" y="566369"/>
                  </a:lnTo>
                  <a:lnTo>
                    <a:pt x="3065767" y="522033"/>
                  </a:lnTo>
                  <a:lnTo>
                    <a:pt x="3025787" y="491591"/>
                  </a:lnTo>
                  <a:lnTo>
                    <a:pt x="2977921" y="456780"/>
                  </a:lnTo>
                  <a:lnTo>
                    <a:pt x="2922524" y="418490"/>
                  </a:lnTo>
                  <a:lnTo>
                    <a:pt x="2859938" y="377571"/>
                  </a:lnTo>
                  <a:lnTo>
                    <a:pt x="2790533" y="334911"/>
                  </a:lnTo>
                  <a:lnTo>
                    <a:pt x="2714650" y="291363"/>
                  </a:lnTo>
                  <a:lnTo>
                    <a:pt x="2678112" y="271526"/>
                  </a:lnTo>
                  <a:lnTo>
                    <a:pt x="2640355" y="251764"/>
                  </a:lnTo>
                  <a:lnTo>
                    <a:pt x="2601391" y="232168"/>
                  </a:lnTo>
                  <a:lnTo>
                    <a:pt x="2561259" y="212826"/>
                  </a:lnTo>
                  <a:lnTo>
                    <a:pt x="2519997" y="193789"/>
                  </a:lnTo>
                  <a:lnTo>
                    <a:pt x="2477643" y="175183"/>
                  </a:lnTo>
                  <a:lnTo>
                    <a:pt x="2434221" y="157048"/>
                  </a:lnTo>
                  <a:lnTo>
                    <a:pt x="2389759" y="139496"/>
                  </a:lnTo>
                  <a:lnTo>
                    <a:pt x="2344305" y="122605"/>
                  </a:lnTo>
                  <a:lnTo>
                    <a:pt x="2297887" y="106438"/>
                  </a:lnTo>
                  <a:lnTo>
                    <a:pt x="2250529" y="91109"/>
                  </a:lnTo>
                  <a:lnTo>
                    <a:pt x="2202281" y="76669"/>
                  </a:lnTo>
                  <a:lnTo>
                    <a:pt x="2153170" y="63207"/>
                  </a:lnTo>
                  <a:lnTo>
                    <a:pt x="2103221" y="50825"/>
                  </a:lnTo>
                  <a:lnTo>
                    <a:pt x="2052472" y="39585"/>
                  </a:lnTo>
                  <a:lnTo>
                    <a:pt x="2000948" y="29591"/>
                  </a:lnTo>
                  <a:lnTo>
                    <a:pt x="1948700" y="20891"/>
                  </a:lnTo>
                  <a:lnTo>
                    <a:pt x="1895754" y="13589"/>
                  </a:lnTo>
                  <a:lnTo>
                    <a:pt x="1842147" y="7772"/>
                  </a:lnTo>
                  <a:lnTo>
                    <a:pt x="1787906" y="3517"/>
                  </a:lnTo>
                  <a:lnTo>
                    <a:pt x="1733054" y="901"/>
                  </a:lnTo>
                  <a:lnTo>
                    <a:pt x="1677644" y="0"/>
                  </a:lnTo>
                  <a:lnTo>
                    <a:pt x="1631149" y="635"/>
                  </a:lnTo>
                  <a:lnTo>
                    <a:pt x="1584299" y="2565"/>
                  </a:lnTo>
                  <a:lnTo>
                    <a:pt x="1537131" y="5854"/>
                  </a:lnTo>
                  <a:lnTo>
                    <a:pt x="1489646" y="10528"/>
                  </a:lnTo>
                  <a:lnTo>
                    <a:pt x="1441869" y="16637"/>
                  </a:lnTo>
                  <a:lnTo>
                    <a:pt x="1393837" y="24244"/>
                  </a:lnTo>
                  <a:lnTo>
                    <a:pt x="1345539" y="33375"/>
                  </a:lnTo>
                  <a:lnTo>
                    <a:pt x="1297025" y="44107"/>
                  </a:lnTo>
                  <a:lnTo>
                    <a:pt x="1248308" y="56451"/>
                  </a:lnTo>
                  <a:lnTo>
                    <a:pt x="1199388" y="70485"/>
                  </a:lnTo>
                  <a:lnTo>
                    <a:pt x="1150302" y="86233"/>
                  </a:lnTo>
                  <a:lnTo>
                    <a:pt x="1101077" y="103759"/>
                  </a:lnTo>
                  <a:lnTo>
                    <a:pt x="1051712" y="123101"/>
                  </a:lnTo>
                  <a:lnTo>
                    <a:pt x="1002245" y="144310"/>
                  </a:lnTo>
                  <a:lnTo>
                    <a:pt x="952690" y="167424"/>
                  </a:lnTo>
                  <a:lnTo>
                    <a:pt x="903058" y="192506"/>
                  </a:lnTo>
                  <a:lnTo>
                    <a:pt x="853376" y="219583"/>
                  </a:lnTo>
                  <a:lnTo>
                    <a:pt x="816635" y="240919"/>
                  </a:lnTo>
                  <a:lnTo>
                    <a:pt x="779894" y="263398"/>
                  </a:lnTo>
                  <a:lnTo>
                    <a:pt x="743140" y="287032"/>
                  </a:lnTo>
                  <a:lnTo>
                    <a:pt x="706412" y="311848"/>
                  </a:lnTo>
                  <a:lnTo>
                    <a:pt x="669683" y="337858"/>
                  </a:lnTo>
                  <a:lnTo>
                    <a:pt x="632993" y="365074"/>
                  </a:lnTo>
                  <a:lnTo>
                    <a:pt x="596328" y="393534"/>
                  </a:lnTo>
                  <a:lnTo>
                    <a:pt x="559701" y="423240"/>
                  </a:lnTo>
                  <a:lnTo>
                    <a:pt x="523113" y="454215"/>
                  </a:lnTo>
                  <a:lnTo>
                    <a:pt x="486587" y="486486"/>
                  </a:lnTo>
                  <a:lnTo>
                    <a:pt x="450126" y="520065"/>
                  </a:lnTo>
                  <a:lnTo>
                    <a:pt x="413740" y="554977"/>
                  </a:lnTo>
                  <a:lnTo>
                    <a:pt x="377418" y="591223"/>
                  </a:lnTo>
                  <a:lnTo>
                    <a:pt x="341198" y="628840"/>
                  </a:lnTo>
                  <a:lnTo>
                    <a:pt x="305066" y="667842"/>
                  </a:lnTo>
                  <a:lnTo>
                    <a:pt x="269024" y="708253"/>
                  </a:lnTo>
                  <a:lnTo>
                    <a:pt x="233108" y="750074"/>
                  </a:lnTo>
                  <a:lnTo>
                    <a:pt x="197294" y="793343"/>
                  </a:lnTo>
                  <a:lnTo>
                    <a:pt x="161620" y="838073"/>
                  </a:lnTo>
                  <a:lnTo>
                    <a:pt x="126072" y="884275"/>
                  </a:lnTo>
                  <a:lnTo>
                    <a:pt x="90665" y="931976"/>
                  </a:lnTo>
                  <a:lnTo>
                    <a:pt x="55397" y="981202"/>
                  </a:lnTo>
                  <a:lnTo>
                    <a:pt x="28054" y="1020724"/>
                  </a:lnTo>
                  <a:lnTo>
                    <a:pt x="15392" y="1000950"/>
                  </a:lnTo>
                  <a:lnTo>
                    <a:pt x="0" y="1076820"/>
                  </a:lnTo>
                  <a:lnTo>
                    <a:pt x="65087" y="1034897"/>
                  </a:lnTo>
                  <a:lnTo>
                    <a:pt x="41300" y="1030147"/>
                  </a:lnTo>
                  <a:lnTo>
                    <a:pt x="68694" y="990561"/>
                  </a:lnTo>
                  <a:lnTo>
                    <a:pt x="103797" y="941565"/>
                  </a:lnTo>
                  <a:lnTo>
                    <a:pt x="139039" y="894080"/>
                  </a:lnTo>
                  <a:lnTo>
                    <a:pt x="174409" y="848106"/>
                  </a:lnTo>
                  <a:lnTo>
                    <a:pt x="209905" y="803592"/>
                  </a:lnTo>
                  <a:lnTo>
                    <a:pt x="245529" y="760552"/>
                  </a:lnTo>
                  <a:lnTo>
                    <a:pt x="281254" y="718959"/>
                  </a:lnTo>
                  <a:lnTo>
                    <a:pt x="317080" y="678776"/>
                  </a:lnTo>
                  <a:lnTo>
                    <a:pt x="353009" y="640003"/>
                  </a:lnTo>
                  <a:lnTo>
                    <a:pt x="389013" y="602615"/>
                  </a:lnTo>
                  <a:lnTo>
                    <a:pt x="425094" y="566585"/>
                  </a:lnTo>
                  <a:lnTo>
                    <a:pt x="461251" y="531914"/>
                  </a:lnTo>
                  <a:lnTo>
                    <a:pt x="497471" y="498551"/>
                  </a:lnTo>
                  <a:lnTo>
                    <a:pt x="533742" y="466509"/>
                  </a:lnTo>
                  <a:lnTo>
                    <a:pt x="570064" y="435749"/>
                  </a:lnTo>
                  <a:lnTo>
                    <a:pt x="606425" y="406260"/>
                  </a:lnTo>
                  <a:lnTo>
                    <a:pt x="642810" y="378015"/>
                  </a:lnTo>
                  <a:lnTo>
                    <a:pt x="679221" y="351002"/>
                  </a:lnTo>
                  <a:lnTo>
                    <a:pt x="715657" y="325208"/>
                  </a:lnTo>
                  <a:lnTo>
                    <a:pt x="752094" y="300596"/>
                  </a:lnTo>
                  <a:lnTo>
                    <a:pt x="788530" y="277164"/>
                  </a:lnTo>
                  <a:lnTo>
                    <a:pt x="824966" y="254889"/>
                  </a:lnTo>
                  <a:lnTo>
                    <a:pt x="861377" y="233730"/>
                  </a:lnTo>
                  <a:lnTo>
                    <a:pt x="910615" y="206895"/>
                  </a:lnTo>
                  <a:lnTo>
                    <a:pt x="959777" y="182041"/>
                  </a:lnTo>
                  <a:lnTo>
                    <a:pt x="1008875" y="159143"/>
                  </a:lnTo>
                  <a:lnTo>
                    <a:pt x="1057871" y="138137"/>
                  </a:lnTo>
                  <a:lnTo>
                    <a:pt x="1106754" y="118973"/>
                  </a:lnTo>
                  <a:lnTo>
                    <a:pt x="1155509" y="101625"/>
                  </a:lnTo>
                  <a:lnTo>
                    <a:pt x="1204112" y="86029"/>
                  </a:lnTo>
                  <a:lnTo>
                    <a:pt x="1252537" y="72136"/>
                  </a:lnTo>
                  <a:lnTo>
                    <a:pt x="1300772" y="59905"/>
                  </a:lnTo>
                  <a:lnTo>
                    <a:pt x="1348803" y="49301"/>
                  </a:lnTo>
                  <a:lnTo>
                    <a:pt x="1396606" y="40246"/>
                  </a:lnTo>
                  <a:lnTo>
                    <a:pt x="1444167" y="32727"/>
                  </a:lnTo>
                  <a:lnTo>
                    <a:pt x="1491462" y="26670"/>
                  </a:lnTo>
                  <a:lnTo>
                    <a:pt x="1538478" y="22047"/>
                  </a:lnTo>
                  <a:lnTo>
                    <a:pt x="1585201" y="18796"/>
                  </a:lnTo>
                  <a:lnTo>
                    <a:pt x="1631594" y="16878"/>
                  </a:lnTo>
                  <a:lnTo>
                    <a:pt x="1677644" y="16243"/>
                  </a:lnTo>
                  <a:lnTo>
                    <a:pt x="1732534" y="17132"/>
                  </a:lnTo>
                  <a:lnTo>
                    <a:pt x="1786864" y="19723"/>
                  </a:lnTo>
                  <a:lnTo>
                    <a:pt x="1840623" y="23939"/>
                  </a:lnTo>
                  <a:lnTo>
                    <a:pt x="1893773" y="29718"/>
                  </a:lnTo>
                  <a:lnTo>
                    <a:pt x="1946262" y="36957"/>
                  </a:lnTo>
                  <a:lnTo>
                    <a:pt x="1998065" y="45580"/>
                  </a:lnTo>
                  <a:lnTo>
                    <a:pt x="2049157" y="55499"/>
                  </a:lnTo>
                  <a:lnTo>
                    <a:pt x="2099513" y="66649"/>
                  </a:lnTo>
                  <a:lnTo>
                    <a:pt x="2149068" y="78943"/>
                  </a:lnTo>
                  <a:lnTo>
                    <a:pt x="2197811" y="92290"/>
                  </a:lnTo>
                  <a:lnTo>
                    <a:pt x="2245703" y="106629"/>
                  </a:lnTo>
                  <a:lnTo>
                    <a:pt x="2292718" y="121856"/>
                  </a:lnTo>
                  <a:lnTo>
                    <a:pt x="2338806" y="137896"/>
                  </a:lnTo>
                  <a:lnTo>
                    <a:pt x="2383955" y="154673"/>
                  </a:lnTo>
                  <a:lnTo>
                    <a:pt x="2428100" y="172110"/>
                  </a:lnTo>
                  <a:lnTo>
                    <a:pt x="2471242" y="190119"/>
                  </a:lnTo>
                  <a:lnTo>
                    <a:pt x="2513330" y="208610"/>
                  </a:lnTo>
                  <a:lnTo>
                    <a:pt x="2554325" y="227520"/>
                  </a:lnTo>
                  <a:lnTo>
                    <a:pt x="2594203" y="246748"/>
                  </a:lnTo>
                  <a:lnTo>
                    <a:pt x="2632938" y="266217"/>
                  </a:lnTo>
                  <a:lnTo>
                    <a:pt x="2670467" y="285864"/>
                  </a:lnTo>
                  <a:lnTo>
                    <a:pt x="2706789" y="305587"/>
                  </a:lnTo>
                  <a:lnTo>
                    <a:pt x="2761310" y="336562"/>
                  </a:lnTo>
                  <a:lnTo>
                    <a:pt x="2812605" y="367207"/>
                  </a:lnTo>
                  <a:lnTo>
                    <a:pt x="2860548" y="397230"/>
                  </a:lnTo>
                  <a:lnTo>
                    <a:pt x="2904985" y="426300"/>
                  </a:lnTo>
                  <a:lnTo>
                    <a:pt x="2945815" y="454101"/>
                  </a:lnTo>
                  <a:lnTo>
                    <a:pt x="2982887" y="480314"/>
                  </a:lnTo>
                  <a:lnTo>
                    <a:pt x="3016072" y="504621"/>
                  </a:lnTo>
                  <a:lnTo>
                    <a:pt x="3064433" y="541629"/>
                  </a:lnTo>
                  <a:lnTo>
                    <a:pt x="3074162" y="549402"/>
                  </a:lnTo>
                  <a:lnTo>
                    <a:pt x="3048279" y="537235"/>
                  </a:lnTo>
                  <a:lnTo>
                    <a:pt x="2986367" y="511441"/>
                  </a:lnTo>
                  <a:lnTo>
                    <a:pt x="2945828" y="496481"/>
                  </a:lnTo>
                  <a:lnTo>
                    <a:pt x="2902229" y="482130"/>
                  </a:lnTo>
                  <a:lnTo>
                    <a:pt x="2856090" y="469011"/>
                  </a:lnTo>
                  <a:lnTo>
                    <a:pt x="2807970" y="457720"/>
                  </a:lnTo>
                  <a:lnTo>
                    <a:pt x="2758414" y="448881"/>
                  </a:lnTo>
                  <a:lnTo>
                    <a:pt x="2707944" y="443128"/>
                  </a:lnTo>
                  <a:lnTo>
                    <a:pt x="2657106" y="441058"/>
                  </a:lnTo>
                  <a:lnTo>
                    <a:pt x="2609570" y="443052"/>
                  </a:lnTo>
                  <a:lnTo>
                    <a:pt x="2562606" y="449402"/>
                  </a:lnTo>
                  <a:lnTo>
                    <a:pt x="2516721" y="460629"/>
                  </a:lnTo>
                  <a:lnTo>
                    <a:pt x="2472385" y="477278"/>
                  </a:lnTo>
                  <a:lnTo>
                    <a:pt x="2430107" y="499859"/>
                  </a:lnTo>
                  <a:lnTo>
                    <a:pt x="2390356" y="528916"/>
                  </a:lnTo>
                  <a:lnTo>
                    <a:pt x="2362543" y="555231"/>
                  </a:lnTo>
                  <a:lnTo>
                    <a:pt x="2336685" y="585622"/>
                  </a:lnTo>
                  <a:lnTo>
                    <a:pt x="2312987" y="620280"/>
                  </a:lnTo>
                  <a:lnTo>
                    <a:pt x="2291626" y="659396"/>
                  </a:lnTo>
                  <a:lnTo>
                    <a:pt x="2272792" y="703186"/>
                  </a:lnTo>
                  <a:lnTo>
                    <a:pt x="2256663" y="751827"/>
                  </a:lnTo>
                  <a:lnTo>
                    <a:pt x="2243442" y="805510"/>
                  </a:lnTo>
                  <a:lnTo>
                    <a:pt x="2235555" y="851281"/>
                  </a:lnTo>
                  <a:lnTo>
                    <a:pt x="2214918" y="839254"/>
                  </a:lnTo>
                  <a:lnTo>
                    <a:pt x="2235835" y="913790"/>
                  </a:lnTo>
                  <a:lnTo>
                    <a:pt x="2274620" y="846797"/>
                  </a:lnTo>
                  <a:lnTo>
                    <a:pt x="2251748" y="853287"/>
                  </a:lnTo>
                  <a:lnTo>
                    <a:pt x="2261031" y="800976"/>
                  </a:lnTo>
                  <a:lnTo>
                    <a:pt x="2276500" y="742251"/>
                  </a:lnTo>
                  <a:lnTo>
                    <a:pt x="2295487" y="690168"/>
                  </a:lnTo>
                  <a:lnTo>
                    <a:pt x="2317724" y="644385"/>
                  </a:lnTo>
                  <a:lnTo>
                    <a:pt x="2342896" y="604545"/>
                  </a:lnTo>
                  <a:lnTo>
                    <a:pt x="2370709" y="570293"/>
                  </a:lnTo>
                  <a:lnTo>
                    <a:pt x="2400858" y="541312"/>
                  </a:lnTo>
                  <a:lnTo>
                    <a:pt x="2438704" y="513638"/>
                  </a:lnTo>
                  <a:lnTo>
                    <a:pt x="2479052" y="492086"/>
                  </a:lnTo>
                  <a:lnTo>
                    <a:pt x="2521496" y="476161"/>
                  </a:lnTo>
                  <a:lnTo>
                    <a:pt x="2565603" y="465378"/>
                  </a:lnTo>
                  <a:lnTo>
                    <a:pt x="2610942" y="459257"/>
                  </a:lnTo>
                  <a:lnTo>
                    <a:pt x="2657106" y="457314"/>
                  </a:lnTo>
                  <a:lnTo>
                    <a:pt x="2706662" y="459320"/>
                  </a:lnTo>
                  <a:lnTo>
                    <a:pt x="2756039" y="464959"/>
                  </a:lnTo>
                  <a:lnTo>
                    <a:pt x="2804668" y="473633"/>
                  </a:lnTo>
                  <a:lnTo>
                    <a:pt x="2851988" y="484733"/>
                  </a:lnTo>
                  <a:lnTo>
                    <a:pt x="2897441" y="497662"/>
                  </a:lnTo>
                  <a:lnTo>
                    <a:pt x="2940469" y="511822"/>
                  </a:lnTo>
                  <a:lnTo>
                    <a:pt x="2980486" y="526592"/>
                  </a:lnTo>
                  <a:lnTo>
                    <a:pt x="3041662" y="552081"/>
                  </a:lnTo>
                  <a:lnTo>
                    <a:pt x="3098304" y="578967"/>
                  </a:lnTo>
                  <a:lnTo>
                    <a:pt x="3130169" y="595896"/>
                  </a:lnTo>
                  <a:lnTo>
                    <a:pt x="3134220" y="588848"/>
                  </a:lnTo>
                  <a:lnTo>
                    <a:pt x="3141332" y="592797"/>
                  </a:lnTo>
                  <a:lnTo>
                    <a:pt x="3152521" y="574509"/>
                  </a:lnTo>
                  <a:lnTo>
                    <a:pt x="3177336" y="538746"/>
                  </a:lnTo>
                  <a:lnTo>
                    <a:pt x="3215729" y="491121"/>
                  </a:lnTo>
                  <a:lnTo>
                    <a:pt x="3267227" y="438023"/>
                  </a:lnTo>
                  <a:lnTo>
                    <a:pt x="3302355" y="407670"/>
                  </a:lnTo>
                  <a:lnTo>
                    <a:pt x="3341471" y="378815"/>
                  </a:lnTo>
                  <a:lnTo>
                    <a:pt x="3384499" y="352602"/>
                  </a:lnTo>
                  <a:lnTo>
                    <a:pt x="3431362" y="330212"/>
                  </a:lnTo>
                  <a:lnTo>
                    <a:pt x="3481984" y="312775"/>
                  </a:lnTo>
                  <a:lnTo>
                    <a:pt x="3536277" y="301472"/>
                  </a:lnTo>
                  <a:lnTo>
                    <a:pt x="3594163" y="297459"/>
                  </a:lnTo>
                  <a:lnTo>
                    <a:pt x="3634016" y="299326"/>
                  </a:lnTo>
                  <a:lnTo>
                    <a:pt x="3675443" y="305142"/>
                  </a:lnTo>
                  <a:lnTo>
                    <a:pt x="3718407" y="315252"/>
                  </a:lnTo>
                  <a:lnTo>
                    <a:pt x="3762908" y="330009"/>
                  </a:lnTo>
                  <a:lnTo>
                    <a:pt x="3808920" y="349745"/>
                  </a:lnTo>
                  <a:lnTo>
                    <a:pt x="3856444" y="374815"/>
                  </a:lnTo>
                  <a:lnTo>
                    <a:pt x="3905427" y="405561"/>
                  </a:lnTo>
                  <a:lnTo>
                    <a:pt x="3955885" y="442328"/>
                  </a:lnTo>
                  <a:lnTo>
                    <a:pt x="3997337" y="476783"/>
                  </a:lnTo>
                  <a:lnTo>
                    <a:pt x="3975811" y="486803"/>
                  </a:lnTo>
                  <a:lnTo>
                    <a:pt x="4048950" y="512191"/>
                  </a:lnTo>
                  <a:close/>
                </a:path>
              </a:pathLst>
            </a:custGeom>
            <a:solidFill>
              <a:srgbClr val="30278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0550" y="2347836"/>
              <a:ext cx="116344" cy="101219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6472992" y="1811660"/>
            <a:ext cx="2493010" cy="844550"/>
            <a:chOff x="6540382" y="1995223"/>
            <a:chExt cx="2493010" cy="844550"/>
          </a:xfrm>
        </p:grpSpPr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1620" y="2419317"/>
              <a:ext cx="251522" cy="13414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009" y="2574084"/>
              <a:ext cx="212420" cy="16696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0064" y="2305927"/>
              <a:ext cx="197307" cy="19730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0382" y="2619688"/>
              <a:ext cx="219007" cy="21970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14377" y="1995223"/>
              <a:ext cx="219007" cy="219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197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0388137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p:oleObj spid="_x0000_s40058" name="Слайд think-cell" r:id="rId4" imgW="360" imgH="360" progId="">
              <p:embed/>
            </p:oleObj>
          </a:graphicData>
        </a:graphic>
      </p:graphicFrame>
      <p:pic>
        <p:nvPicPr>
          <p:cNvPr id="19" name="Picture 4" descr="Свердловская область - Центр традиционной народной культуры Среднего Урал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1026" y="907147"/>
            <a:ext cx="4718605" cy="52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5"/>
          <p:cNvSpPr>
            <a:spLocks noGrp="1"/>
          </p:cNvSpPr>
          <p:nvPr>
            <p:ph idx="1"/>
          </p:nvPr>
        </p:nvSpPr>
        <p:spPr>
          <a:xfrm>
            <a:off x="1991544" y="1124745"/>
            <a:ext cx="8229600" cy="2880319"/>
          </a:xfrm>
        </p:spPr>
        <p:txBody>
          <a:bodyPr/>
          <a:lstStyle/>
          <a:p>
            <a:pPr marL="0" indent="0" algn="just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D9BA7"/>
              </a:buClr>
              <a:buNone/>
            </a:pPr>
            <a:r>
              <a:rPr lang="ru-RU" sz="1400" dirty="0">
                <a:solidFill>
                  <a:srgbClr val="214071"/>
                </a:solidFill>
              </a:rPr>
              <a:t> </a:t>
            </a:r>
          </a:p>
          <a:p>
            <a:pPr>
              <a:buNone/>
            </a:pPr>
            <a:endParaRPr lang="ru-RU" sz="1400" dirty="0">
              <a:solidFill>
                <a:srgbClr val="214071"/>
              </a:solidFill>
            </a:endParaRPr>
          </a:p>
          <a:p>
            <a:endParaRPr lang="ru-RU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" name="Picture 14" descr="https://www.e1.ru/news/longread/69521247/2020/images/tild3235-3931-4266-b639-323962333865__dsc_4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02" y="1658466"/>
            <a:ext cx="2844378" cy="18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www.e1.ru/news/longread/69829847/2021/images/tild3766-3633-4531-a466-303763353261__dsc_21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42" y="4223086"/>
            <a:ext cx="2866038" cy="19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40385" y="863739"/>
            <a:ext cx="240072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</a:rPr>
              <a:t>Сталепроволочный цех,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</a:rPr>
              <a:t>г. Березовский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</a:rPr>
              <a:t>461,4 тыс.т/год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920434" y="835812"/>
            <a:ext cx="2305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70C0"/>
                </a:solidFill>
              </a:rPr>
              <a:t>Цех крепежных изделий, г. Березовский</a:t>
            </a:r>
          </a:p>
          <a:p>
            <a:pPr algn="ctr"/>
            <a:r>
              <a:rPr lang="ru-RU" altLang="ru-RU" sz="1600" b="1" dirty="0">
                <a:solidFill>
                  <a:srgbClr val="0070C0"/>
                </a:solidFill>
              </a:rPr>
              <a:t>10,6 тыс.т/год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738155" y="3575065"/>
            <a:ext cx="2648459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70C0"/>
                </a:solidFill>
              </a:rPr>
              <a:t>Гвоздильный цех, г. Ревда</a:t>
            </a:r>
          </a:p>
          <a:p>
            <a:pPr algn="ctr"/>
            <a:r>
              <a:rPr lang="ru-RU" altLang="ru-RU" sz="1600" b="1" dirty="0">
                <a:solidFill>
                  <a:srgbClr val="0070C0"/>
                </a:solidFill>
              </a:rPr>
              <a:t>40,8 тыс.т/год</a:t>
            </a:r>
          </a:p>
        </p:txBody>
      </p:sp>
      <p:pic>
        <p:nvPicPr>
          <p:cNvPr id="27" name="Picture 10" descr="НЛМК-Метиз увеличит мощности по производству проволо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497" y="1658465"/>
            <a:ext cx="2851777" cy="18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 bwMode="auto">
          <a:xfrm flipH="1" flipV="1">
            <a:off x="6589402" y="4293997"/>
            <a:ext cx="1882316" cy="1088887"/>
          </a:xfrm>
          <a:prstGeom prst="straightConnector1">
            <a:avLst/>
          </a:prstGeom>
          <a:noFill/>
          <a:ln w="25400" cap="flat" cmpd="sng" algn="ctr">
            <a:solidFill>
              <a:srgbClr val="2D2DB9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Прямая со стрелкой 28"/>
          <p:cNvCxnSpPr/>
          <p:nvPr/>
        </p:nvCxnSpPr>
        <p:spPr bwMode="auto">
          <a:xfrm flipH="1" flipV="1">
            <a:off x="6589402" y="1481900"/>
            <a:ext cx="2192289" cy="3900984"/>
          </a:xfrm>
          <a:prstGeom prst="straightConnector1">
            <a:avLst/>
          </a:prstGeom>
          <a:noFill/>
          <a:ln w="25400" cap="flat" cmpd="sng" algn="ctr">
            <a:solidFill>
              <a:srgbClr val="2D2DB9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8533" y="4240871"/>
            <a:ext cx="2829741" cy="192090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6961" y="78561"/>
            <a:ext cx="885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rgbClr val="00498A"/>
                </a:solidFill>
                <a:latin typeface="Calibri"/>
                <a:cs typeface="Calibri"/>
              </a:rPr>
              <a:t>Производственные мощности ООО «НЛМК-Метиз»</a:t>
            </a:r>
            <a:endParaRPr lang="ru-RU" sz="3000" b="1" dirty="0">
              <a:solidFill>
                <a:srgbClr val="00498A"/>
              </a:solidFill>
              <a:latin typeface="Calibri"/>
              <a:cs typeface="Calibri"/>
            </a:endParaRPr>
          </a:p>
        </p:txBody>
      </p:sp>
      <p:sp>
        <p:nvSpPr>
          <p:cNvPr id="28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4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p:oleObj spid="_x0000_s43044" name="Слайд think-cell" r:id="rId4" imgW="360" imgH="360" progId="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76961" y="78561"/>
            <a:ext cx="885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00498A"/>
                </a:solidFill>
                <a:latin typeface="Calibri"/>
                <a:cs typeface="Calibri"/>
              </a:rPr>
              <a:t>О себе</a:t>
            </a:r>
            <a:endParaRPr lang="ru-RU" sz="3000" b="1" dirty="0">
              <a:solidFill>
                <a:srgbClr val="00498A"/>
              </a:solidFill>
              <a:latin typeface="Calibri"/>
              <a:cs typeface="Calibri"/>
            </a:endParaRPr>
          </a:p>
        </p:txBody>
      </p:sp>
      <p:sp>
        <p:nvSpPr>
          <p:cNvPr id="28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57878" y="1388304"/>
            <a:ext cx="5240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/>
              <a:t>Лебедь Максим Владимирович</a:t>
            </a:r>
          </a:p>
          <a:p>
            <a:pPr algn="r"/>
            <a:r>
              <a:rPr lang="ru-RU" sz="1600" dirty="0" smtClean="0"/>
              <a:t>Начальник по повышению эффективности производства НЛМК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 l="33742" t="16276" r="34088" b="20323"/>
          <a:stretch/>
        </p:blipFill>
        <p:spPr>
          <a:xfrm>
            <a:off x="1065214" y="2396906"/>
            <a:ext cx="3328312" cy="36897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xmlns="" id="{2C26A395-F432-1FF3-B694-29DEA5D7F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61" y="907148"/>
            <a:ext cx="4930899" cy="423935"/>
          </a:xfrm>
          <a:prstGeom prst="rect">
            <a:avLst/>
          </a:prstGeom>
          <a:solidFill>
            <a:srgbClr val="2C5997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lIns="36000" tIns="36000" rIns="36000" bIns="36000"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Автор проекта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xmlns="" id="{034BC92E-0CD8-8155-C965-63352CB81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004" y="907148"/>
            <a:ext cx="4833664" cy="423935"/>
          </a:xfrm>
          <a:prstGeom prst="rect">
            <a:avLst/>
          </a:prstGeom>
          <a:solidFill>
            <a:srgbClr val="2C5997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lIns="36000" tIns="36000" rIns="36000" bIns="36000" anchor="ctr"/>
          <a:lstStyle/>
          <a:p>
            <a:pPr algn="ctr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Опыт и знания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12416" y="1602991"/>
            <a:ext cx="5320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 smtClean="0"/>
              <a:t>10 </a:t>
            </a:r>
            <a:r>
              <a:rPr lang="ru-RU" altLang="ru-RU" sz="1600" dirty="0"/>
              <a:t>лет в </a:t>
            </a:r>
            <a:r>
              <a:rPr lang="ru-RU" altLang="ru-RU" sz="1600" dirty="0" smtClean="0"/>
              <a:t>металлургии</a:t>
            </a:r>
            <a:endParaRPr lang="ru-RU" altLang="ru-RU" sz="1600" dirty="0"/>
          </a:p>
          <a:p>
            <a:pPr eaLnBrk="1" hangingPunct="1"/>
            <a:r>
              <a:rPr lang="ru-RU" altLang="ru-RU" sz="1600" dirty="0"/>
              <a:t>7</a:t>
            </a:r>
            <a:r>
              <a:rPr lang="ru-RU" altLang="ru-RU" sz="1600" dirty="0" smtClean="0"/>
              <a:t> </a:t>
            </a:r>
            <a:r>
              <a:rPr lang="ru-RU" altLang="ru-RU" sz="1600" dirty="0"/>
              <a:t>лет на руководящих должностях</a:t>
            </a:r>
          </a:p>
          <a:p>
            <a:pPr eaLnBrk="1" hangingPunct="1"/>
            <a:r>
              <a:rPr lang="ru-RU" altLang="ru-RU" sz="1600" dirty="0"/>
              <a:t>Опыт </a:t>
            </a:r>
            <a:r>
              <a:rPr lang="ru-RU" altLang="ru-RU" sz="1600" dirty="0" smtClean="0"/>
              <a:t>внедрения бережливого производства </a:t>
            </a:r>
            <a:r>
              <a:rPr lang="ru-RU" altLang="ru-RU" sz="1600" dirty="0"/>
              <a:t>в крупных </a:t>
            </a:r>
            <a:r>
              <a:rPr lang="ru-RU" altLang="ru-RU" sz="1600" dirty="0" smtClean="0"/>
              <a:t>компаниях</a:t>
            </a:r>
            <a:endParaRPr lang="ru-RU" altLang="ru-RU" sz="1600" dirty="0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xmlns="" id="{AED288AB-FD83-64C9-D534-9B0FF2966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416" y="3083972"/>
            <a:ext cx="4835252" cy="401803"/>
          </a:xfrm>
          <a:prstGeom prst="rect">
            <a:avLst/>
          </a:prstGeom>
          <a:solidFill>
            <a:srgbClr val="2C5997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lIns="36000" tIns="36000" rIns="36000" bIns="36000" anchor="ctr"/>
          <a:lstStyle/>
          <a:p>
            <a:pPr algn="ctr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Образование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xmlns="" id="{4DAB058B-198E-09B0-1C50-9A117E32F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416" y="4974096"/>
            <a:ext cx="4797151" cy="401803"/>
          </a:xfrm>
          <a:prstGeom prst="rect">
            <a:avLst/>
          </a:prstGeom>
          <a:solidFill>
            <a:srgbClr val="2C5997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lIns="36000" tIns="36000" rIns="36000" bIns="36000" anchor="ctr"/>
          <a:lstStyle/>
          <a:p>
            <a:pPr algn="ctr">
              <a:spcBef>
                <a:spcPct val="2000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Контакты</a:t>
            </a: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552A55DB-BF37-497C-C262-E0188DD2F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416" y="5459030"/>
            <a:ext cx="4462463" cy="6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5888" indent="-11588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200"/>
              </a:spcAft>
            </a:pPr>
            <a:r>
              <a:rPr lang="en-US" altLang="ru-RU" sz="1600" dirty="0">
                <a:latin typeface="Arial" charset="0"/>
              </a:rPr>
              <a:t>E-mail</a:t>
            </a:r>
            <a:r>
              <a:rPr lang="ru-RU" altLang="ru-RU" sz="1600" dirty="0">
                <a:latin typeface="Arial" charset="0"/>
              </a:rPr>
              <a:t>: </a:t>
            </a:r>
            <a:r>
              <a:rPr lang="en-US" altLang="ru-RU" sz="1600" dirty="0">
                <a:latin typeface="Arial" charset="0"/>
              </a:rPr>
              <a:t>Lebed_MV@nkmk.com</a:t>
            </a:r>
          </a:p>
          <a:p>
            <a:pPr eaLnBrk="1" hangingPunct="1">
              <a:lnSpc>
                <a:spcPct val="120000"/>
              </a:lnSpc>
              <a:spcAft>
                <a:spcPts val="200"/>
              </a:spcAft>
            </a:pPr>
            <a:r>
              <a:rPr lang="en-US" altLang="ru-RU" sz="1600" dirty="0">
                <a:latin typeface="Arial" charset="0"/>
              </a:rPr>
              <a:t>Tel</a:t>
            </a:r>
            <a:r>
              <a:rPr lang="ru-RU" altLang="ru-RU" sz="1600" dirty="0">
                <a:latin typeface="Arial" charset="0"/>
              </a:rPr>
              <a:t>: +7 9</a:t>
            </a:r>
            <a:r>
              <a:rPr lang="en-US" altLang="ru-RU" sz="1600" dirty="0">
                <a:latin typeface="Arial" charset="0"/>
              </a:rPr>
              <a:t>19 391 3000</a:t>
            </a:r>
            <a:endParaRPr lang="ru-RU" altLang="ru-RU" sz="1600" dirty="0"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12416" y="3580066"/>
            <a:ext cx="4891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/>
              <a:t>Высшее </a:t>
            </a:r>
          </a:p>
          <a:p>
            <a:r>
              <a:rPr lang="ru-RU" sz="1600" dirty="0"/>
              <a:t>ФГАОУ ВО «</a:t>
            </a:r>
            <a:r>
              <a:rPr lang="ru-RU" sz="1600" dirty="0" err="1"/>
              <a:t>УрФУ</a:t>
            </a:r>
            <a:r>
              <a:rPr lang="ru-RU" sz="1600" dirty="0"/>
              <a:t> имени первого Президента России Б.Н. Ельцина»</a:t>
            </a:r>
            <a:endParaRPr lang="ru-RU" altLang="ru-RU" sz="1600" dirty="0"/>
          </a:p>
          <a:p>
            <a:r>
              <a:rPr lang="ru-RU" altLang="ru-RU" sz="1600" dirty="0"/>
              <a:t>Инженер по специальности «Обработка металлов давлением»</a:t>
            </a:r>
          </a:p>
        </p:txBody>
      </p:sp>
    </p:spTree>
    <p:extLst>
      <p:ext uri="{BB962C8B-B14F-4D97-AF65-F5344CB8AC3E}">
        <p14:creationId xmlns:p14="http://schemas.microsoft.com/office/powerpoint/2010/main" xmlns="" val="26229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extLst/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p:oleObj spid="_x0000_s44064" name="Слайд think-cell" r:id="rId4" imgW="360" imgH="360" progId="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76961" y="78561"/>
            <a:ext cx="885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498A"/>
                </a:solidFill>
                <a:latin typeface="Calibri"/>
                <a:cs typeface="Calibri"/>
              </a:rPr>
              <a:t>Актуальность проекта</a:t>
            </a:r>
            <a:endParaRPr lang="ru-RU" sz="3000" b="1" dirty="0">
              <a:solidFill>
                <a:srgbClr val="00498A"/>
              </a:solidFill>
              <a:latin typeface="Calibri"/>
              <a:cs typeface="Calibri"/>
            </a:endParaRPr>
          </a:p>
        </p:txBody>
      </p:sp>
      <p:sp>
        <p:nvSpPr>
          <p:cNvPr id="28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11560" y="1000839"/>
            <a:ext cx="2191441" cy="5099514"/>
          </a:xfrm>
          <a:custGeom>
            <a:avLst/>
            <a:gdLst>
              <a:gd name="T0" fmla="*/ 0 w 3144"/>
              <a:gd name="T1" fmla="*/ 0 h 3048"/>
              <a:gd name="T2" fmla="*/ 4009344 w 3144"/>
              <a:gd name="T3" fmla="*/ 0 h 3048"/>
              <a:gd name="T4" fmla="*/ 4516437 w 3144"/>
              <a:gd name="T5" fmla="*/ 2603500 h 3048"/>
              <a:gd name="T6" fmla="*/ 4055312 w 3144"/>
              <a:gd name="T7" fmla="*/ 5207000 h 3048"/>
              <a:gd name="T8" fmla="*/ 0 w 3144"/>
              <a:gd name="T9" fmla="*/ 5207000 h 3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4"/>
              <a:gd name="T16" fmla="*/ 0 h 3048"/>
              <a:gd name="T17" fmla="*/ 3144 w 3144"/>
              <a:gd name="T18" fmla="*/ 3048 h 30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4" h="3048">
                <a:moveTo>
                  <a:pt x="0" y="0"/>
                </a:moveTo>
                <a:lnTo>
                  <a:pt x="2791" y="0"/>
                </a:lnTo>
                <a:lnTo>
                  <a:pt x="3144" y="1524"/>
                </a:lnTo>
                <a:lnTo>
                  <a:pt x="2823" y="3048"/>
                </a:lnTo>
                <a:lnTo>
                  <a:pt x="0" y="3048"/>
                </a:lnTo>
              </a:path>
            </a:pathLst>
          </a:custGeom>
          <a:noFill/>
          <a:ln w="317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3296" tIns="46648" rIns="93296" bIns="466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6068517" y="1000839"/>
            <a:ext cx="5688632" cy="5099514"/>
          </a:xfrm>
          <a:custGeom>
            <a:avLst/>
            <a:gdLst>
              <a:gd name="T0" fmla="*/ 0 w 276"/>
              <a:gd name="T1" fmla="*/ 0 h 3132"/>
              <a:gd name="T2" fmla="*/ 4395787 w 276"/>
              <a:gd name="T3" fmla="*/ 0 h 3132"/>
              <a:gd name="T4" fmla="*/ 4395787 w 276"/>
              <a:gd name="T5" fmla="*/ 4929188 h 3132"/>
              <a:gd name="T6" fmla="*/ 0 w 276"/>
              <a:gd name="T7" fmla="*/ 4929188 h 3132"/>
              <a:gd name="T8" fmla="*/ 0 60000 65536"/>
              <a:gd name="T9" fmla="*/ 0 60000 65536"/>
              <a:gd name="T10" fmla="*/ 0 60000 65536"/>
              <a:gd name="T11" fmla="*/ 0 60000 65536"/>
              <a:gd name="T12" fmla="*/ 0 w 276"/>
              <a:gd name="T13" fmla="*/ 0 h 3132"/>
              <a:gd name="T14" fmla="*/ 276 w 276"/>
              <a:gd name="T15" fmla="*/ 3132 h 3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6" h="3132">
                <a:moveTo>
                  <a:pt x="0" y="0"/>
                </a:moveTo>
                <a:lnTo>
                  <a:pt x="276" y="0"/>
                </a:lnTo>
                <a:lnTo>
                  <a:pt x="276" y="3132"/>
                </a:lnTo>
                <a:lnTo>
                  <a:pt x="0" y="3132"/>
                </a:lnTo>
              </a:path>
            </a:pathLst>
          </a:custGeom>
          <a:noFill/>
          <a:ln w="317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3296" tIns="46648" rIns="93296" bIns="466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69534" y="1503882"/>
            <a:ext cx="8239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/>
              <a:t>Низкий уровень развития производственных коопераций в регионе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/>
              <a:t>Неэффективная загрузка производственных мощностей предприятий-производителей в Свердловской области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/>
              <a:t>Наличие негативного влияния на экологию региона со стороны промышленных предприятий</a:t>
            </a:r>
          </a:p>
          <a:p>
            <a:pPr marL="171450" marR="0" lvl="0" indent="-171450" defTabSz="914400" latinLnBrk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/>
              <a:t>Отсутствие положительной динамики увеличения производительности труда</a:t>
            </a:r>
          </a:p>
          <a:p>
            <a:pPr marL="171450" marR="0" lvl="0" indent="-171450" defTabSz="914400" latin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/>
              <a:t>Существующая </a:t>
            </a:r>
            <a:r>
              <a:rPr lang="ru-RU" sz="2000" dirty="0"/>
              <a:t>структура потребления проволоки не соответствует возможностям производства НЛМК. </a:t>
            </a:r>
            <a:r>
              <a:rPr lang="ru-RU" sz="2000" dirty="0" smtClean="0"/>
              <a:t>Спрос в регионе и стране в целом за </a:t>
            </a:r>
            <a:r>
              <a:rPr lang="ru-RU" sz="2000" dirty="0"/>
              <a:t>последние годы сместился в сторону диаметров менее </a:t>
            </a:r>
            <a:r>
              <a:rPr lang="ru-RU" sz="2000" dirty="0" smtClean="0"/>
              <a:t>2,0мм</a:t>
            </a:r>
            <a:endParaRPr lang="en-US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4038" y="2509612"/>
            <a:ext cx="2336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/>
              <a:t>Основные предпосылки для </a:t>
            </a:r>
            <a:r>
              <a:rPr lang="ru-RU" sz="2400" b="1" dirty="0" smtClean="0"/>
              <a:t>реализации проекта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661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5084" name="Слайд think-cell" r:id="rId3" imgW="360" imgH="36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6961" y="775341"/>
            <a:ext cx="11748253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8D9BA7"/>
              </a:buClr>
              <a:defRPr/>
            </a:pPr>
            <a:r>
              <a:rPr lang="ru-RU" dirty="0" smtClean="0"/>
              <a:t>Цель проекта: увеличение производства проволоки диаметрами 1,0-2,0 мм к декабрю 2023 г на 20000 тонн</a:t>
            </a:r>
          </a:p>
          <a:p>
            <a:pPr algn="just">
              <a:spcAft>
                <a:spcPts val="300"/>
              </a:spcAft>
              <a:buClr>
                <a:srgbClr val="8D9BA7"/>
              </a:buClr>
              <a:defRPr/>
            </a:pPr>
            <a:r>
              <a:rPr lang="ru-RU" dirty="0" smtClean="0"/>
              <a:t>Концепция проекта: установка </a:t>
            </a:r>
            <a:r>
              <a:rPr lang="ru-RU" dirty="0"/>
              <a:t>оборудования для волочения проволоки диаметрами 1,0-2,0 мм в сталепроволочном цехе НЛМК-Метиз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buClr>
                <a:srgbClr val="8D9BA7"/>
              </a:buClr>
              <a:defRPr/>
            </a:pPr>
            <a:r>
              <a:rPr lang="ru-RU" dirty="0"/>
              <a:t>В состав предлагаемого проекта входит: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приобретение линии для волочения проволоки диаметрами 1,0-2,0 </a:t>
            </a:r>
            <a:r>
              <a:rPr lang="ru-RU" dirty="0" smtClean="0"/>
              <a:t>мм.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строительство </a:t>
            </a:r>
            <a:r>
              <a:rPr lang="ru-RU" dirty="0"/>
              <a:t>фундамента для установки </a:t>
            </a:r>
            <a:r>
              <a:rPr lang="ru-RU" dirty="0" smtClean="0"/>
              <a:t>оборудования, монтаж </a:t>
            </a:r>
            <a:r>
              <a:rPr lang="ru-RU" dirty="0"/>
              <a:t>технологического, грузоподъемного </a:t>
            </a:r>
            <a:r>
              <a:rPr lang="ru-RU" dirty="0" smtClean="0"/>
              <a:t>оборудования, прокладка </a:t>
            </a:r>
            <a:r>
              <a:rPr lang="ru-RU" dirty="0"/>
              <a:t>трубопроводов водоснабжения и водоотведения, сжатого воздуха, силовых </a:t>
            </a:r>
            <a:r>
              <a:rPr lang="ru-RU" dirty="0" smtClean="0"/>
              <a:t>кабелей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55626" y="5080367"/>
            <a:ext cx="13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Низкоуглеродистая катанка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63609" y="4759913"/>
            <a:ext cx="861334" cy="1230104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5386091" y="5664254"/>
            <a:ext cx="1867501" cy="492944"/>
          </a:xfrm>
          <a:prstGeom prst="rect">
            <a:avLst/>
          </a:prstGeom>
          <a:solidFill>
            <a:srgbClr val="BDD7EE"/>
          </a:solidFill>
          <a:ln w="25400" cap="flat" cmpd="sng" algn="ctr">
            <a:noFill/>
            <a:prstDash val="solid"/>
          </a:ln>
          <a:effectLst/>
        </p:spPr>
        <p:txBody>
          <a:bodyPr lIns="36000" rIns="36000" rtlCol="0" anchor="ctr"/>
          <a:lstStyle/>
          <a:p>
            <a:pPr algn="ctr">
              <a:defRPr/>
            </a:pPr>
            <a:r>
              <a:rPr lang="ru-RU" sz="1000" b="1" kern="0" dirty="0">
                <a:cs typeface="Calibri" pitchFamily="34" charset="0"/>
              </a:rPr>
              <a:t>Участок термообработки проволоки </a:t>
            </a:r>
            <a:r>
              <a:rPr lang="ru-RU" sz="1000" b="1" kern="0" dirty="0">
                <a:solidFill>
                  <a:srgbClr val="00B050"/>
                </a:solidFill>
                <a:cs typeface="Calibri" pitchFamily="34" charset="0"/>
              </a:rPr>
              <a:t>(есть свободные мощности)</a:t>
            </a:r>
            <a:endParaRPr lang="ru-RU" sz="900" b="1" kern="0" dirty="0">
              <a:solidFill>
                <a:srgbClr val="00B050"/>
              </a:solidFill>
              <a:cs typeface="Calibri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67198" y="4857801"/>
            <a:ext cx="1188921" cy="1207634"/>
          </a:xfrm>
          <a:prstGeom prst="rect">
            <a:avLst/>
          </a:prstGeom>
          <a:solidFill>
            <a:srgbClr val="BDD7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000" b="1" kern="0" dirty="0">
                <a:cs typeface="Calibri" pitchFamily="34" charset="0"/>
              </a:rPr>
              <a:t>Участок грубого волочения (</a:t>
            </a:r>
            <a:r>
              <a:rPr lang="ru-RU" sz="1000" b="1" kern="0" dirty="0">
                <a:solidFill>
                  <a:srgbClr val="C00000"/>
                </a:solidFill>
                <a:cs typeface="Calibri" pitchFamily="34" charset="0"/>
              </a:rPr>
              <a:t>нет свободных мощностей для д.1,0-2,0 мм</a:t>
            </a:r>
            <a:r>
              <a:rPr lang="ru-RU" sz="1000" b="1" kern="0" dirty="0">
                <a:cs typeface="Calibri" pitchFamily="34" charset="0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67126" y="3700195"/>
            <a:ext cx="145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 (</a:t>
            </a:r>
            <a:r>
              <a:rPr lang="ru-RU" sz="900" b="1" dirty="0" smtClean="0">
                <a:solidFill>
                  <a:srgbClr val="000000"/>
                </a:solidFill>
                <a:cs typeface="Calibri" pitchFamily="34" charset="0"/>
              </a:rPr>
              <a:t>Волочение</a:t>
            </a:r>
            <a:br>
              <a:rPr lang="ru-RU" sz="900" b="1" dirty="0" smtClean="0">
                <a:solidFill>
                  <a:srgbClr val="000000"/>
                </a:solidFill>
                <a:cs typeface="Calibri" pitchFamily="34" charset="0"/>
              </a:rPr>
            </a:br>
            <a:r>
              <a:rPr lang="ru-RU" sz="900" b="1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cs typeface="Calibri" pitchFamily="34" charset="0"/>
              </a:rPr>
              <a:t>Ø</a:t>
            </a:r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1,0-2,0 мм)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0404" y="4093365"/>
            <a:ext cx="662507" cy="68985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460727" y="5242408"/>
            <a:ext cx="178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 (Термообработка </a:t>
            </a:r>
            <a:r>
              <a:rPr lang="en-US" sz="900" b="1" dirty="0" smtClean="0">
                <a:solidFill>
                  <a:srgbClr val="000000"/>
                </a:solidFill>
                <a:cs typeface="Calibri" pitchFamily="34" charset="0"/>
              </a:rPr>
              <a:t>Ø</a:t>
            </a:r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1,0-2,0 мм)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823135" y="3703612"/>
            <a:ext cx="1277044" cy="36591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478509" y="5223208"/>
            <a:ext cx="1682663" cy="391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1609328" y="5449699"/>
            <a:ext cx="1248198" cy="238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4492658" y="5577970"/>
            <a:ext cx="639134" cy="665512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8541046" y="5664254"/>
            <a:ext cx="1689819" cy="492944"/>
          </a:xfrm>
          <a:prstGeom prst="rect">
            <a:avLst/>
          </a:prstGeom>
          <a:solidFill>
            <a:srgbClr val="BDD7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000" b="1" kern="0" dirty="0">
                <a:cs typeface="Calibri" pitchFamily="34" charset="0"/>
              </a:rPr>
              <a:t>Участок перемотки в мотки </a:t>
            </a:r>
            <a:r>
              <a:rPr lang="en-US" sz="1000" b="1" kern="0" dirty="0">
                <a:cs typeface="Calibri" pitchFamily="34" charset="0"/>
              </a:rPr>
              <a:t>50 </a:t>
            </a:r>
            <a:r>
              <a:rPr lang="ru-RU" sz="1000" b="1" kern="0" dirty="0">
                <a:cs typeface="Calibri" pitchFamily="34" charset="0"/>
              </a:rPr>
              <a:t>кг </a:t>
            </a:r>
            <a:r>
              <a:rPr lang="ru-RU" sz="1000" b="1" kern="0" dirty="0">
                <a:solidFill>
                  <a:srgbClr val="00B050"/>
                </a:solidFill>
                <a:cs typeface="Calibri" pitchFamily="34" charset="0"/>
              </a:rPr>
              <a:t>(есть свободные мощностей)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10230865" y="5900281"/>
            <a:ext cx="30303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0454963" y="5512667"/>
            <a:ext cx="173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ТН, ТОС проволока в мотках</a:t>
            </a:r>
            <a:r>
              <a:rPr lang="en-US" sz="900" b="1" dirty="0">
                <a:solidFill>
                  <a:srgbClr val="000000"/>
                </a:solidFill>
                <a:cs typeface="Calibri" pitchFamily="34" charset="0"/>
              </a:rPr>
              <a:t> </a:t>
            </a:r>
            <a:endParaRPr lang="ru-RU" sz="900" b="1" dirty="0">
              <a:solidFill>
                <a:srgbClr val="000000"/>
              </a:solidFill>
              <a:cs typeface="Calibri" pitchFamily="34" charset="0"/>
            </a:endParaRPr>
          </a:p>
          <a:p>
            <a:r>
              <a:rPr lang="en-US" sz="900" b="1" dirty="0">
                <a:solidFill>
                  <a:srgbClr val="000000"/>
                </a:solidFill>
                <a:cs typeface="Calibri" pitchFamily="34" charset="0"/>
              </a:rPr>
              <a:t>Ø</a:t>
            </a:r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1,0-2,0 мм (2,18 тыс. т/год)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7330594" y="5900281"/>
            <a:ext cx="44461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4168908" y="5900276"/>
            <a:ext cx="30303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75" name="Прямая со стрелкой 74"/>
          <p:cNvCxnSpPr/>
          <p:nvPr/>
        </p:nvCxnSpPr>
        <p:spPr>
          <a:xfrm>
            <a:off x="7700768" y="3465724"/>
            <a:ext cx="268161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4168908" y="3465724"/>
            <a:ext cx="14686" cy="24345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4212968" y="4013788"/>
            <a:ext cx="6198787" cy="15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/>
          <p:nvPr/>
        </p:nvCxnSpPr>
        <p:spPr>
          <a:xfrm>
            <a:off x="4192838" y="4161027"/>
            <a:ext cx="4039145" cy="1503227"/>
          </a:xfrm>
          <a:prstGeom prst="bentConnector3">
            <a:avLst>
              <a:gd name="adj1" fmla="val 8717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65675" y="5713900"/>
            <a:ext cx="584904" cy="458321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8981954" y="5232395"/>
            <a:ext cx="1006184" cy="34468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Перемотка в мотки </a:t>
            </a:r>
            <a:r>
              <a:rPr lang="en-US" sz="900" b="1" dirty="0">
                <a:solidFill>
                  <a:srgbClr val="000000"/>
                </a:solidFill>
                <a:cs typeface="Calibri" pitchFamily="34" charset="0"/>
              </a:rPr>
              <a:t>50 </a:t>
            </a:r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кг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698807" y="5205192"/>
            <a:ext cx="1289331" cy="3718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10382380" y="4031016"/>
            <a:ext cx="16124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 ТН проволока в бухтах </a:t>
            </a:r>
          </a:p>
          <a:p>
            <a:r>
              <a:rPr lang="en-US" sz="900" b="1" dirty="0">
                <a:solidFill>
                  <a:srgbClr val="000000"/>
                </a:solidFill>
                <a:cs typeface="Calibri" pitchFamily="34" charset="0"/>
              </a:rPr>
              <a:t>Ø</a:t>
            </a:r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1,0-2,0 мм (5,88 тыс. т/год)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845715" y="3291207"/>
            <a:ext cx="1796707" cy="469978"/>
          </a:xfrm>
          <a:prstGeom prst="rect">
            <a:avLst/>
          </a:prstGeom>
          <a:solidFill>
            <a:srgbClr val="BDD7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000" b="1" kern="0" dirty="0">
                <a:cs typeface="Calibri" pitchFamily="34" charset="0"/>
              </a:rPr>
              <a:t>Участок оцинкования </a:t>
            </a:r>
            <a:r>
              <a:rPr lang="ru-RU" sz="1000" b="1" kern="0" dirty="0">
                <a:solidFill>
                  <a:srgbClr val="00B050"/>
                </a:solidFill>
                <a:cs typeface="Calibri" pitchFamily="34" charset="0"/>
              </a:rPr>
              <a:t>(дозагрузка мощности)</a:t>
            </a:r>
            <a:endParaRPr lang="ru-RU" sz="900" b="1" kern="0" dirty="0">
              <a:solidFill>
                <a:srgbClr val="00B050"/>
              </a:solidFill>
              <a:cs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12410" y="2882811"/>
            <a:ext cx="178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 (</a:t>
            </a:r>
            <a:r>
              <a:rPr lang="ru-RU" sz="900" b="1" dirty="0" smtClean="0">
                <a:solidFill>
                  <a:srgbClr val="000000"/>
                </a:solidFill>
                <a:cs typeface="Calibri" pitchFamily="34" charset="0"/>
              </a:rPr>
              <a:t>Оцинкование</a:t>
            </a:r>
          </a:p>
          <a:p>
            <a:r>
              <a:rPr lang="ru-RU" sz="900" b="1" dirty="0" smtClean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cs typeface="Calibri" pitchFamily="34" charset="0"/>
              </a:rPr>
              <a:t>Ø</a:t>
            </a:r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1,0-2,0 мм)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982076" y="2859565"/>
            <a:ext cx="1498995" cy="3912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859281" y="3174851"/>
            <a:ext cx="639581" cy="637471"/>
          </a:xfrm>
          <a:prstGeom prst="rect">
            <a:avLst/>
          </a:prstGeom>
        </p:spPr>
      </p:pic>
      <p:cxnSp>
        <p:nvCxnSpPr>
          <p:cNvPr id="95" name="Прямая со стрелкой 94"/>
          <p:cNvCxnSpPr/>
          <p:nvPr/>
        </p:nvCxnSpPr>
        <p:spPr>
          <a:xfrm>
            <a:off x="4192838" y="3465724"/>
            <a:ext cx="29982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10348455" y="2962671"/>
            <a:ext cx="18540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Оцинкованная термонеобработанная проволока,</a:t>
            </a:r>
          </a:p>
          <a:p>
            <a:pPr algn="just"/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Оцинкованная термообработанная проволока </a:t>
            </a:r>
            <a:r>
              <a:rPr lang="en-US" sz="900" b="1" dirty="0">
                <a:solidFill>
                  <a:srgbClr val="000000"/>
                </a:solidFill>
                <a:cs typeface="Calibri" pitchFamily="34" charset="0"/>
              </a:rPr>
              <a:t>Ø</a:t>
            </a:r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1,0-2,0 </a:t>
            </a:r>
            <a:r>
              <a:rPr lang="ru-RU" sz="900" b="1" dirty="0" smtClean="0">
                <a:solidFill>
                  <a:srgbClr val="000000"/>
                </a:solidFill>
                <a:cs typeface="Calibri" pitchFamily="34" charset="0"/>
              </a:rPr>
              <a:t>мм</a:t>
            </a:r>
          </a:p>
          <a:p>
            <a:pPr algn="just"/>
            <a:r>
              <a:rPr lang="ru-RU" sz="900" b="1" dirty="0" smtClean="0">
                <a:solidFill>
                  <a:srgbClr val="000000"/>
                </a:solidFill>
                <a:cs typeface="Calibri" pitchFamily="34" charset="0"/>
              </a:rPr>
              <a:t>(</a:t>
            </a:r>
            <a:r>
              <a:rPr lang="ru-RU" sz="900" b="1" dirty="0">
                <a:solidFill>
                  <a:srgbClr val="000000"/>
                </a:solidFill>
                <a:cs typeface="Calibri" pitchFamily="34" charset="0"/>
              </a:rPr>
              <a:t>12,03 тыс. т/год)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6961" y="78561"/>
            <a:ext cx="885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498A"/>
                </a:solidFill>
                <a:latin typeface="Calibri"/>
                <a:cs typeface="Calibri"/>
              </a:rPr>
              <a:t>Цель проекта. Концепция проекта</a:t>
            </a:r>
            <a:endParaRPr lang="ru-RU" sz="3000" b="1" dirty="0">
              <a:solidFill>
                <a:srgbClr val="00498A"/>
              </a:solidFill>
              <a:latin typeface="Calibri"/>
              <a:cs typeface="Calibri"/>
            </a:endParaRPr>
          </a:p>
        </p:txBody>
      </p:sp>
      <p:sp>
        <p:nvSpPr>
          <p:cNvPr id="36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0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6107" name="Слайд think-cell" r:id="rId3" imgW="360" imgH="360" progId="">
              <p:embed/>
            </p:oleObj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76961" y="78561"/>
            <a:ext cx="885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498A"/>
                </a:solidFill>
                <a:latin typeface="Calibri"/>
                <a:cs typeface="Calibri"/>
              </a:rPr>
              <a:t>Команда проекта</a:t>
            </a:r>
            <a:endParaRPr lang="ru-RU" sz="3000" b="1" dirty="0">
              <a:solidFill>
                <a:srgbClr val="00498A"/>
              </a:solidFill>
              <a:latin typeface="Calibri"/>
              <a:cs typeface="Calibri"/>
            </a:endParaRPr>
          </a:p>
        </p:txBody>
      </p:sp>
      <p:sp>
        <p:nvSpPr>
          <p:cNvPr id="36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1309636"/>
              </p:ext>
            </p:extLst>
          </p:nvPr>
        </p:nvGraphicFramePr>
        <p:xfrm>
          <a:off x="176961" y="1411033"/>
          <a:ext cx="11607762" cy="359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2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7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7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1193"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Подразделение/должность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9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+mn-cs"/>
                        </a:rPr>
                        <a:t>ФИО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9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+mn-cs"/>
                        </a:rPr>
                        <a:t>Роль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9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768">
                <a:tc>
                  <a:txBody>
                    <a:bodyPr/>
                    <a:lstStyle/>
                    <a:p>
                      <a:pPr algn="l"/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ООО «НЛМК-Метиз», генеральный директор</a:t>
                      </a:r>
                      <a:endParaRPr lang="ru-RU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Ким Сергей Станиславович</a:t>
                      </a:r>
                      <a:endParaRPr lang="ru-RU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Заказчик проекта</a:t>
                      </a:r>
                      <a:endParaRPr lang="ru-RU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9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ООО «НЛМК-Метиз», начальник управления (технического)</a:t>
                      </a: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Потапов Юрий Викторович</a:t>
                      </a:r>
                      <a:endParaRPr lang="ru-RU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Куратор проекта</a:t>
                      </a:r>
                      <a:endParaRPr lang="ru-RU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9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ОАО «НЛМК-Урал», начальник отдела по повышению эффективности производства</a:t>
                      </a: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Лебедь Максим Владимирович</a:t>
                      </a:r>
                      <a:endParaRPr lang="ru-RU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Менеджер проекта</a:t>
                      </a:r>
                      <a:endParaRPr lang="ru-RU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99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ПАО «НЛМК», специалист</a:t>
                      </a: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Манжела Елена Сергеевна</a:t>
                      </a:r>
                      <a:endParaRPr lang="ru-RU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Администратор проекта</a:t>
                      </a:r>
                      <a:endParaRPr lang="ru-RU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37" marR="91437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2807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91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7128" name="Слайд think-cell" r:id="rId3" imgW="360" imgH="360" progId="">
              <p:embed/>
            </p:oleObj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5632"/>
              </p:ext>
            </p:extLst>
          </p:nvPr>
        </p:nvGraphicFramePr>
        <p:xfrm>
          <a:off x="304800" y="4301463"/>
          <a:ext cx="11314386" cy="1865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9367">
                  <a:extLst>
                    <a:ext uri="{9D8B030D-6E8A-4147-A177-3AD203B41FA5}">
                      <a16:colId xmlns:a16="http://schemas.microsoft.com/office/drawing/2014/main" xmlns="" val="1585941424"/>
                    </a:ext>
                  </a:extLst>
                </a:gridCol>
                <a:gridCol w="4505019">
                  <a:extLst>
                    <a:ext uri="{9D8B030D-6E8A-4147-A177-3AD203B41FA5}">
                      <a16:colId xmlns:a16="http://schemas.microsoft.com/office/drawing/2014/main" xmlns="" val="2622591759"/>
                    </a:ext>
                  </a:extLst>
                </a:gridCol>
              </a:tblGrid>
              <a:tr h="391613"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+mn-cs"/>
                        </a:rPr>
                        <a:t>Затраты подготовительного периода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9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kern="1200" dirty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+mn-cs"/>
                        </a:rPr>
                        <a:t>Затраты, тыс.руб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9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405079"/>
                  </a:ext>
                </a:extLst>
              </a:tr>
              <a:tr h="368407"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Проектно-изыскательские работы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20 000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5463654"/>
                  </a:ext>
                </a:extLst>
              </a:tr>
              <a:tr h="368407"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Основное оборудование (ОТО)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400 000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1105996"/>
                  </a:ext>
                </a:extLst>
              </a:tr>
              <a:tr h="368407"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СМР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150 000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838797"/>
                  </a:ext>
                </a:extLst>
              </a:tr>
              <a:tr h="368407"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b="1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5021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81015" algn="l"/>
                        </a:tabLst>
                      </a:pPr>
                      <a:r>
                        <a:rPr lang="ru-RU" b="1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570 000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63573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4" cstate="print"/>
          <a:srcRect l="675" t="27661" r="57082" b="48291"/>
          <a:stretch/>
        </p:blipFill>
        <p:spPr bwMode="auto">
          <a:xfrm>
            <a:off x="304800" y="913801"/>
            <a:ext cx="11314386" cy="3243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961" y="78561"/>
            <a:ext cx="885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498A"/>
                </a:solidFill>
                <a:latin typeface="Calibri"/>
                <a:cs typeface="Calibri"/>
              </a:rPr>
              <a:t>Календарный план проекта</a:t>
            </a:r>
            <a:endParaRPr lang="ru-RU" sz="3000" b="1" dirty="0">
              <a:solidFill>
                <a:srgbClr val="00498A"/>
              </a:solidFill>
              <a:latin typeface="Calibri"/>
              <a:cs typeface="Calibri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5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8151" name="Слайд think-cell" r:id="rId3" imgW="360" imgH="3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961" y="78561"/>
            <a:ext cx="885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498A"/>
                </a:solidFill>
                <a:latin typeface="Calibri"/>
                <a:cs typeface="Calibri"/>
              </a:rPr>
              <a:t>Показатели эффективности</a:t>
            </a:r>
            <a:endParaRPr lang="ru-RU" sz="3000" b="1" dirty="0">
              <a:solidFill>
                <a:srgbClr val="00498A"/>
              </a:solidFill>
              <a:latin typeface="Calibri"/>
              <a:cs typeface="Calibri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28031" y="76985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print"/>
          <a:srcRect l="33904" t="31765" r="28625" b="42763"/>
          <a:stretch/>
        </p:blipFill>
        <p:spPr>
          <a:xfrm>
            <a:off x="176089" y="1446832"/>
            <a:ext cx="5348853" cy="211258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 cstate="print"/>
          <a:srcRect l="31957" t="30957" r="26440" b="20346"/>
          <a:stretch/>
        </p:blipFill>
        <p:spPr>
          <a:xfrm>
            <a:off x="6364926" y="1122009"/>
            <a:ext cx="5525813" cy="28485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089" y="4537189"/>
            <a:ext cx="117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Вывод: Исходя из показателей инвестиционной привлекательности при норме</a:t>
            </a:r>
            <a:r>
              <a:rPr lang="en-US" dirty="0"/>
              <a:t> NVP&gt;0</a:t>
            </a:r>
            <a:r>
              <a:rPr lang="ru-RU" dirty="0"/>
              <a:t>, показатель проекта соответствует норме.</a:t>
            </a:r>
            <a:endParaRPr lang="en-US" dirty="0"/>
          </a:p>
          <a:p>
            <a:r>
              <a:rPr lang="ru-RU" dirty="0"/>
              <a:t>Показатель </a:t>
            </a:r>
            <a:r>
              <a:rPr lang="en-US" dirty="0"/>
              <a:t>IRR</a:t>
            </a:r>
            <a:r>
              <a:rPr lang="ru-RU" dirty="0"/>
              <a:t> при норме </a:t>
            </a:r>
            <a:r>
              <a:rPr lang="en-US" dirty="0"/>
              <a:t>IRR&gt;</a:t>
            </a:r>
            <a:r>
              <a:rPr lang="ru-RU" dirty="0"/>
              <a:t> ставки дисконтирования, также соответствует.</a:t>
            </a:r>
          </a:p>
        </p:txBody>
      </p:sp>
    </p:spTree>
    <p:extLst>
      <p:ext uri="{BB962C8B-B14F-4D97-AF65-F5344CB8AC3E}">
        <p14:creationId xmlns:p14="http://schemas.microsoft.com/office/powerpoint/2010/main" xmlns="" val="37345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29125</TotalTime>
  <Words>709</Words>
  <Application>Microsoft Office PowerPoint</Application>
  <PresentationFormat>Произвольный</PresentationFormat>
  <Paragraphs>149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1_Тема Office</vt:lpstr>
      <vt:lpstr>1_Специальное оформление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kuznetsova_na</dc:creator>
  <cp:lastModifiedBy>1</cp:lastModifiedBy>
  <cp:revision>583</cp:revision>
  <cp:lastPrinted>2015-08-18T15:55:25Z</cp:lastPrinted>
  <dcterms:created xsi:type="dcterms:W3CDTF">2015-02-26T10:45:26Z</dcterms:created>
  <dcterms:modified xsi:type="dcterms:W3CDTF">2023-01-27T09:19:28Z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0x010100FE2996CF2FB7E7429D4B562A99A18EA5</vt:lpwstr>
  </property>
  <property fmtid="{D5CDD505-2E9C-101B-9397-08002B2CF9AE}" pid="3" name="_dlc_DocIdItemGuid">
    <vt:lpwstr>44085814-466d-4a66-99cc-b4b2714e4b4e</vt:lpwstr>
  </property>
  <property fmtid="{D5CDD505-2E9C-101B-9397-08002B2CF9AE}" pid="4" name="_dlc_DocId">
    <vt:lpwstr>2STPMZMFYU7M-10-889</vt:lpwstr>
  </property>
  <property fmtid="{D5CDD505-2E9C-101B-9397-08002B2CF9AE}" pid="5" name="_dlc_DocIdUrl">
    <vt:lpwstr>https://home.nlmk.ru/mediacenter/_layouts/15/DocIdRedir.aspx?ID=2STPMZMFYU7M-10-889, 2STPMZMFYU7M-10-889</vt:lpwstr>
  </property>
</Properties>
</file>