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61" r:id="rId6"/>
    <p:sldId id="276" r:id="rId7"/>
    <p:sldId id="262" r:id="rId8"/>
    <p:sldId id="264" r:id="rId9"/>
    <p:sldId id="267" r:id="rId10"/>
    <p:sldId id="265" r:id="rId11"/>
    <p:sldId id="271" r:id="rId12"/>
    <p:sldId id="275" r:id="rId13"/>
    <p:sldId id="278" r:id="rId14"/>
    <p:sldId id="279" r:id="rId15"/>
  </p:sldIdLst>
  <p:sldSz cx="9144000" cy="5143500" type="screen16x9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76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37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BE071-3A64-4A53-9E36-C59B9F7A801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16A9D-E113-4B14-9136-F8E2305F4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6A9D-E113-4B14-9136-F8E2305F4C6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Проговорить, что процесс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клиентоориентированный</a:t>
            </a:r>
            <a:r>
              <a:rPr lang="ru-RU" baseline="0" dirty="0" smtClean="0"/>
              <a:t>, организация заинтересована в потребителях, в связи с чем структура дополнена маркетинговыми мероприятиями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6A9D-E113-4B14-9136-F8E2305F4C6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43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714494"/>
            <a:ext cx="5957902" cy="1102519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928940"/>
            <a:ext cx="5929354" cy="71438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76BB-6E75-4EB9-940D-CD220B279B65}" type="datetime1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 descr="Ресурс 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2910" y="1714494"/>
            <a:ext cx="61940" cy="1928826"/>
          </a:xfrm>
          <a:prstGeom prst="rect">
            <a:avLst/>
          </a:prstGeom>
        </p:spPr>
      </p:pic>
      <p:pic>
        <p:nvPicPr>
          <p:cNvPr id="11" name="Рисунок 10" descr="синегей созвездие 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143768" y="0"/>
            <a:ext cx="5278983" cy="5143500"/>
          </a:xfrm>
          <a:prstGeom prst="rect">
            <a:avLst/>
          </a:prstGeom>
        </p:spPr>
      </p:pic>
      <p:pic>
        <p:nvPicPr>
          <p:cNvPr id="12" name="Рисунок 11" descr="Ресурс 7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2910" y="142858"/>
            <a:ext cx="2214578" cy="732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05979"/>
            <a:ext cx="8258204" cy="857250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8596" y="1200151"/>
            <a:ext cx="8258204" cy="2586045"/>
          </a:xfrm>
        </p:spPr>
        <p:txBody>
          <a:bodyPr vert="horz"/>
          <a:lstStyle>
            <a:lvl1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420C6-553B-4928-A069-689208D7FADB}" type="datetime1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Ресурс 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4429138"/>
            <a:ext cx="9144000" cy="580111"/>
          </a:xfrm>
          <a:prstGeom prst="rect">
            <a:avLst/>
          </a:prstGeom>
        </p:spPr>
      </p:pic>
      <p:pic>
        <p:nvPicPr>
          <p:cNvPr id="8" name="Рисунок 7" descr="Ресурс 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5400000" flipH="1">
            <a:off x="2263124" y="-762976"/>
            <a:ext cx="45719" cy="37147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008845"/>
          </a:xfrm>
        </p:spPr>
        <p:txBody>
          <a:bodyPr vert="eaVert"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008845"/>
          </a:xfrm>
        </p:spPr>
        <p:txBody>
          <a:bodyPr vert="eaVert"/>
          <a:lstStyle>
            <a:lvl2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6E93-ABE4-436F-8B8D-DFA3A749DECD}" type="datetime1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Ресурс 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4429138"/>
            <a:ext cx="9144000" cy="5801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/>
          <p:cNvSpPr>
            <a:spLocks noGrp="1"/>
          </p:cNvSpPr>
          <p:nvPr>
            <p:ph type="pic" sz="quarter" idx="13"/>
          </p:nvPr>
        </p:nvSpPr>
        <p:spPr>
          <a:xfrm>
            <a:off x="1928794" y="1571618"/>
            <a:ext cx="1214437" cy="1214438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tx2">
                    <a:lumMod val="8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14480" y="142858"/>
            <a:ext cx="5929354" cy="8572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sz="3600" dirty="0" smtClean="0"/>
              <a:t>Наши контакты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F3B7-A6A0-482E-8687-5826B1B5276B}" type="datetime1">
              <a:rPr lang="ru-RU" smtClean="0"/>
              <a:t>29.06.2022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Ресурс 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 flipH="1">
            <a:off x="3620446" y="-834414"/>
            <a:ext cx="45719" cy="3714775"/>
          </a:xfrm>
          <a:prstGeom prst="rect">
            <a:avLst/>
          </a:prstGeom>
        </p:spPr>
      </p:pic>
      <p:pic>
        <p:nvPicPr>
          <p:cNvPr id="9" name="Рисунок 8" descr="Ресурс 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166" y="4143386"/>
            <a:ext cx="6429388" cy="867580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726254" y="1643056"/>
            <a:ext cx="3929063" cy="500063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3726247" y="2214552"/>
            <a:ext cx="3929063" cy="500063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ru-RU" dirty="0" smtClean="0"/>
              <a:t>Должность</a:t>
            </a:r>
          </a:p>
        </p:txBody>
      </p:sp>
      <p:pic>
        <p:nvPicPr>
          <p:cNvPr id="16" name="Рисунок 15" descr="Ресурс 3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42844" y="0"/>
            <a:ext cx="40046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/>
          <p:cNvSpPr>
            <a:spLocks noGrp="1"/>
          </p:cNvSpPr>
          <p:nvPr>
            <p:ph type="pic" sz="quarter" idx="13"/>
          </p:nvPr>
        </p:nvSpPr>
        <p:spPr>
          <a:xfrm>
            <a:off x="1857356" y="1357304"/>
            <a:ext cx="1000132" cy="1000133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tx2">
                    <a:lumMod val="8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14480" y="142858"/>
            <a:ext cx="5929354" cy="8572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sz="3600" dirty="0" smtClean="0"/>
              <a:t>Наши контакты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15-E2FC-4DCE-938A-788B1019AFF5}" type="datetime1">
              <a:rPr lang="ru-RU" smtClean="0"/>
              <a:t>29.06.2022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Ресурс 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 flipH="1">
            <a:off x="3620446" y="-834414"/>
            <a:ext cx="45719" cy="3714775"/>
          </a:xfrm>
          <a:prstGeom prst="rect">
            <a:avLst/>
          </a:prstGeom>
        </p:spPr>
      </p:pic>
      <p:pic>
        <p:nvPicPr>
          <p:cNvPr id="9" name="Рисунок 8" descr="Ресурс 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166" y="4143386"/>
            <a:ext cx="6429388" cy="867580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57620" y="1374023"/>
            <a:ext cx="3797697" cy="483344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3857620" y="1945520"/>
            <a:ext cx="3797690" cy="483343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ru-RU" dirty="0" smtClean="0"/>
              <a:t>Должность</a:t>
            </a:r>
          </a:p>
        </p:txBody>
      </p:sp>
      <p:pic>
        <p:nvPicPr>
          <p:cNvPr id="16" name="Рисунок 15" descr="Ресурс 3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42844" y="0"/>
            <a:ext cx="400467" cy="5143500"/>
          </a:xfrm>
          <a:prstGeom prst="rect">
            <a:avLst/>
          </a:prstGeom>
        </p:spPr>
      </p:pic>
      <p:sp>
        <p:nvSpPr>
          <p:cNvPr id="24" name="Текст 13"/>
          <p:cNvSpPr>
            <a:spLocks noGrp="1"/>
          </p:cNvSpPr>
          <p:nvPr>
            <p:ph type="body" sz="quarter" idx="20" hasCustomPrompt="1"/>
          </p:nvPr>
        </p:nvSpPr>
        <p:spPr>
          <a:xfrm>
            <a:off x="3857620" y="2714626"/>
            <a:ext cx="3797697" cy="483344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25" name="Текст 13"/>
          <p:cNvSpPr>
            <a:spLocks noGrp="1"/>
          </p:cNvSpPr>
          <p:nvPr>
            <p:ph type="body" sz="quarter" idx="21" hasCustomPrompt="1"/>
          </p:nvPr>
        </p:nvSpPr>
        <p:spPr>
          <a:xfrm>
            <a:off x="3857620" y="3286123"/>
            <a:ext cx="3797690" cy="483343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27" name="Рисунок 11"/>
          <p:cNvSpPr>
            <a:spLocks noGrp="1"/>
          </p:cNvSpPr>
          <p:nvPr>
            <p:ph type="pic" sz="quarter" idx="22"/>
          </p:nvPr>
        </p:nvSpPr>
        <p:spPr>
          <a:xfrm>
            <a:off x="1857356" y="2714626"/>
            <a:ext cx="1000132" cy="1000133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tx2">
                    <a:lumMod val="8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6"/>
            <a:ext cx="6286544" cy="857250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285866"/>
            <a:ext cx="6329378" cy="3308757"/>
          </a:xfrm>
        </p:spPr>
        <p:txBody>
          <a:bodyPr/>
          <a:lstStyle>
            <a:lvl2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840B-2269-48B4-8EE6-2BC3FB8B9BF9}" type="datetime1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Ресурс 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 flipH="1">
            <a:off x="2763190" y="-691538"/>
            <a:ext cx="45719" cy="3714775"/>
          </a:xfrm>
          <a:prstGeom prst="rect">
            <a:avLst/>
          </a:prstGeom>
        </p:spPr>
      </p:pic>
      <p:pic>
        <p:nvPicPr>
          <p:cNvPr id="13" name="Рисунок 12" descr="Ресурс 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42844" y="0"/>
            <a:ext cx="40046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000378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357172"/>
            <a:ext cx="7772400" cy="25193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ED8F-5F09-410A-8FE6-618A20CE04FF}" type="datetime1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Ресурс 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 flipH="1">
            <a:off x="2477438" y="1165850"/>
            <a:ext cx="45719" cy="3714775"/>
          </a:xfrm>
          <a:prstGeom prst="rect">
            <a:avLst/>
          </a:prstGeom>
        </p:spPr>
      </p:pic>
      <p:pic>
        <p:nvPicPr>
          <p:cNvPr id="10" name="Рисунок 9" descr="Ресурс 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4429138"/>
            <a:ext cx="9144000" cy="5801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6"/>
            <a:ext cx="7215238" cy="857250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8662" y="1214428"/>
            <a:ext cx="3571900" cy="3394472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4876" y="1214428"/>
            <a:ext cx="3429024" cy="3394472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F598-5A83-4134-AE43-7F6D3C009C57}" type="datetime1">
              <a:rPr lang="ru-RU" smtClean="0"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Ресурс 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 flipH="1">
            <a:off x="2763190" y="-762976"/>
            <a:ext cx="45719" cy="3714775"/>
          </a:xfrm>
          <a:prstGeom prst="rect">
            <a:avLst/>
          </a:prstGeom>
        </p:spPr>
      </p:pic>
      <p:pic>
        <p:nvPicPr>
          <p:cNvPr id="10" name="Рисунок 9" descr="Ресурс 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42844" y="0"/>
            <a:ext cx="40046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6"/>
            <a:ext cx="7143800" cy="857250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4414" y="1142990"/>
            <a:ext cx="3500462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4414" y="1643056"/>
            <a:ext cx="3500462" cy="2963466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7752" y="1142990"/>
            <a:ext cx="3500463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57752" y="1643056"/>
            <a:ext cx="3500463" cy="2963466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FE76-2C6C-4BB1-9288-8822DC904179}" type="datetime1">
              <a:rPr lang="ru-RU" smtClean="0"/>
              <a:t>29.06.2022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 descr="Ресурс 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 flipH="1">
            <a:off x="3048942" y="-762976"/>
            <a:ext cx="45719" cy="3714775"/>
          </a:xfrm>
          <a:prstGeom prst="rect">
            <a:avLst/>
          </a:prstGeom>
        </p:spPr>
      </p:pic>
      <p:pic>
        <p:nvPicPr>
          <p:cNvPr id="12" name="Рисунок 11" descr="Ресурс 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42844" y="0"/>
            <a:ext cx="40046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6"/>
            <a:ext cx="8143932" cy="857250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A556-C04D-4C06-AA89-B86FB93764CE}" type="datetime1">
              <a:rPr lang="ru-RU" smtClean="0"/>
              <a:t>29.06.2022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Ресурс 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4429138"/>
            <a:ext cx="9144000" cy="580111"/>
          </a:xfrm>
          <a:prstGeom prst="rect">
            <a:avLst/>
          </a:prstGeom>
        </p:spPr>
      </p:pic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428596" y="1285866"/>
            <a:ext cx="3714750" cy="27146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4"/>
          </p:nvPr>
        </p:nvSpPr>
        <p:spPr>
          <a:xfrm>
            <a:off x="4857752" y="1285866"/>
            <a:ext cx="3714750" cy="2714625"/>
          </a:xfrm>
        </p:spPr>
        <p:txBody>
          <a:bodyPr/>
          <a:lstStyle/>
          <a:p>
            <a:endParaRPr lang="ru-RU"/>
          </a:p>
        </p:txBody>
      </p:sp>
      <p:pic>
        <p:nvPicPr>
          <p:cNvPr id="11" name="Рисунок 10" descr="Ресурс 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5400000" flipH="1">
            <a:off x="2263124" y="-762976"/>
            <a:ext cx="45719" cy="37147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11D5-3EC1-459C-99A9-002F056CF878}" type="datetime1">
              <a:rPr lang="ru-RU" smtClean="0"/>
              <a:t>29.06.2022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 descr="Ресурс 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42844" y="0"/>
            <a:ext cx="40046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6"/>
            <a:ext cx="3071833" cy="87153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214296"/>
            <a:ext cx="3711594" cy="4389835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8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4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0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0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1538" y="1071552"/>
            <a:ext cx="3071833" cy="351829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0EC7-9022-4F6E-8632-4EF85CE749D6}" type="datetime1">
              <a:rPr lang="ru-RU" smtClean="0"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Ресурс 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 flipH="1">
            <a:off x="2571736" y="-428646"/>
            <a:ext cx="71438" cy="3071834"/>
          </a:xfrm>
          <a:prstGeom prst="rect">
            <a:avLst/>
          </a:prstGeom>
        </p:spPr>
      </p:pic>
      <p:pic>
        <p:nvPicPr>
          <p:cNvPr id="10" name="Рисунок 9" descr="Ресурс 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42844" y="0"/>
            <a:ext cx="40046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882"/>
            <a:ext cx="6000792" cy="425054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85852" y="428610"/>
            <a:ext cx="6000792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4000510"/>
            <a:ext cx="6000792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CA78-F6D8-4EC3-9DB9-E7CF96A37403}" type="datetime1">
              <a:rPr lang="ru-RU" smtClean="0"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Ресурс 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 flipH="1">
            <a:off x="3294524" y="1991837"/>
            <a:ext cx="45719" cy="4063064"/>
          </a:xfrm>
          <a:prstGeom prst="rect">
            <a:avLst/>
          </a:prstGeom>
        </p:spPr>
      </p:pic>
      <p:pic>
        <p:nvPicPr>
          <p:cNvPr id="10" name="Рисунок 9" descr="Ресурс 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42844" y="0"/>
            <a:ext cx="40046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05979"/>
            <a:ext cx="700092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200151"/>
            <a:ext cx="7000924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74CE7-34C3-4830-ABC3-748E995C2AC0}" type="datetime1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1800" b="1" dirty="0"/>
              <a:t>СТРАТЕГИЯ СОЗДАНИЯ И ФУНКЦИОНИРОВАНИЯ </a:t>
            </a:r>
            <a:br>
              <a:rPr lang="ru-RU" sz="1800" b="1" dirty="0"/>
            </a:br>
            <a:r>
              <a:rPr lang="ru-RU" sz="1800" b="1" dirty="0"/>
              <a:t>ЦЕНТРА ДОПОЛНИТЕЛЬНОГО ОБРАЗОВАНИЯ </a:t>
            </a:r>
            <a:br>
              <a:rPr lang="ru-RU" sz="1800" b="1" dirty="0"/>
            </a:br>
            <a:r>
              <a:rPr lang="ru-RU" sz="1800" b="1" dirty="0"/>
              <a:t>"ПЕРВАЯ ШКОЛЬНАЯ IT-КОМПАНИЯ"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НА </a:t>
            </a:r>
            <a:r>
              <a:rPr lang="ru-RU" sz="1800" b="1" dirty="0"/>
              <a:t>БАЗЕ МБОУ СОШ № 1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Махновецкий Алексей </a:t>
            </a:r>
            <a:r>
              <a:rPr lang="ru-RU" dirty="0" smtClean="0"/>
              <a:t>Витальевич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МБОУ СОШ № 1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63" y="13604"/>
            <a:ext cx="1162611" cy="1038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96" y="41715"/>
            <a:ext cx="1101950" cy="1009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6"/>
            <a:ext cx="8071338" cy="85725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dirty="0"/>
              <a:t>Социально-экономическая значимость проекта</a:t>
            </a:r>
            <a:br>
              <a:rPr lang="ru-RU" sz="2800" dirty="0"/>
            </a:br>
            <a:r>
              <a:rPr lang="ru-RU" sz="2800" dirty="0"/>
              <a:t>для развития Свердловской области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1" y="1285866"/>
            <a:ext cx="7614637" cy="3308757"/>
          </a:xfrm>
        </p:spPr>
        <p:txBody>
          <a:bodyPr>
            <a:noAutofit/>
          </a:bodyPr>
          <a:lstStyle/>
          <a:p>
            <a:pPr marL="180594" indent="-180594" defTabSz="722358">
              <a:spcBef>
                <a:spcPts val="1313"/>
              </a:spcBef>
              <a:defRPr sz="3792"/>
            </a:pPr>
            <a:r>
              <a:rPr lang="ru-RU" sz="1400" dirty="0"/>
              <a:t>Обеспечение технологического развития региона путем ранней </a:t>
            </a:r>
            <a:r>
              <a:rPr lang="ru-RU" sz="1400" dirty="0" err="1"/>
              <a:t>профилизации</a:t>
            </a:r>
            <a:r>
              <a:rPr lang="ru-RU" sz="1400" dirty="0"/>
              <a:t> обучающихся, подготовка кадров для реализации проекта "Цифровая экономика".</a:t>
            </a:r>
          </a:p>
          <a:p>
            <a:pPr marL="180594" indent="-180594" defTabSz="722358">
              <a:spcBef>
                <a:spcPts val="1313"/>
              </a:spcBef>
              <a:defRPr sz="3792"/>
            </a:pPr>
            <a:r>
              <a:rPr lang="ru-RU" sz="1400" dirty="0"/>
              <a:t>Обеспечение цифровой трансформации системы общего и дополнительного образования в муниципальном образовании г. Екатеринбург.</a:t>
            </a:r>
          </a:p>
          <a:p>
            <a:pPr marL="180594" indent="-180594" defTabSz="722358">
              <a:spcBef>
                <a:spcPts val="1313"/>
              </a:spcBef>
              <a:defRPr sz="3792"/>
            </a:pPr>
            <a:r>
              <a:rPr lang="ru-RU" sz="1400" dirty="0"/>
              <a:t>Образовательные направления ЦДО «Первая школьная IT-компания» определены с учетом повышения уровня информатизации и компьютеризации современного мира, и, как результат, возрастающего спроса предприятий региона на подготовленных специалистов в ИТ сфере для обеспечения устойчивого социально-экономического развития Свердловской области в соответствии с направлением социально-экономической политики Свердловской области на 2016–2030 годы «Создание конкурентоспособного образования», Стратегии социально-экономического развития Свердловской области на 2016–2030 годы, утвержденной Законом Свердловской области от 21 декабря 2015 года № 151-ОЗ «О Стратегии социально-экономического развития Свердловской области на 2016–2030 годы».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>
                <a:solidFill>
                  <a:schemeClr val="accent6"/>
                </a:solidFill>
              </a:rPr>
              <a:pPr/>
              <a:t>10</a:t>
            </a:fld>
            <a:endParaRPr lang="ru-RU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6"/>
            <a:ext cx="7898538" cy="85725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dirty="0" smtClean="0"/>
              <a:t>Стратегические задачи развития РФ </a:t>
            </a:r>
            <a:br>
              <a:rPr lang="ru-RU" sz="2800" dirty="0" smtClean="0"/>
            </a:br>
            <a:r>
              <a:rPr lang="ru-RU" sz="2800" dirty="0" smtClean="0"/>
              <a:t>на период до 2024 года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1" y="1285866"/>
            <a:ext cx="7614637" cy="3308757"/>
          </a:xfrm>
        </p:spPr>
        <p:txBody>
          <a:bodyPr>
            <a:noAutofit/>
          </a:bodyPr>
          <a:lstStyle/>
          <a:p>
            <a:pPr marL="180594" indent="-180594" defTabSz="722358">
              <a:spcBef>
                <a:spcPts val="0"/>
              </a:spcBef>
              <a:spcAft>
                <a:spcPts val="600"/>
              </a:spcAft>
              <a:defRPr sz="3792"/>
            </a:pPr>
            <a:r>
              <a:rPr lang="ru-RU" sz="2000" dirty="0"/>
              <a:t>Внедрение новых методов обучения и воспитания, образовательных технологий</a:t>
            </a:r>
          </a:p>
          <a:p>
            <a:pPr marL="180594" indent="-180594" defTabSz="722358">
              <a:spcBef>
                <a:spcPts val="0"/>
              </a:spcBef>
              <a:spcAft>
                <a:spcPts val="600"/>
              </a:spcAft>
              <a:defRPr sz="3792"/>
            </a:pPr>
            <a:r>
              <a:rPr lang="ru-RU" sz="2000" dirty="0"/>
              <a:t>Обновление содержания и методов обучения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 </a:t>
            </a:r>
            <a:r>
              <a:rPr lang="ru-RU" sz="2000" dirty="0"/>
              <a:t>предмету «Технология»</a:t>
            </a:r>
          </a:p>
          <a:p>
            <a:pPr marL="180594" indent="-180594" defTabSz="722358">
              <a:spcBef>
                <a:spcPts val="0"/>
              </a:spcBef>
              <a:spcAft>
                <a:spcPts val="600"/>
              </a:spcAft>
              <a:defRPr sz="3792"/>
            </a:pPr>
            <a:r>
              <a:rPr lang="ru-RU" sz="2000" dirty="0"/>
              <a:t>Формирование эффективной системы выявления и поддержки талантов</a:t>
            </a:r>
          </a:p>
          <a:p>
            <a:pPr marL="180594" indent="-180594" defTabSz="722358">
              <a:spcBef>
                <a:spcPts val="0"/>
              </a:spcBef>
              <a:spcAft>
                <a:spcPts val="600"/>
              </a:spcAft>
              <a:defRPr sz="3792"/>
            </a:pPr>
            <a:r>
              <a:rPr lang="ru-RU" sz="2000" dirty="0"/>
              <a:t>Создание современной и безопасной цифровой </a:t>
            </a:r>
            <a:r>
              <a:rPr lang="ru-RU" sz="2000" dirty="0" smtClean="0"/>
              <a:t>среды</a:t>
            </a:r>
          </a:p>
          <a:p>
            <a:pPr marL="180594" indent="-180594" defTabSz="722358">
              <a:spcBef>
                <a:spcPts val="0"/>
              </a:spcBef>
              <a:spcAft>
                <a:spcPts val="600"/>
              </a:spcAft>
              <a:defRPr sz="3792"/>
            </a:pPr>
            <a:r>
              <a:rPr lang="ru-RU" sz="2000" dirty="0" smtClean="0"/>
              <a:t>Создание условий для развития наставничества</a:t>
            </a:r>
          </a:p>
          <a:p>
            <a:pPr marL="180594" indent="-180594" defTabSz="722358">
              <a:spcBef>
                <a:spcPts val="0"/>
              </a:spcBef>
              <a:spcAft>
                <a:spcPts val="600"/>
              </a:spcAft>
              <a:defRPr sz="3792"/>
            </a:pPr>
            <a:r>
              <a:rPr lang="ru-RU" sz="2000" dirty="0" smtClean="0"/>
              <a:t>Достижение целей национальной программы «Цифровая экономика»</a:t>
            </a:r>
            <a:endParaRPr lang="ru-RU" sz="2000" dirty="0"/>
          </a:p>
          <a:p>
            <a:pPr marL="180594" indent="-180594" defTabSz="722358">
              <a:spcBef>
                <a:spcPts val="0"/>
              </a:spcBef>
              <a:spcAft>
                <a:spcPts val="600"/>
              </a:spcAft>
              <a:defRPr sz="3792"/>
            </a:pP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>
                <a:solidFill>
                  <a:schemeClr val="accent6"/>
                </a:solidFill>
              </a:rPr>
              <a:pPr/>
              <a:t>11</a:t>
            </a:fld>
            <a:endParaRPr lang="ru-RU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6"/>
            <a:ext cx="7614636" cy="85725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Алексей Витальевич Махновецкий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3" y="1285866"/>
            <a:ext cx="3033738" cy="146426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Образование:</a:t>
            </a:r>
          </a:p>
          <a:p>
            <a:pPr marL="0" indent="0">
              <a:buNone/>
            </a:pPr>
            <a:r>
              <a:rPr lang="ru-RU" dirty="0" smtClean="0"/>
              <a:t>2002 г. </a:t>
            </a:r>
            <a:r>
              <a:rPr lang="ru-RU" dirty="0" err="1" smtClean="0"/>
              <a:t>КПиСУ</a:t>
            </a:r>
            <a:r>
              <a:rPr lang="ru-RU" dirty="0" smtClean="0"/>
              <a:t>, менеджер</a:t>
            </a:r>
          </a:p>
          <a:p>
            <a:pPr marL="0" indent="0">
              <a:buNone/>
            </a:pPr>
            <a:r>
              <a:rPr lang="ru-RU" dirty="0" smtClean="0"/>
              <a:t>2016 г. </a:t>
            </a:r>
            <a:r>
              <a:rPr lang="ru-RU" dirty="0" err="1" smtClean="0"/>
              <a:t>УрФУ</a:t>
            </a:r>
            <a:r>
              <a:rPr lang="ru-RU" dirty="0" smtClean="0"/>
              <a:t>, инженер-технолог</a:t>
            </a:r>
          </a:p>
          <a:p>
            <a:pPr marL="0" indent="0">
              <a:buNone/>
            </a:pPr>
            <a:r>
              <a:rPr lang="ru-RU" dirty="0" smtClean="0"/>
              <a:t>2017 г. </a:t>
            </a:r>
            <a:r>
              <a:rPr lang="ru-RU" dirty="0" err="1" smtClean="0"/>
              <a:t>УрГПУ</a:t>
            </a:r>
            <a:r>
              <a:rPr lang="ru-RU" dirty="0" smtClean="0"/>
              <a:t> ПП, педагогика</a:t>
            </a:r>
          </a:p>
          <a:p>
            <a:pPr marL="0" indent="0">
              <a:buNone/>
            </a:pPr>
            <a:r>
              <a:rPr lang="ru-RU" dirty="0" smtClean="0"/>
              <a:t>2018 г. РГППУ ПП, менеджмент </a:t>
            </a:r>
            <a:br>
              <a:rPr lang="ru-RU" dirty="0" smtClean="0"/>
            </a:br>
            <a:r>
              <a:rPr lang="ru-RU" dirty="0" smtClean="0"/>
              <a:t>в образовании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accent6"/>
                </a:solidFill>
              </a:rPr>
              <a:pPr/>
              <a:t>2</a:t>
            </a:fld>
            <a:endParaRPr lang="ru-RU">
              <a:solidFill>
                <a:schemeClr val="accent6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114800" y="1285866"/>
            <a:ext cx="4918364" cy="1464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itchFamily="49" charset="0"/>
              <a:buNone/>
            </a:pPr>
            <a:r>
              <a:rPr lang="ru-RU" b="1" dirty="0" smtClean="0"/>
              <a:t>Трудовая деятельность:</a:t>
            </a:r>
          </a:p>
          <a:p>
            <a:pPr marL="0" indent="0">
              <a:buNone/>
            </a:pPr>
            <a:r>
              <a:rPr lang="ru-RU" dirty="0"/>
              <a:t>2020 - </a:t>
            </a:r>
            <a:r>
              <a:rPr lang="ru-RU" dirty="0" err="1"/>
              <a:t>наст.время</a:t>
            </a:r>
            <a:r>
              <a:rPr lang="ru-RU" dirty="0"/>
              <a:t> МБОУ СОШ № 1, директор</a:t>
            </a:r>
          </a:p>
          <a:p>
            <a:pPr marL="0" indent="0">
              <a:buNone/>
            </a:pPr>
            <a:r>
              <a:rPr lang="ru-RU" dirty="0"/>
              <a:t>2008 - 2020 гг. МБОУ - СОШ № 55, учитель, директор</a:t>
            </a:r>
          </a:p>
          <a:p>
            <a:pPr marL="0" indent="0">
              <a:buNone/>
            </a:pPr>
            <a:r>
              <a:rPr lang="ru-RU" dirty="0"/>
              <a:t>2008 - 2009 гг. ГК </a:t>
            </a:r>
            <a:r>
              <a:rPr lang="en-US" dirty="0"/>
              <a:t>AVS</a:t>
            </a:r>
            <a:r>
              <a:rPr lang="ru-RU" dirty="0"/>
              <a:t> </a:t>
            </a:r>
            <a:r>
              <a:rPr lang="en-US" dirty="0"/>
              <a:t>Group</a:t>
            </a:r>
            <a:r>
              <a:rPr lang="ru-RU" dirty="0"/>
              <a:t>, менеджер</a:t>
            </a:r>
          </a:p>
          <a:p>
            <a:pPr marL="0" indent="0">
              <a:buFont typeface="Courier New" pitchFamily="49" charset="0"/>
              <a:buNone/>
            </a:pPr>
            <a:r>
              <a:rPr lang="ru-RU" dirty="0" smtClean="0"/>
              <a:t>2000 - 2008 гг. ОАО «ЕЖК», оператор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9331">
            <a:off x="5527004" y="2757977"/>
            <a:ext cx="3604620" cy="2402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928662" y="2858357"/>
            <a:ext cx="4918364" cy="1464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itchFamily="49" charset="0"/>
              <a:buNone/>
            </a:pPr>
            <a:r>
              <a:rPr lang="ru-RU" b="1" dirty="0" smtClean="0"/>
              <a:t>Достижения:</a:t>
            </a:r>
          </a:p>
          <a:p>
            <a:pPr marL="0" indent="0">
              <a:buFont typeface="Courier New" pitchFamily="49" charset="0"/>
              <a:buNone/>
            </a:pPr>
            <a:r>
              <a:rPr lang="ru-RU" dirty="0" smtClean="0"/>
              <a:t>Учитель года 2015, финалист</a:t>
            </a:r>
          </a:p>
          <a:p>
            <a:pPr marL="0" indent="0">
              <a:buFont typeface="Courier New" pitchFamily="49" charset="0"/>
              <a:buNone/>
            </a:pPr>
            <a:r>
              <a:rPr lang="ru-RU" dirty="0" smtClean="0"/>
              <a:t>Флагманы образования 2021, эксперт</a:t>
            </a:r>
          </a:p>
          <a:p>
            <a:pPr marL="0" indent="0">
              <a:buFont typeface="Courier New" pitchFamily="49" charset="0"/>
              <a:buNone/>
            </a:pPr>
            <a:r>
              <a:rPr lang="ru-RU" dirty="0" smtClean="0"/>
              <a:t>Флагманы образования 2022, финалист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0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Характеристика организации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285867"/>
            <a:ext cx="5098066" cy="1886824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Дата создания: 1 сентября 1913 года</a:t>
            </a:r>
          </a:p>
          <a:p>
            <a:r>
              <a:rPr lang="ru-RU" dirty="0" smtClean="0"/>
              <a:t>Реконструкция здания: 2019 год</a:t>
            </a:r>
          </a:p>
          <a:p>
            <a:r>
              <a:rPr lang="ru-RU" dirty="0" smtClean="0"/>
              <a:t>Новое здание на 825 человек</a:t>
            </a:r>
          </a:p>
          <a:p>
            <a:r>
              <a:rPr lang="ru-RU" dirty="0" smtClean="0"/>
              <a:t>Персонал: 107 человек</a:t>
            </a:r>
          </a:p>
          <a:p>
            <a:r>
              <a:rPr lang="en-US" dirty="0" smtClean="0"/>
              <a:t>&gt; </a:t>
            </a:r>
            <a:r>
              <a:rPr lang="ru-RU" dirty="0" smtClean="0"/>
              <a:t>2000 обучающихся на 1.09.2022</a:t>
            </a:r>
          </a:p>
          <a:p>
            <a:r>
              <a:rPr lang="ru-RU" dirty="0" smtClean="0"/>
              <a:t>Развитая цифровая образовательная среда</a:t>
            </a:r>
          </a:p>
          <a:p>
            <a:r>
              <a:rPr lang="ru-RU" dirty="0" smtClean="0"/>
              <a:t>Система дополнительного образования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 smtClean="0"/>
              <a:t>бюджетной и внебюджетной основе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accent6"/>
                </a:solidFill>
              </a:rPr>
              <a:pPr/>
              <a:t>3</a:t>
            </a:fld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94" y="3228711"/>
            <a:ext cx="2604250" cy="1730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69" y="2933125"/>
            <a:ext cx="2550061" cy="16945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71" y="1342310"/>
            <a:ext cx="2598702" cy="17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Актуальные цели </a:t>
            </a:r>
            <a:br>
              <a:rPr lang="ru-RU" sz="3200" b="1" dirty="0" smtClean="0"/>
            </a:br>
            <a:r>
              <a:rPr lang="ru-RU" sz="3200" b="1" dirty="0" smtClean="0"/>
              <a:t>основных </a:t>
            </a:r>
            <a:r>
              <a:rPr lang="ru-RU" sz="3200" b="1" dirty="0" err="1" smtClean="0"/>
              <a:t>стейкхолдеров</a:t>
            </a:r>
            <a:endParaRPr lang="ru-RU" sz="32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960426"/>
              </p:ext>
            </p:extLst>
          </p:nvPr>
        </p:nvGraphicFramePr>
        <p:xfrm>
          <a:off x="935182" y="1287289"/>
          <a:ext cx="7786976" cy="3108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3273">
                  <a:extLst>
                    <a:ext uri="{9D8B030D-6E8A-4147-A177-3AD203B41FA5}">
                      <a16:colId xmlns:a16="http://schemas.microsoft.com/office/drawing/2014/main" val="2700575595"/>
                    </a:ext>
                  </a:extLst>
                </a:gridCol>
                <a:gridCol w="928254">
                  <a:extLst>
                    <a:ext uri="{9D8B030D-6E8A-4147-A177-3AD203B41FA5}">
                      <a16:colId xmlns:a16="http://schemas.microsoft.com/office/drawing/2014/main" val="4047828870"/>
                    </a:ext>
                  </a:extLst>
                </a:gridCol>
                <a:gridCol w="1731818">
                  <a:extLst>
                    <a:ext uri="{9D8B030D-6E8A-4147-A177-3AD203B41FA5}">
                      <a16:colId xmlns:a16="http://schemas.microsoft.com/office/drawing/2014/main" val="542848301"/>
                    </a:ext>
                  </a:extLst>
                </a:gridCol>
                <a:gridCol w="3533631">
                  <a:extLst>
                    <a:ext uri="{9D8B030D-6E8A-4147-A177-3AD203B41FA5}">
                      <a16:colId xmlns:a16="http://schemas.microsoft.com/office/drawing/2014/main" val="327661167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Стейкхолдер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Степень влияния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Потребности: гипотезы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Показатели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4205729920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Учредитель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Высокое качество образования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Высокая доходность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Широкий спектр услуг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Качество образовательной деятельности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Коэффициент платности (софинансирование)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Количество дополнительных образовательных услуг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3517889696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Родители (законные представители)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Высокое качество образования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Широкий спектр услуг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Комфортная среда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Качество образовательной деятельности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Количество дополнительных образовательных услуг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Показатели качества образования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3008499807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Ученик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Комфортная среда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Доступность образования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Показатели качества образования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Степень доступности образовательных программ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992210604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Правительство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Высокое качество образования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Страна в 10-ке лучших по образованию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Показатели качества образования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Рейтинг страны в мировых </a:t>
                      </a:r>
                      <a:r>
                        <a:rPr lang="ru-RU" sz="12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чартах</a:t>
                      </a:r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национальных проектов</a:t>
                      </a:r>
                      <a:endParaRPr lang="ru-RU" sz="120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3579158469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>
                <a:solidFill>
                  <a:schemeClr val="accent6"/>
                </a:solidFill>
              </a:rPr>
              <a:pPr/>
              <a:t>4</a:t>
            </a:fld>
            <a:endParaRPr lang="ru-RU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Цели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1" y="1285866"/>
            <a:ext cx="7614637" cy="330875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/>
              <a:t>рост </a:t>
            </a:r>
            <a:r>
              <a:rPr lang="ru-RU" dirty="0"/>
              <a:t>доли дополнительного образования в сфере </a:t>
            </a:r>
            <a:r>
              <a:rPr lang="en-US" dirty="0"/>
              <a:t>IT</a:t>
            </a:r>
            <a:r>
              <a:rPr lang="ru-RU" dirty="0"/>
              <a:t>;</a:t>
            </a:r>
          </a:p>
          <a:p>
            <a:pPr algn="just"/>
            <a:r>
              <a:rPr lang="ru-RU" dirty="0" smtClean="0"/>
              <a:t>использования </a:t>
            </a:r>
            <a:r>
              <a:rPr lang="ru-RU" dirty="0"/>
              <a:t>высокого потенциала системы дополнительного образования детей в решении задач создания современной и безопасной цифровой образовательной среды;</a:t>
            </a:r>
          </a:p>
          <a:p>
            <a:pPr algn="just"/>
            <a:r>
              <a:rPr lang="ru-RU" dirty="0" smtClean="0"/>
              <a:t>формирование </a:t>
            </a:r>
            <a:r>
              <a:rPr lang="ru-RU" dirty="0"/>
              <a:t>устойчивой многоуровневой системы работы с детьми в области технологического </a:t>
            </a:r>
            <a:r>
              <a:rPr lang="ru-RU" dirty="0" smtClean="0"/>
              <a:t>образования;</a:t>
            </a:r>
            <a:endParaRPr lang="ru-RU" dirty="0"/>
          </a:p>
          <a:p>
            <a:pPr algn="just"/>
            <a:r>
              <a:rPr lang="ru-RU" dirty="0" smtClean="0"/>
              <a:t>повышение </a:t>
            </a:r>
            <a:r>
              <a:rPr lang="ru-RU" dirty="0"/>
              <a:t>качества и доступности дополнительного образования в сфере информационных и телекоммуникационных </a:t>
            </a:r>
            <a:r>
              <a:rPr lang="ru-RU" dirty="0" smtClean="0"/>
              <a:t>технологий;</a:t>
            </a:r>
            <a:endParaRPr lang="ru-RU" dirty="0"/>
          </a:p>
          <a:p>
            <a:pPr algn="just"/>
            <a:r>
              <a:rPr lang="ru-RU" dirty="0"/>
              <a:t>с</a:t>
            </a:r>
            <a:r>
              <a:rPr lang="ru-RU" dirty="0" smtClean="0"/>
              <a:t>одействия </a:t>
            </a:r>
            <a:r>
              <a:rPr lang="ru-RU" dirty="0"/>
              <a:t>решению проблемы обеспечения высокотехнологичных отраслей промышленности региона новым поколением высококвалифицированных специалистов в области цифровой экономики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>
                <a:solidFill>
                  <a:schemeClr val="accent6"/>
                </a:solidFill>
              </a:rPr>
              <a:pPr/>
              <a:t>5</a:t>
            </a:fld>
            <a:endParaRPr lang="ru-RU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mahno\Downloads\ПП 2022-Page-2.drawi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45" y="2833255"/>
            <a:ext cx="4031121" cy="20138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Бизнес-процесс</a:t>
            </a:r>
            <a:endParaRPr lang="ru-RU" dirty="0"/>
          </a:p>
        </p:txBody>
      </p:sp>
      <p:pic>
        <p:nvPicPr>
          <p:cNvPr id="3074" name="Picture 2" descr="ПП 2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404072"/>
            <a:ext cx="5014278" cy="201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>
                <a:solidFill>
                  <a:schemeClr val="accent6"/>
                </a:solidFill>
              </a:rPr>
              <a:pPr/>
              <a:t>6</a:t>
            </a:fld>
            <a:endParaRPr lang="ru-RU">
              <a:solidFill>
                <a:schemeClr val="accent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7377" y="3519190"/>
            <a:ext cx="42055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CC0066">
                  <a:lumMod val="50000"/>
                </a:srgbClr>
              </a:buClr>
            </a:pPr>
            <a:r>
              <a:rPr lang="ru-RU" sz="1200" i="1" dirty="0">
                <a:solidFill>
                  <a:srgbClr val="CC0066">
                    <a:lumMod val="75000"/>
                  </a:srgbClr>
                </a:solidFill>
              </a:rPr>
              <a:t>Миссия ЦДО «Первая школьная IT-компания»: обеспечение законченного производственного цикла программного продукта, создаваемого школьником в рамках дополнительного образования с момента входа в пространства центра до презентации готового решения с учетом образовательного содержания по соответствующим направлениям.</a:t>
            </a:r>
            <a:endParaRPr lang="ru-RU" sz="1200" i="1" dirty="0">
              <a:solidFill>
                <a:srgbClr val="CC006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4414" y="207621"/>
            <a:ext cx="7143800" cy="857250"/>
          </a:xfrm>
        </p:spPr>
        <p:txBody>
          <a:bodyPr/>
          <a:lstStyle/>
          <a:p>
            <a:r>
              <a:rPr lang="ru-RU" dirty="0" smtClean="0"/>
              <a:t>Сроки проекта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Сроки и этапы проекта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287242" y="1643056"/>
            <a:ext cx="3856758" cy="3406388"/>
          </a:xfrm>
        </p:spPr>
        <p:txBody>
          <a:bodyPr>
            <a:normAutofit/>
          </a:bodyPr>
          <a:lstStyle/>
          <a:p>
            <a:r>
              <a:rPr lang="ru-RU" sz="1900" dirty="0"/>
              <a:t>Менеджер проекта</a:t>
            </a:r>
          </a:p>
          <a:p>
            <a:r>
              <a:rPr lang="ru-RU" sz="1900" dirty="0"/>
              <a:t>Маркетолог</a:t>
            </a:r>
          </a:p>
          <a:p>
            <a:r>
              <a:rPr lang="ru-RU" sz="1900" dirty="0" smtClean="0"/>
              <a:t>Наставник </a:t>
            </a:r>
            <a:r>
              <a:rPr lang="ru-RU" sz="1900" dirty="0"/>
              <a:t>(реализация сетевых программ)</a:t>
            </a:r>
          </a:p>
          <a:p>
            <a:r>
              <a:rPr lang="ru-RU" sz="1900" dirty="0"/>
              <a:t>Педагоги дополнительного образования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214412" y="1643056"/>
            <a:ext cx="4237351" cy="3386144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630238" indent="-630238">
              <a:buNone/>
            </a:pPr>
            <a:r>
              <a:rPr lang="ru-RU" dirty="0" smtClean="0"/>
              <a:t>2021: Разработка </a:t>
            </a:r>
            <a:r>
              <a:rPr lang="ru-RU" dirty="0"/>
              <a:t>концепции и бизнес-плана</a:t>
            </a:r>
          </a:p>
          <a:p>
            <a:pPr marL="630238" indent="-630238">
              <a:buNone/>
            </a:pPr>
            <a:r>
              <a:rPr lang="ru-RU" dirty="0" smtClean="0"/>
              <a:t>2022: Этап </a:t>
            </a:r>
            <a:r>
              <a:rPr lang="ru-RU" dirty="0"/>
              <a:t>создания цента, </a:t>
            </a:r>
            <a:r>
              <a:rPr lang="ru-RU" dirty="0" err="1"/>
              <a:t>брендирование</a:t>
            </a:r>
            <a:r>
              <a:rPr lang="ru-RU" dirty="0"/>
              <a:t> помещений, приобретение оборудования, формирование контингента</a:t>
            </a:r>
          </a:p>
          <a:p>
            <a:pPr marL="630238" indent="-630238">
              <a:buNone/>
            </a:pPr>
            <a:r>
              <a:rPr lang="ru-RU" dirty="0" smtClean="0"/>
              <a:t>2023: Этап </a:t>
            </a:r>
            <a:r>
              <a:rPr lang="ru-RU" dirty="0"/>
              <a:t>формирования готовых решений проектной деятельности по результатам работы центра</a:t>
            </a:r>
          </a:p>
          <a:p>
            <a:pPr marL="630238" indent="-630238">
              <a:buNone/>
            </a:pPr>
            <a:r>
              <a:rPr lang="ru-RU" dirty="0" smtClean="0"/>
              <a:t>2024: Анализ </a:t>
            </a:r>
            <a:r>
              <a:rPr lang="ru-RU" dirty="0"/>
              <a:t>эффективности работы, планирование нового цикла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5287242" y="1142990"/>
            <a:ext cx="3500463" cy="479822"/>
          </a:xfrm>
        </p:spPr>
        <p:txBody>
          <a:bodyPr/>
          <a:lstStyle/>
          <a:p>
            <a:r>
              <a:rPr lang="ru-RU" dirty="0" smtClean="0"/>
              <a:t>Команда проекта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>
                <a:solidFill>
                  <a:schemeClr val="accent6"/>
                </a:solidFill>
              </a:rPr>
              <a:pPr/>
              <a:t>7</a:t>
            </a:fld>
            <a:endParaRPr lang="ru-RU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4342505" y="2225444"/>
            <a:ext cx="4697587" cy="209884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Финансово-экономическая эффективность</a:t>
            </a:r>
            <a:endParaRPr lang="ru-RU" sz="2800" b="1" dirty="0"/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28596" y="1252105"/>
            <a:ext cx="4032568" cy="158115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>
                <a:solidFill>
                  <a:schemeClr val="accent6"/>
                </a:solidFill>
              </a:rPr>
              <a:pPr/>
              <a:t>8</a:t>
            </a:fld>
            <a:endParaRPr lang="ru-RU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471" y="2886275"/>
            <a:ext cx="2071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C0066">
                    <a:lumMod val="75000"/>
                  </a:srgbClr>
                </a:solidFill>
              </a:rPr>
              <a:t>План продаж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99613" y="1685807"/>
            <a:ext cx="3144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C0066">
                    <a:lumMod val="75000"/>
                  </a:srgbClr>
                </a:solidFill>
              </a:rPr>
              <a:t>График окупаемости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3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4414" y="207621"/>
            <a:ext cx="7143800" cy="857250"/>
          </a:xfrm>
        </p:spPr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организации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287242" y="1643056"/>
            <a:ext cx="3856758" cy="3406388"/>
          </a:xfrm>
        </p:spPr>
        <p:txBody>
          <a:bodyPr>
            <a:noAutofit/>
          </a:bodyPr>
          <a:lstStyle/>
          <a:p>
            <a:r>
              <a:rPr lang="ru-RU" sz="1800" dirty="0"/>
              <a:t>реализации национального проекта «Образование» и </a:t>
            </a:r>
            <a:r>
              <a:rPr lang="ru-RU" sz="1800" dirty="0" err="1" smtClean="0"/>
              <a:t>подпроектов</a:t>
            </a:r>
            <a:r>
              <a:rPr lang="ru-RU" sz="1800" dirty="0" smtClean="0"/>
              <a:t> </a:t>
            </a:r>
            <a:r>
              <a:rPr lang="ru-RU" sz="1800" dirty="0"/>
              <a:t>«Цифровая образовательная среда», «Успех каждого ребенка</a:t>
            </a:r>
            <a:r>
              <a:rPr lang="ru-RU" sz="1800" dirty="0" smtClean="0"/>
              <a:t>»;</a:t>
            </a:r>
          </a:p>
          <a:p>
            <a:r>
              <a:rPr lang="ru-RU" sz="1800" dirty="0" smtClean="0"/>
              <a:t>повышение уровня самоокупаемости;</a:t>
            </a:r>
          </a:p>
          <a:p>
            <a:r>
              <a:rPr lang="ru-RU" sz="1800" dirty="0"/>
              <a:t>п</a:t>
            </a:r>
            <a:r>
              <a:rPr lang="ru-RU" sz="1800" dirty="0" smtClean="0"/>
              <a:t>одготовка кадров для цифровой экономики;</a:t>
            </a:r>
          </a:p>
          <a:p>
            <a:r>
              <a:rPr lang="ru-RU" sz="1800" dirty="0"/>
              <a:t>р</a:t>
            </a:r>
            <a:r>
              <a:rPr lang="ru-RU" sz="1800" dirty="0" smtClean="0"/>
              <a:t>еализация социально-значимых проектов</a:t>
            </a:r>
            <a:endParaRPr lang="ru-RU" sz="1800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40328" y="1643056"/>
            <a:ext cx="4911436" cy="338614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550" dirty="0" smtClean="0"/>
              <a:t>повышение эффективности </a:t>
            </a:r>
            <a:r>
              <a:rPr lang="ru-RU" sz="1550" dirty="0"/>
              <a:t>функционирования цифровой </a:t>
            </a:r>
            <a:r>
              <a:rPr lang="ru-RU" sz="1550" dirty="0" smtClean="0"/>
              <a:t>среды;</a:t>
            </a:r>
            <a:endParaRPr lang="ru-RU" sz="1550" dirty="0"/>
          </a:p>
          <a:p>
            <a:r>
              <a:rPr lang="ru-RU" sz="1550" dirty="0" smtClean="0"/>
              <a:t>доступность дистанционных </a:t>
            </a:r>
            <a:r>
              <a:rPr lang="ru-RU" sz="1550" dirty="0"/>
              <a:t>и </a:t>
            </a:r>
            <a:r>
              <a:rPr lang="ru-RU" sz="1550" dirty="0" smtClean="0"/>
              <a:t>электронных образовательных услуг;</a:t>
            </a:r>
            <a:endParaRPr lang="ru-RU" sz="1550" dirty="0"/>
          </a:p>
          <a:p>
            <a:r>
              <a:rPr lang="ru-RU" sz="1550" dirty="0"/>
              <a:t>повышение качества образовательных услуг;</a:t>
            </a:r>
          </a:p>
          <a:p>
            <a:r>
              <a:rPr lang="ru-RU" sz="1550" dirty="0" smtClean="0"/>
              <a:t>уменьшение нагрузки </a:t>
            </a:r>
            <a:r>
              <a:rPr lang="ru-RU" sz="1550" dirty="0"/>
              <a:t>на кабинетный </a:t>
            </a:r>
            <a:r>
              <a:rPr lang="ru-RU" sz="1550" dirty="0" smtClean="0"/>
              <a:t>фонд;</a:t>
            </a:r>
            <a:endParaRPr lang="ru-RU" sz="1550" dirty="0"/>
          </a:p>
          <a:p>
            <a:r>
              <a:rPr lang="ru-RU" sz="1550" dirty="0" smtClean="0"/>
              <a:t>публикация </a:t>
            </a:r>
            <a:r>
              <a:rPr lang="ru-RU" sz="1550" dirty="0"/>
              <a:t>передового педагогического </a:t>
            </a:r>
            <a:r>
              <a:rPr lang="ru-RU" sz="1550" dirty="0" smtClean="0"/>
              <a:t>опыта;</a:t>
            </a:r>
            <a:endParaRPr lang="ru-RU" sz="1550" dirty="0"/>
          </a:p>
          <a:p>
            <a:r>
              <a:rPr lang="ru-RU" sz="1550" dirty="0" smtClean="0"/>
              <a:t>рост уровня </a:t>
            </a:r>
            <a:r>
              <a:rPr lang="ru-RU" sz="1550" dirty="0"/>
              <a:t>цифровой грамотности педагогов;</a:t>
            </a:r>
          </a:p>
          <a:p>
            <a:r>
              <a:rPr lang="ru-RU" sz="1550" dirty="0" smtClean="0"/>
              <a:t>реализация принципа </a:t>
            </a:r>
            <a:r>
              <a:rPr lang="ru-RU" sz="1550" dirty="0"/>
              <a:t>мобильности </a:t>
            </a:r>
            <a:r>
              <a:rPr lang="ru-RU" sz="1550" dirty="0" smtClean="0"/>
              <a:t>обучения;</a:t>
            </a:r>
            <a:endParaRPr lang="ru-RU" sz="1550" dirty="0"/>
          </a:p>
          <a:p>
            <a:r>
              <a:rPr lang="ru-RU" sz="1550" dirty="0" smtClean="0"/>
              <a:t>выстраивание </a:t>
            </a:r>
            <a:r>
              <a:rPr lang="ru-RU" sz="1550" dirty="0"/>
              <a:t>персональной образовательной траектории </a:t>
            </a:r>
            <a:r>
              <a:rPr lang="ru-RU" sz="1550" dirty="0" smtClean="0"/>
              <a:t>обучающегося</a:t>
            </a:r>
            <a:endParaRPr lang="ru-RU" sz="155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5287242" y="1142990"/>
            <a:ext cx="3500463" cy="479822"/>
          </a:xfrm>
        </p:spPr>
        <p:txBody>
          <a:bodyPr/>
          <a:lstStyle/>
          <a:p>
            <a:r>
              <a:rPr lang="ru-RU" dirty="0" smtClean="0"/>
              <a:t>Для города и региона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>
                <a:solidFill>
                  <a:schemeClr val="accent6"/>
                </a:solidFill>
              </a:rPr>
              <a:pPr/>
              <a:t>9</a:t>
            </a:fld>
            <a:endParaRPr lang="ru-RU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0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60033"/>
      </a:accent1>
      <a:accent2>
        <a:srgbClr val="CC0066"/>
      </a:accent2>
      <a:accent3>
        <a:srgbClr val="0070C0"/>
      </a:accent3>
      <a:accent4>
        <a:srgbClr val="00B0F0"/>
      </a:accent4>
      <a:accent5>
        <a:srgbClr val="501440"/>
      </a:accent5>
      <a:accent6>
        <a:srgbClr val="002060"/>
      </a:accent6>
      <a:hlink>
        <a:srgbClr val="00B0F0"/>
      </a:hlink>
      <a:folHlink>
        <a:srgbClr val="800080"/>
      </a:folHlink>
    </a:clrScheme>
    <a:fontScheme name="Другая 23">
      <a:majorFont>
        <a:latin typeface="Helvetica"/>
        <a:ea typeface=""/>
        <a:cs typeface=""/>
      </a:majorFont>
      <a:minorFont>
        <a:latin typeface="Helvetica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64CB90B8217254F90F8FAA27680A28C" ma:contentTypeVersion="14" ma:contentTypeDescription="Создание документа." ma:contentTypeScope="" ma:versionID="2174611109645ea2295b4fa7da1f2c3b">
  <xsd:schema xmlns:xsd="http://www.w3.org/2001/XMLSchema" xmlns:xs="http://www.w3.org/2001/XMLSchema" xmlns:p="http://schemas.microsoft.com/office/2006/metadata/properties" xmlns:ns3="d340eeec-31e3-40ff-aa89-6cbcb10f5877" xmlns:ns4="06127d67-9224-47dc-9917-5b8a751ab016" targetNamespace="http://schemas.microsoft.com/office/2006/metadata/properties" ma:root="true" ma:fieldsID="5202ed977327ec1590d93f2a70268a79" ns3:_="" ns4:_="">
    <xsd:import namespace="d340eeec-31e3-40ff-aa89-6cbcb10f5877"/>
    <xsd:import namespace="06127d67-9224-47dc-9917-5b8a751ab01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40eeec-31e3-40ff-aa89-6cbcb10f58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127d67-9224-47dc-9917-5b8a751ab0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B738788-7387-4694-A498-EFBC0648F8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40eeec-31e3-40ff-aa89-6cbcb10f5877"/>
    <ds:schemaRef ds:uri="06127d67-9224-47dc-9917-5b8a751ab0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8CCC95-6858-42EA-9E96-93882720C4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267091-DD61-4B52-95A1-76516936626A}">
  <ds:schemaRefs>
    <ds:schemaRef ds:uri="06127d67-9224-47dc-9917-5b8a751ab016"/>
    <ds:schemaRef ds:uri="http://purl.org/dc/elements/1.1/"/>
    <ds:schemaRef ds:uri="http://www.w3.org/XML/1998/namespace"/>
    <ds:schemaRef ds:uri="d340eeec-31e3-40ff-aa89-6cbcb10f5877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735</Words>
  <Application>Microsoft Office PowerPoint</Application>
  <PresentationFormat>Экран (16:9)</PresentationFormat>
  <Paragraphs>120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Courier New</vt:lpstr>
      <vt:lpstr>Helvetica</vt:lpstr>
      <vt:lpstr>Helvetica Bold</vt:lpstr>
      <vt:lpstr>Times New Roman</vt:lpstr>
      <vt:lpstr>Тема Office</vt:lpstr>
      <vt:lpstr>СТРАТЕГИЯ СОЗДАНИЯ И ФУНКЦИОНИРОВАНИЯ  ЦЕНТРА ДОПОЛНИТЕЛЬНОГО ОБРАЗОВАНИЯ  "ПЕРВАЯ ШКОЛЬНАЯ IT-КОМПАНИЯ"  НА БАЗЕ МБОУ СОШ № 1</vt:lpstr>
      <vt:lpstr>Алексей Витальевич Махновецкий</vt:lpstr>
      <vt:lpstr>Характеристика организации</vt:lpstr>
      <vt:lpstr>Актуальные цели  основных стейкхолдеров</vt:lpstr>
      <vt:lpstr>Цели проекта</vt:lpstr>
      <vt:lpstr>Бизнес-процесс</vt:lpstr>
      <vt:lpstr>Сроки проекта</vt:lpstr>
      <vt:lpstr>Финансово-экономическая эффективность</vt:lpstr>
      <vt:lpstr>Результаты</vt:lpstr>
      <vt:lpstr>Социально-экономическая значимость проекта для развития Свердловской области</vt:lpstr>
      <vt:lpstr>Стратегические задачи развития РФ  на период до 2024 года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СТРАТЕГИЯ СОЗДАНИЯ И ФУНКЦИОНИРОВАНИЯ  ЦЕНТРА ДОПОЛНИТЕЛЬНОГО ОБРАЗОВАНИЯ  "ПЕРВАЯ ШКОЛЬНАЯ IT-КОМПАНИЯ"  НА БАЗЕ МБОУ СОШ № 1</dc:title>
  <dc:creator>Алексей Махновецкий</dc:creator>
  <cp:lastModifiedBy>Алексей Витальевич Махновецкий</cp:lastModifiedBy>
  <cp:revision>32</cp:revision>
  <dcterms:modified xsi:type="dcterms:W3CDTF">2022-06-29T13:29:25Z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0x010100F64CB90B8217254F90F8FAA27680A28C</vt:lpwstr>
  </property>
</Properties>
</file>