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0" r:id="rId9"/>
    <p:sldId id="264" r:id="rId10"/>
    <p:sldId id="263" r:id="rId1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47"/>
    <p:restoredTop sz="43907" autoAdjust="0"/>
  </p:normalViewPr>
  <p:slideViewPr>
    <p:cSldViewPr snapToGrid="0">
      <p:cViewPr varScale="1">
        <p:scale>
          <a:sx n="115" d="100"/>
          <a:sy n="115" d="100"/>
        </p:scale>
        <p:origin x="175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57041-6EFA-4134-92C3-3E7804E5C6C0}" type="datetimeFigureOut">
              <a:rPr lang="ru-RU"/>
              <a:pPr>
                <a:defRPr/>
              </a:pPr>
              <a:t>04.06.2022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06413-5231-4DC5-A0F9-0CDCB9D5FF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5552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1EF78-587B-49C5-AB5D-637298E32963}" type="datetimeFigureOut">
              <a:rPr lang="ru-RU"/>
              <a:pPr>
                <a:defRPr/>
              </a:pPr>
              <a:t>04.06.2022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8ABD0-F289-4048-8AB6-36412FA522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413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80FFB-7F0B-4AB8-BA60-6C7B052687F1}" type="datetimeFigureOut">
              <a:rPr lang="ru-RU"/>
              <a:pPr>
                <a:defRPr/>
              </a:pPr>
              <a:t>04.06.2022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448BA-8CBB-4031-BE7F-4FEB80292B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431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AC20C-42B7-4510-9C19-661B06C30078}" type="datetimeFigureOut">
              <a:rPr lang="ru-RU"/>
              <a:pPr>
                <a:defRPr/>
              </a:pPr>
              <a:t>04.06.2022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F74B1-7082-4F12-8E94-A5F1092BAD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781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29745-6C6E-4FFD-8A1E-C86EAC48C803}" type="datetimeFigureOut">
              <a:rPr lang="ru-RU"/>
              <a:pPr>
                <a:defRPr/>
              </a:pPr>
              <a:t>04.06.2022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D8213-6B56-44E5-AB01-B538D59B4A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296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EAD1-2338-4FBF-BDEA-F0B5D3B0BEC8}" type="datetimeFigureOut">
              <a:rPr lang="ru-RU"/>
              <a:pPr>
                <a:defRPr/>
              </a:pPr>
              <a:t>04.06.2022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06AF4-8F46-45D7-A088-1DA9ED6AD5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74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A09EB-3C9C-4A64-83F8-F26D5232B239}" type="datetimeFigureOut">
              <a:rPr lang="ru-RU"/>
              <a:pPr>
                <a:defRPr/>
              </a:pPr>
              <a:t>04.06.2022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FE571-911A-44EB-82C1-37699A4AFC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515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38701-BD47-460E-BCAD-CF5EACE30925}" type="datetimeFigureOut">
              <a:rPr lang="ru-RU"/>
              <a:pPr>
                <a:defRPr/>
              </a:pPr>
              <a:t>04.06.2022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22917-3912-4951-BAB6-1B428E62B8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494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6DC77-9753-4B4F-AC8F-B7557CF6B8BC}" type="datetimeFigureOut">
              <a:rPr lang="ru-RU"/>
              <a:pPr>
                <a:defRPr/>
              </a:pPr>
              <a:t>04.06.2022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8178B-43CF-4192-A8AE-B8DC4EE1F9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581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0CBE9-7D1D-468A-A492-8482F0EFF4C7}" type="datetimeFigureOut">
              <a:rPr lang="ru-RU"/>
              <a:pPr>
                <a:defRPr/>
              </a:pPr>
              <a:t>04.06.2022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9DEAE-D5C2-4A56-84A2-F51FC7170A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352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902E1-723A-44E1-9192-0B619D24AD76}" type="datetimeFigureOut">
              <a:rPr lang="ru-RU"/>
              <a:pPr>
                <a:defRPr/>
              </a:pPr>
              <a:t>04.06.2022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E8F26-0214-4DDD-B94C-1F2DF0CC93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768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A7909E-C784-44AB-8587-99CB207B9F65}" type="datetimeFigureOut">
              <a:rPr lang="ru-RU"/>
              <a:pPr>
                <a:defRPr/>
              </a:pPr>
              <a:t>04.06.2022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FCE9A67-2F5B-48EA-B69D-7E0893FFFBB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prstClr val="white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prstClr val="white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prstClr val="white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prstClr val="white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prstClr val="white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  <a:t>        </a:t>
            </a:r>
            <a:r>
              <a:rPr lang="ru-RU" sz="2400" u="sng" dirty="0">
                <a:latin typeface="Times New Roman" panose="02020603050405020304" pitchFamily="18" charset="0"/>
              </a:rPr>
              <a:t>«Реорганизационная политика повышения качества медицинских услуг в психиатрической службе Смоленской области (на анализе данных «ОГБУЗ Смоленская областная клиническая психиатрическая больница»)»</a:t>
            </a:r>
            <a:endParaRPr lang="ru-RU" sz="2400" dirty="0">
              <a:latin typeface="Times New Roman" panose="02020603050405020304" pitchFamily="18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u="sng" dirty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  <a:t/>
            </a:r>
            <a:br>
              <a:rPr lang="ru-RU" sz="2200" b="1" u="sng" dirty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</a:br>
            <a:r>
              <a:rPr lang="ru-RU" sz="2200" b="1" u="sng" dirty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  <a:t/>
            </a:r>
            <a:br>
              <a:rPr lang="ru-RU" sz="2200" b="1" u="sng" dirty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</a:br>
            <a:endParaRPr lang="ru-RU" sz="2200" b="1" u="sng" dirty="0">
              <a:solidFill>
                <a:prstClr val="white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u="sng" dirty="0">
                <a:solidFill>
                  <a:srgbClr val="002060"/>
                </a:solidFill>
                <a:latin typeface="Book Antiqua" panose="02040602050305030304" pitchFamily="18" charset="0"/>
                <a:ea typeface="+mj-ea"/>
                <a:cs typeface="+mj-cs"/>
              </a:rPr>
              <a:t/>
            </a:r>
            <a:br>
              <a:rPr lang="ru-RU" sz="2200" b="1" u="sng" dirty="0">
                <a:solidFill>
                  <a:srgbClr val="002060"/>
                </a:solidFill>
                <a:latin typeface="Book Antiqua" panose="02040602050305030304" pitchFamily="18" charset="0"/>
                <a:ea typeface="+mj-ea"/>
                <a:cs typeface="+mj-cs"/>
              </a:rPr>
            </a:br>
            <a:r>
              <a:rPr lang="ru-RU" b="1" dirty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  <a:t>Руководитель ВАР: </a:t>
            </a:r>
            <a:r>
              <a:rPr lang="ru-RU" b="1" u="sng" dirty="0">
                <a:latin typeface="Book Antiqua" pitchFamily="18" charset="0"/>
              </a:rPr>
              <a:t>к.э.н., доцент Кондрашов В.М.</a:t>
            </a:r>
            <a:r>
              <a:rPr lang="ru-RU" b="1" dirty="0">
                <a:latin typeface="Book Antiqua" pitchFamily="18" charset="0"/>
              </a:rPr>
              <a:t> </a:t>
            </a:r>
            <a:r>
              <a:rPr lang="ru-RU" b="1" u="sng" dirty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  <a:t/>
            </a:r>
            <a:br>
              <a:rPr lang="ru-RU" b="1" u="sng" dirty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</a:b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  <a:ea typeface="+mj-ea"/>
                <a:cs typeface="+mj-cs"/>
              </a:rPr>
              <a:t/>
            </a:r>
            <a:b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  <a:ea typeface="+mj-ea"/>
                <a:cs typeface="+mj-cs"/>
              </a:rPr>
            </a:br>
            <a:r>
              <a:rPr lang="ru-RU" b="1" dirty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  <a:t>Слушатель: </a:t>
            </a:r>
            <a:r>
              <a:rPr lang="ru-RU" b="1" u="sng" dirty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  <a:t>Герасимов С.А.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  <a:t>Смоленск 2022</a:t>
            </a:r>
          </a:p>
        </p:txBody>
      </p:sp>
      <p:pic>
        <p:nvPicPr>
          <p:cNvPr id="4098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>
            <a:fillRect/>
          </a:stretch>
        </p:blipFill>
        <p:spPr bwMode="auto">
          <a:xfrm>
            <a:off x="1108075" y="376238"/>
            <a:ext cx="313213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188"/>
            <a:ext cx="7202488" cy="555625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2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>
            <a:fillRect/>
          </a:stretch>
        </p:blipFill>
        <p:spPr bwMode="auto">
          <a:xfrm>
            <a:off x="7208838" y="428625"/>
            <a:ext cx="172402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295275" y="577850"/>
            <a:ext cx="695007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700" b="1">
                <a:solidFill>
                  <a:schemeClr val="bg1"/>
                </a:solidFill>
                <a:latin typeface="Book Antiqua" panose="02040602050305030304" pitchFamily="18" charset="0"/>
              </a:rPr>
              <a:t>Цель выпускной аттестационной работы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0538" y="1081088"/>
            <a:ext cx="8040687" cy="28067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	Определение эффективности работы региональной психиатрической службы Смоленской области на основе комплексного анализа ее характеристик (клинико-статистических, клинико- эпидемиологических, социальных, экономических и др.) и разработка, 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результатов исследования, оптимальной модели психиатрической службы региона. </a:t>
            </a:r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3929063"/>
            <a:ext cx="4678362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484188"/>
            <a:ext cx="6426200" cy="555625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6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>
            <a:fillRect/>
          </a:stretch>
        </p:blipFill>
        <p:spPr bwMode="auto">
          <a:xfrm>
            <a:off x="7208838" y="428625"/>
            <a:ext cx="172402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280988" y="577850"/>
            <a:ext cx="6796087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bg1"/>
                </a:solidFill>
                <a:latin typeface="Book Antiqua" panose="02040602050305030304" pitchFamily="18" charset="0"/>
              </a:rPr>
              <a:t>Разделы аттестационной работы</a:t>
            </a:r>
          </a:p>
        </p:txBody>
      </p:sp>
      <p:sp>
        <p:nvSpPr>
          <p:cNvPr id="6148" name="TextBox 10"/>
          <p:cNvSpPr txBox="1">
            <a:spLocks noChangeArrowheads="1"/>
          </p:cNvSpPr>
          <p:nvPr/>
        </p:nvSpPr>
        <p:spPr bwMode="auto">
          <a:xfrm>
            <a:off x="3270250" y="1352550"/>
            <a:ext cx="5387975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US" altLang="ru-RU"/>
              <a:t> </a:t>
            </a:r>
            <a:r>
              <a:rPr lang="ru-RU" altLang="ru-RU"/>
              <a:t>  </a:t>
            </a:r>
            <a:r>
              <a:rPr lang="en-US" altLang="ru-RU"/>
              <a:t> </a:t>
            </a:r>
            <a:r>
              <a:rPr lang="ru-RU" altLang="ru-RU"/>
              <a:t>	1. Комплексная диагностика развития психиатрической службы Смоленской области : характеристика объекта исследования. Тенденции развития психиатрической помощи. Анализ показателей психического здоровья, возможности и угрозы развития. Роль региональных программ. </a:t>
            </a:r>
          </a:p>
          <a:p>
            <a:pPr algn="just" eaLnBrk="1" hangingPunct="1"/>
            <a:r>
              <a:rPr lang="ru-RU" altLang="ru-RU"/>
              <a:t>	2. Реорганизационная политика повышения качества медицинских услуг: представлены методы корреляционного и регрессионного анализа службы, опросный метод оценки деятельности. Определены потребности развития и управленческие инструменты.</a:t>
            </a:r>
          </a:p>
          <a:p>
            <a:pPr algn="just" eaLnBrk="1" hangingPunct="1"/>
            <a:r>
              <a:rPr lang="ru-RU" altLang="ru-RU"/>
              <a:t>	3. Модель оптимизации параметров реорганизационной политики: собраны методы и процессы структурно-функциональной реорганизации. Изменения системы качества психиатрической помощи, стратегические ориентиры. </a:t>
            </a: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0" y="3562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914400" eaLnBrk="1" hangingPunct="1"/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3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4" name="Rectangle 13"/>
          <p:cNvSpPr>
            <a:spLocks noChangeArrowheads="1"/>
          </p:cNvSpPr>
          <p:nvPr/>
        </p:nvSpPr>
        <p:spPr bwMode="auto">
          <a:xfrm>
            <a:off x="0" y="3562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914400" eaLnBrk="1" hangingPunct="1"/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55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1341" r="29642" b="-2"/>
          <a:stretch>
            <a:fillRect/>
          </a:stretch>
        </p:blipFill>
        <p:spPr bwMode="auto">
          <a:xfrm>
            <a:off x="357188" y="1295400"/>
            <a:ext cx="282257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Рисунок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t="18971" r="21361" b="6355"/>
          <a:stretch>
            <a:fillRect/>
          </a:stretch>
        </p:blipFill>
        <p:spPr bwMode="auto">
          <a:xfrm>
            <a:off x="357188" y="3074988"/>
            <a:ext cx="2913062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Рисунок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5" t="21826" r="4372" b="658"/>
          <a:stretch>
            <a:fillRect/>
          </a:stretch>
        </p:blipFill>
        <p:spPr bwMode="auto">
          <a:xfrm>
            <a:off x="357188" y="4708525"/>
            <a:ext cx="2822575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57188" y="4791075"/>
            <a:ext cx="836612" cy="33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0" y="484188"/>
            <a:ext cx="5389563" cy="555625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0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>
            <a:fillRect/>
          </a:stretch>
        </p:blipFill>
        <p:spPr bwMode="auto">
          <a:xfrm>
            <a:off x="7208838" y="428625"/>
            <a:ext cx="172402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365125" y="577850"/>
            <a:ext cx="4703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bg1"/>
                </a:solidFill>
                <a:latin typeface="Book Antiqua" panose="02040602050305030304" pitchFamily="18" charset="0"/>
              </a:rPr>
              <a:t>Практические рекомендации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7863" y="1357313"/>
            <a:ext cx="78565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   </a:t>
            </a:r>
            <a:r>
              <a:rPr lang="ru-RU" i="1" dirty="0">
                <a:latin typeface="+mn-lt"/>
              </a:rPr>
              <a:t>Мероприятия, направленные на снижение потребности в госпитальных видах психиатрической помощи:</a:t>
            </a:r>
            <a:r>
              <a:rPr lang="ru-RU" dirty="0">
                <a:latin typeface="+mn-lt"/>
              </a:rPr>
              <a:t> 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7863" y="2322513"/>
            <a:ext cx="4572000" cy="3698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уровня госпитализации</a:t>
            </a:r>
            <a:r>
              <a:rPr lang="ru-RU" altLang="ru-RU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82888" y="2825750"/>
            <a:ext cx="4572000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сроков стационарного лечения</a:t>
            </a:r>
            <a:r>
              <a:rPr lang="ru-RU" altLang="ru-RU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7863" y="3514725"/>
            <a:ext cx="4089400" cy="6461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уровня повторных госпитализаций</a:t>
            </a:r>
            <a:r>
              <a:rPr lang="ru-RU" altLang="ru-RU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93988" y="4437063"/>
            <a:ext cx="6375400" cy="4587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107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48000"/>
              </a:lnSpc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интенсивности использования коечного фонда</a:t>
            </a:r>
            <a:r>
              <a:rPr lang="ru-RU" altLang="ru-RU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6913" y="5400675"/>
            <a:ext cx="4692650" cy="6477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числа пациентов,  длительное время находящихся в стационаре</a:t>
            </a:r>
            <a:r>
              <a:rPr lang="ru-RU" altLang="ru-RU"/>
              <a:t> </a:t>
            </a:r>
          </a:p>
        </p:txBody>
      </p:sp>
      <p:pic>
        <p:nvPicPr>
          <p:cNvPr id="7178" name="Рисунок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2" t="19884" r="24760" b="23627"/>
          <a:stretch>
            <a:fillRect/>
          </a:stretch>
        </p:blipFill>
        <p:spPr bwMode="auto">
          <a:xfrm>
            <a:off x="4767263" y="1768475"/>
            <a:ext cx="125095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Рисунок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7" t="34363" r="6606" b="4968"/>
          <a:stretch>
            <a:fillRect/>
          </a:stretch>
        </p:blipFill>
        <p:spPr bwMode="auto">
          <a:xfrm>
            <a:off x="6964363" y="3190875"/>
            <a:ext cx="118745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Рисунок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4321175"/>
            <a:ext cx="1620838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Рисунок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5053013"/>
            <a:ext cx="29876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188"/>
            <a:ext cx="7053263" cy="555625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>
            <a:fillRect/>
          </a:stretch>
        </p:blipFill>
        <p:spPr bwMode="auto">
          <a:xfrm>
            <a:off x="7208838" y="428625"/>
            <a:ext cx="172402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Box 5"/>
          <p:cNvSpPr txBox="1">
            <a:spLocks noChangeArrowheads="1"/>
          </p:cNvSpPr>
          <p:nvPr/>
        </p:nvSpPr>
        <p:spPr bwMode="auto">
          <a:xfrm>
            <a:off x="295275" y="577850"/>
            <a:ext cx="69500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700" b="1">
                <a:solidFill>
                  <a:schemeClr val="bg1"/>
                </a:solidFill>
                <a:latin typeface="Book Antiqua" panose="02040602050305030304" pitchFamily="18" charset="0"/>
              </a:rPr>
              <a:t>     </a:t>
            </a:r>
            <a:r>
              <a:rPr lang="ru-RU" altLang="ru-RU" sz="1600" b="1">
                <a:solidFill>
                  <a:schemeClr val="bg1"/>
                </a:solidFill>
                <a:latin typeface="Book Antiqua" panose="02040602050305030304" pitchFamily="18" charset="0"/>
              </a:rPr>
              <a:t>Практические рекомендации</a:t>
            </a:r>
          </a:p>
          <a:p>
            <a:pPr eaLnBrk="1" hangingPunct="1"/>
            <a:endParaRPr lang="ru-RU" altLang="ru-RU" sz="1700" b="1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028" name="TextBox 6"/>
          <p:cNvSpPr txBox="1">
            <a:spLocks noChangeArrowheads="1"/>
          </p:cNvSpPr>
          <p:nvPr/>
        </p:nvSpPr>
        <p:spPr bwMode="auto">
          <a:xfrm>
            <a:off x="287338" y="1279525"/>
            <a:ext cx="8477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Многоуровневая система контроля качества в региональной модели психиатрической помощи</a:t>
            </a:r>
            <a:r>
              <a:rPr lang="ru-RU" altLang="ru-RU" sz="2800"/>
              <a:t> </a:t>
            </a:r>
            <a:endParaRPr lang="ru-RU" altLang="ru-RU" sz="2400" b="1">
              <a:latin typeface="Book Antiqua" panose="02040602050305030304" pitchFamily="18" charset="0"/>
            </a:endParaRPr>
          </a:p>
        </p:txBody>
      </p:sp>
      <p:sp>
        <p:nvSpPr>
          <p:cNvPr id="1029" name="TextBox 7"/>
          <p:cNvSpPr txBox="1">
            <a:spLocks noChangeArrowheads="1"/>
          </p:cNvSpPr>
          <p:nvPr/>
        </p:nvSpPr>
        <p:spPr bwMode="auto">
          <a:xfrm>
            <a:off x="3160713" y="343535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структуры</a:t>
            </a:r>
            <a:r>
              <a:rPr lang="ru-RU" altLang="ru-RU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60713" y="5392738"/>
            <a:ext cx="4572000" cy="3698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результата</a:t>
            </a:r>
            <a:r>
              <a:rPr lang="ru-RU" altLang="ru-RU"/>
              <a:t>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69975" y="2463800"/>
          <a:ext cx="7597775" cy="365125"/>
        </p:xfrm>
        <a:graphic>
          <a:graphicData uri="http://schemas.openxmlformats.org/drawingml/2006/table">
            <a:tbl>
              <a:tblPr/>
              <a:tblGrid>
                <a:gridCol w="2530475">
                  <a:extLst>
                    <a:ext uri="{9D8B030D-6E8A-4147-A177-3AD203B41FA5}">
                      <a16:colId xmlns:a16="http://schemas.microsoft.com/office/drawing/2014/main" val="685789755"/>
                    </a:ext>
                  </a:extLst>
                </a:gridCol>
                <a:gridCol w="2530475">
                  <a:extLst>
                    <a:ext uri="{9D8B030D-6E8A-4147-A177-3AD203B41FA5}">
                      <a16:colId xmlns:a16="http://schemas.microsoft.com/office/drawing/2014/main" val="483763465"/>
                    </a:ext>
                  </a:extLst>
                </a:gridCol>
                <a:gridCol w="2536825">
                  <a:extLst>
                    <a:ext uri="{9D8B030D-6E8A-4147-A177-3AD203B41FA5}">
                      <a16:colId xmlns:a16="http://schemas.microsoft.com/office/drawing/2014/main" val="3453079888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marL="7540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54063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Регион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58737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87375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Учреждение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65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6513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Пациенты и их родственники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524413"/>
                  </a:ext>
                </a:extLst>
              </a:tr>
            </a:tbl>
          </a:graphicData>
        </a:graphic>
      </p:graphicFrame>
      <p:sp>
        <p:nvSpPr>
          <p:cNvPr id="1041" name="TextBox 13"/>
          <p:cNvSpPr txBox="1">
            <a:spLocks noChangeArrowheads="1"/>
          </p:cNvSpPr>
          <p:nvPr/>
        </p:nvSpPr>
        <p:spPr bwMode="auto">
          <a:xfrm>
            <a:off x="3160713" y="433228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процесса</a:t>
            </a:r>
            <a:r>
              <a:rPr lang="ru-RU" altLang="ru-RU"/>
              <a:t> </a:t>
            </a:r>
          </a:p>
        </p:txBody>
      </p:sp>
      <p:pic>
        <p:nvPicPr>
          <p:cNvPr id="1042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582988"/>
            <a:ext cx="3140075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Рисунок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335338"/>
            <a:ext cx="2636837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188"/>
            <a:ext cx="6243638" cy="555625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0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>
            <a:fillRect/>
          </a:stretch>
        </p:blipFill>
        <p:spPr bwMode="auto">
          <a:xfrm>
            <a:off x="7208838" y="428625"/>
            <a:ext cx="172402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258763" y="438150"/>
            <a:ext cx="6950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/>
            <a:r>
              <a:rPr lang="ru-RU" altLang="ru-RU" sz="1700" b="1">
                <a:solidFill>
                  <a:schemeClr val="bg1"/>
                </a:solidFill>
                <a:latin typeface="Book Antiqua" panose="02040602050305030304" pitchFamily="18" charset="0"/>
              </a:rPr>
              <a:t>     </a:t>
            </a:r>
            <a:r>
              <a:rPr lang="ru-RU" altLang="ru-RU" b="1"/>
              <a:t>Экономический аспект реорганизации</a:t>
            </a:r>
          </a:p>
          <a:p>
            <a:pPr eaLnBrk="1" hangingPunct="1"/>
            <a:r>
              <a:rPr lang="ru-RU" altLang="ru-RU" b="1"/>
              <a:t>региональной модели психиатрической помощи.</a:t>
            </a:r>
            <a:r>
              <a:rPr lang="ru-RU" altLang="ru-RU"/>
              <a:t> </a:t>
            </a:r>
            <a:endParaRPr lang="ru-RU" altLang="ru-RU" sz="2400" b="1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106363" y="1131888"/>
            <a:ext cx="90376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 на выполнение государственного задания и средства ФОМС на 2021 и 2022 год по ОГБУЗ «Смоленская областная клиническая психиатрическая больница»</a:t>
            </a:r>
            <a:r>
              <a:rPr lang="ru-RU" altLang="ru-RU"/>
              <a:t>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4625" y="1966913"/>
          <a:ext cx="5186363" cy="3575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8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8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7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4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всего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бюджет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ОМС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Расходы- всего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349 103 753,20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342 943 493,96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6 160 259,24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З/плата с начислениями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281 205 302,02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278 276 176,06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2 929 125,96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Коммунальные услуги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62 677,38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62 677,38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Услуги связи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250 000,00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250 000,00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Услуги на содержание имущества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10 398 213,28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10 358 411,28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39 802,00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Приобретение основных средств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285 625,00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285 625,00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Приобретение медикаментов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16 226 838,03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14 660 781,63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1 566 056,40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Приобретение продуктов питания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35 367 211,91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35 050 737,41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316 474,50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Приобретение ГСМ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1 200 000,00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1 200 000,00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2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Приобретение мягкого инвентаря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4 107 885,58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3 147 387,58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960 498,00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448300" y="1966913"/>
          <a:ext cx="3521075" cy="3586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1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всего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бюджет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ОМС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93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385 817 359,35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353 635 000,00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32 182 359,35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93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299 583 721,00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286 463 690,00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13 120 031,00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93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1 800 000,00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1 800 000,00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93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250 000,00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250 000,00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08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12 642 486,36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12 092 486,36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550 000,00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55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500 000,00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500 000,00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93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24 458 728,54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14 346 400,00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10 112 328,54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3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38 500 000,00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35 000 000,00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3 500 000,00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46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1 300 000,00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1 300 000,00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414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6 782 423,45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4 182 423,64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2 599 999,81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165" name="TextBox 13"/>
          <p:cNvSpPr txBox="1">
            <a:spLocks noChangeArrowheads="1"/>
          </p:cNvSpPr>
          <p:nvPr/>
        </p:nvSpPr>
        <p:spPr bwMode="auto">
          <a:xfrm>
            <a:off x="2325688" y="1628775"/>
            <a:ext cx="46005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  <a:endParaRPr lang="ru-RU" altLang="ru-RU" sz="16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66" name="TextBox 15"/>
          <p:cNvSpPr txBox="1">
            <a:spLocks noChangeArrowheads="1"/>
          </p:cNvSpPr>
          <p:nvPr/>
        </p:nvSpPr>
        <p:spPr bwMode="auto">
          <a:xfrm>
            <a:off x="5734050" y="1628775"/>
            <a:ext cx="460216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  <a:endParaRPr lang="ru-RU" altLang="ru-RU" sz="16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188"/>
            <a:ext cx="6753225" cy="555625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194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>
            <a:fillRect/>
          </a:stretch>
        </p:blipFill>
        <p:spPr bwMode="auto">
          <a:xfrm>
            <a:off x="7208838" y="428625"/>
            <a:ext cx="172402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619125" y="577850"/>
            <a:ext cx="662622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700" b="1">
                <a:solidFill>
                  <a:schemeClr val="bg1"/>
                </a:solidFill>
                <a:latin typeface="Book Antiqua" panose="02040602050305030304" pitchFamily="18" charset="0"/>
              </a:rPr>
              <a:t>Выводы и результаты реализации проекта</a:t>
            </a: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274638" y="1154113"/>
            <a:ext cx="4219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400"/>
              <a:t> </a:t>
            </a:r>
            <a:endParaRPr lang="ru-RU" altLang="ru-RU" sz="2400" b="1">
              <a:latin typeface="Book Antiqua" panose="02040602050305030304" pitchFamily="18" charset="0"/>
            </a:endParaRPr>
          </a:p>
        </p:txBody>
      </p:sp>
      <p:sp>
        <p:nvSpPr>
          <p:cNvPr id="8197" name="TextBox 10"/>
          <p:cNvSpPr txBox="1">
            <a:spLocks noChangeArrowheads="1"/>
          </p:cNvSpPr>
          <p:nvPr/>
        </p:nvSpPr>
        <p:spPr bwMode="auto">
          <a:xfrm>
            <a:off x="388938" y="5599113"/>
            <a:ext cx="8366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endParaRPr lang="ru-RU" altLang="ru-RU" sz="1600" b="1"/>
          </a:p>
          <a:p>
            <a:pPr algn="ctr" eaLnBrk="1" hangingPunct="1"/>
            <a:r>
              <a:rPr lang="ru-RU" altLang="ru-RU" sz="3200" b="1">
                <a:solidFill>
                  <a:srgbClr val="256569"/>
                </a:solidFill>
                <a:latin typeface="Book Antiqua" panose="02040602050305030304" pitchFamily="18" charset="0"/>
              </a:rPr>
              <a:t>С П А С И Б О     З А     В Н И М А Н И Е !</a:t>
            </a:r>
          </a:p>
        </p:txBody>
      </p:sp>
      <p:pic>
        <p:nvPicPr>
          <p:cNvPr id="8198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1384300"/>
            <a:ext cx="6513513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152A4D475B3F94B9A44EC35E28A4960" ma:contentTypeVersion="1" ma:contentTypeDescription="Создание документа." ma:contentTypeScope="" ma:versionID="46f56e486521e51090bd96ea8df1194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E14FB3A-98B0-4541-A9B6-6A9A9A4E97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1F834A-76E6-4828-A761-3403309F8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F78A8B-7EE1-459B-81DE-8E382C3F86C9}">
  <ds:schemaRefs>
    <ds:schemaRef ds:uri="http://schemas.microsoft.com/sharepoint/v3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2937</TotalTime>
  <Words>330</Words>
  <Application>Microsoft Office PowerPoint</Application>
  <PresentationFormat>Экран (4:3)</PresentationFormat>
  <Paragraphs>120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Calibri</vt:lpstr>
      <vt:lpstr>Arial</vt:lpstr>
      <vt:lpstr>Calibri Light</vt:lpstr>
      <vt:lpstr>Book Antiqua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Елена П. Сытая</cp:lastModifiedBy>
  <cp:revision>71</cp:revision>
  <dcterms:created xsi:type="dcterms:W3CDTF">2016-09-22T16:49:19Z</dcterms:created>
  <dcterms:modified xsi:type="dcterms:W3CDTF">2022-06-04T05:41:38Z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0x010100D152A4D475B3F94B9A44EC35E28A4960</vt:lpwstr>
  </property>
</Properties>
</file>