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257" r:id="rId6"/>
    <p:sldId id="258" r:id="rId7"/>
    <p:sldId id="259" r:id="rId8"/>
    <p:sldId id="260" r:id="rId9"/>
    <p:sldId id="264" r:id="rId10"/>
    <p:sldId id="261" r:id="rId11"/>
    <p:sldId id="262" r:id="rId12"/>
    <p:sldId id="263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25656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43907" autoAdjust="0"/>
  </p:normalViewPr>
  <p:slideViewPr>
    <p:cSldViewPr snapToGrid="0">
      <p:cViewPr varScale="1">
        <p:scale>
          <a:sx n="88" d="100"/>
          <a:sy n="88" d="100"/>
        </p:scale>
        <p:origin x="-778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pPr/>
              <a:t>03.06.2022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73000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pPr/>
              <a:t>03.06.2022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0399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pPr/>
              <a:t>03.06.2022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42207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pPr/>
              <a:t>03.06.2022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54709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pPr/>
              <a:t>03.06.2022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33228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pPr/>
              <a:t>03.06.2022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67691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pPr/>
              <a:t>03.06.2022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4354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pPr/>
              <a:t>03.06.2022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83335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pPr/>
              <a:t>03.06.2022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46892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pPr/>
              <a:t>03.06.2022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60321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pPr/>
              <a:t>03.06.2022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4499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214AC-42D7-4112-B607-287FA1B3348F}" type="datetimeFigureOut">
              <a:rPr lang="ru-RU" smtClean="0"/>
              <a:pPr/>
              <a:t>03.06.2022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8E1EF-28A3-48B0-A2E7-28A1554736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87577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b="1" dirty="0" smtClean="0">
              <a:solidFill>
                <a:prstClr val="white"/>
              </a:solidFill>
              <a:latin typeface="Book Antiqua" panose="02040602050305030304" pitchFamily="18" charset="0"/>
              <a:ea typeface="+mj-ea"/>
              <a:cs typeface="+mj-cs"/>
            </a:endParaRPr>
          </a:p>
          <a:p>
            <a:endParaRPr lang="ru-RU" sz="2400" b="1" dirty="0">
              <a:solidFill>
                <a:prstClr val="white"/>
              </a:solidFill>
              <a:latin typeface="Book Antiqua" panose="02040602050305030304" pitchFamily="18" charset="0"/>
              <a:ea typeface="+mj-ea"/>
              <a:cs typeface="+mj-cs"/>
            </a:endParaRPr>
          </a:p>
          <a:p>
            <a:endParaRPr lang="ru-RU" sz="2400" b="1" dirty="0" smtClean="0">
              <a:solidFill>
                <a:prstClr val="white"/>
              </a:solidFill>
              <a:latin typeface="Book Antiqua" panose="02040602050305030304" pitchFamily="18" charset="0"/>
              <a:ea typeface="+mj-ea"/>
              <a:cs typeface="+mj-cs"/>
            </a:endParaRPr>
          </a:p>
          <a:p>
            <a:endParaRPr lang="ru-RU" sz="2400" b="1" dirty="0" smtClean="0">
              <a:solidFill>
                <a:prstClr val="white"/>
              </a:solidFill>
              <a:latin typeface="Book Antiqua" panose="02040602050305030304" pitchFamily="18" charset="0"/>
              <a:ea typeface="+mj-ea"/>
              <a:cs typeface="+mj-cs"/>
            </a:endParaRPr>
          </a:p>
          <a:p>
            <a:endParaRPr lang="ru-RU" sz="2400" b="1" dirty="0" smtClean="0">
              <a:solidFill>
                <a:prstClr val="white"/>
              </a:solidFill>
              <a:latin typeface="Book Antiqua" panose="02040602050305030304" pitchFamily="18" charset="0"/>
              <a:ea typeface="+mj-ea"/>
              <a:cs typeface="+mj-cs"/>
            </a:endParaRPr>
          </a:p>
          <a:p>
            <a:r>
              <a:rPr lang="ru-RU" sz="2200" b="1" dirty="0" smtClean="0">
                <a:solidFill>
                  <a:prstClr val="white"/>
                </a:solidFill>
                <a:latin typeface="Book Antiqua" panose="02040602050305030304" pitchFamily="18" charset="0"/>
                <a:ea typeface="+mj-ea"/>
                <a:cs typeface="+mj-cs"/>
              </a:rPr>
              <a:t>        Выпускная аттестационная работа (проект) по теме:</a:t>
            </a:r>
            <a:br>
              <a:rPr lang="ru-RU" sz="2200" b="1" dirty="0" smtClean="0">
                <a:solidFill>
                  <a:prstClr val="white"/>
                </a:solidFill>
                <a:latin typeface="Book Antiqua" panose="02040602050305030304" pitchFamily="18" charset="0"/>
                <a:ea typeface="+mj-ea"/>
                <a:cs typeface="+mj-cs"/>
              </a:rPr>
            </a:br>
            <a:r>
              <a:rPr lang="ru-RU" sz="2200" b="1" dirty="0" smtClean="0">
                <a:solidFill>
                  <a:prstClr val="white"/>
                </a:solidFill>
                <a:latin typeface="Book Antiqua" panose="02040602050305030304" pitchFamily="18" charset="0"/>
                <a:ea typeface="+mj-ea"/>
                <a:cs typeface="+mj-cs"/>
              </a:rPr>
              <a:t>        «</a:t>
            </a:r>
            <a:r>
              <a:rPr lang="ru-RU" sz="2200" b="1" dirty="0" smtClean="0">
                <a:latin typeface="Book Antiqua" pitchFamily="18" charset="0"/>
              </a:rPr>
              <a:t>Проект реконструкции котельной, город Ярцево, ул.   </a:t>
            </a:r>
          </a:p>
          <a:p>
            <a:r>
              <a:rPr lang="ru-RU" sz="2200" b="1" dirty="0" smtClean="0">
                <a:latin typeface="Book Antiqua" pitchFamily="18" charset="0"/>
              </a:rPr>
              <a:t>        Машиностроительная, с установкой </a:t>
            </a:r>
            <a:r>
              <a:rPr lang="ru-RU" sz="2200" b="1" dirty="0" err="1" smtClean="0">
                <a:latin typeface="Book Antiqua" pitchFamily="18" charset="0"/>
              </a:rPr>
              <a:t>когенерационной</a:t>
            </a:r>
            <a:r>
              <a:rPr lang="ru-RU" sz="2200" b="1" dirty="0" smtClean="0">
                <a:latin typeface="Book Antiqua" pitchFamily="18" charset="0"/>
              </a:rPr>
              <a:t> </a:t>
            </a:r>
          </a:p>
          <a:p>
            <a:r>
              <a:rPr lang="ru-RU" sz="2200" b="1" dirty="0" smtClean="0">
                <a:latin typeface="Book Antiqua" pitchFamily="18" charset="0"/>
              </a:rPr>
              <a:t>        станции (мини-ТЭЦ)»</a:t>
            </a:r>
          </a:p>
          <a:p>
            <a:pPr lvl="1"/>
            <a:r>
              <a:rPr lang="ru-RU" sz="2200" b="1" u="sng" dirty="0" smtClean="0">
                <a:solidFill>
                  <a:prstClr val="white"/>
                </a:solidFill>
                <a:latin typeface="Book Antiqua" panose="02040602050305030304" pitchFamily="18" charset="0"/>
                <a:ea typeface="+mj-ea"/>
                <a:cs typeface="+mj-cs"/>
              </a:rPr>
              <a:t/>
            </a:r>
            <a:br>
              <a:rPr lang="ru-RU" sz="2200" b="1" u="sng" dirty="0" smtClean="0">
                <a:solidFill>
                  <a:prstClr val="white"/>
                </a:solidFill>
                <a:latin typeface="Book Antiqua" panose="02040602050305030304" pitchFamily="18" charset="0"/>
                <a:ea typeface="+mj-ea"/>
                <a:cs typeface="+mj-cs"/>
              </a:rPr>
            </a:br>
            <a:r>
              <a:rPr lang="ru-RU" sz="2200" b="1" u="sng" dirty="0" smtClean="0">
                <a:solidFill>
                  <a:prstClr val="white"/>
                </a:solidFill>
                <a:latin typeface="Book Antiqua" panose="02040602050305030304" pitchFamily="18" charset="0"/>
                <a:ea typeface="+mj-ea"/>
                <a:cs typeface="+mj-cs"/>
              </a:rPr>
              <a:t/>
            </a:r>
            <a:br>
              <a:rPr lang="ru-RU" sz="2200" b="1" u="sng" dirty="0" smtClean="0">
                <a:solidFill>
                  <a:prstClr val="white"/>
                </a:solidFill>
                <a:latin typeface="Book Antiqua" panose="02040602050305030304" pitchFamily="18" charset="0"/>
                <a:ea typeface="+mj-ea"/>
                <a:cs typeface="+mj-cs"/>
              </a:rPr>
            </a:br>
            <a:endParaRPr lang="ru-RU" sz="2200" b="1" u="sng" dirty="0" smtClean="0">
              <a:solidFill>
                <a:prstClr val="white"/>
              </a:solidFill>
              <a:latin typeface="Book Antiqua" panose="02040602050305030304" pitchFamily="18" charset="0"/>
              <a:ea typeface="+mj-ea"/>
              <a:cs typeface="+mj-cs"/>
            </a:endParaRPr>
          </a:p>
          <a:p>
            <a:pPr lvl="1"/>
            <a:r>
              <a:rPr lang="ru-RU" sz="2200" b="1" u="sng" dirty="0">
                <a:solidFill>
                  <a:srgbClr val="002060"/>
                </a:solidFill>
                <a:latin typeface="Book Antiqua" panose="02040602050305030304" pitchFamily="18" charset="0"/>
                <a:ea typeface="+mj-ea"/>
                <a:cs typeface="+mj-cs"/>
              </a:rPr>
              <a:t/>
            </a:r>
            <a:br>
              <a:rPr lang="ru-RU" sz="2200" b="1" u="sng" dirty="0">
                <a:solidFill>
                  <a:srgbClr val="002060"/>
                </a:solidFill>
                <a:latin typeface="Book Antiqua" panose="02040602050305030304" pitchFamily="18" charset="0"/>
                <a:ea typeface="+mj-ea"/>
                <a:cs typeface="+mj-cs"/>
              </a:rPr>
            </a:br>
            <a:r>
              <a:rPr lang="ru-RU" b="1" dirty="0">
                <a:solidFill>
                  <a:prstClr val="white"/>
                </a:solidFill>
                <a:latin typeface="Book Antiqua" panose="02040602050305030304" pitchFamily="18" charset="0"/>
                <a:ea typeface="+mj-ea"/>
                <a:cs typeface="+mj-cs"/>
              </a:rPr>
              <a:t>Руководитель ВАР: </a:t>
            </a:r>
            <a:r>
              <a:rPr lang="ru-RU" b="1" u="sng" dirty="0" smtClean="0">
                <a:latin typeface="Book Antiqua" pitchFamily="18" charset="0"/>
              </a:rPr>
              <a:t>к.т.н., доцент </a:t>
            </a:r>
            <a:r>
              <a:rPr lang="ru-RU" b="1" u="sng" dirty="0" err="1" smtClean="0">
                <a:latin typeface="Book Antiqua" pitchFamily="18" charset="0"/>
              </a:rPr>
              <a:t>Прохоренков</a:t>
            </a:r>
            <a:r>
              <a:rPr lang="ru-RU" b="1" u="sng" dirty="0" smtClean="0">
                <a:latin typeface="Book Antiqua" pitchFamily="18" charset="0"/>
              </a:rPr>
              <a:t> </a:t>
            </a:r>
            <a:r>
              <a:rPr lang="ru-RU" b="1" u="sng" dirty="0" smtClean="0">
                <a:latin typeface="Book Antiqua" pitchFamily="18" charset="0"/>
              </a:rPr>
              <a:t>П.А.</a:t>
            </a:r>
            <a:r>
              <a:rPr lang="ru-RU" b="1" dirty="0" smtClean="0">
                <a:latin typeface="Book Antiqua" pitchFamily="18" charset="0"/>
              </a:rPr>
              <a:t> </a:t>
            </a:r>
            <a:r>
              <a:rPr lang="ru-RU" b="1" u="sng" dirty="0">
                <a:solidFill>
                  <a:prstClr val="white"/>
                </a:solidFill>
                <a:latin typeface="Book Antiqua" panose="02040602050305030304" pitchFamily="18" charset="0"/>
                <a:ea typeface="+mj-ea"/>
                <a:cs typeface="+mj-cs"/>
              </a:rPr>
              <a:t/>
            </a:r>
            <a:br>
              <a:rPr lang="ru-RU" b="1" u="sng" dirty="0">
                <a:solidFill>
                  <a:prstClr val="white"/>
                </a:solidFill>
                <a:latin typeface="Book Antiqua" panose="02040602050305030304" pitchFamily="18" charset="0"/>
                <a:ea typeface="+mj-ea"/>
                <a:cs typeface="+mj-cs"/>
              </a:rPr>
            </a:b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  <a:ea typeface="+mj-ea"/>
                <a:cs typeface="+mj-cs"/>
              </a:rPr>
              <a:t/>
            </a:r>
            <a:b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  <a:ea typeface="+mj-ea"/>
                <a:cs typeface="+mj-cs"/>
              </a:rPr>
            </a:br>
            <a:r>
              <a:rPr lang="ru-RU" b="1" dirty="0">
                <a:solidFill>
                  <a:prstClr val="white"/>
                </a:solidFill>
                <a:latin typeface="Book Antiqua" panose="02040602050305030304" pitchFamily="18" charset="0"/>
                <a:ea typeface="+mj-ea"/>
                <a:cs typeface="+mj-cs"/>
              </a:rPr>
              <a:t>Слушатель: </a:t>
            </a:r>
            <a:r>
              <a:rPr lang="ru-RU" b="1" u="sng" dirty="0" smtClean="0">
                <a:solidFill>
                  <a:prstClr val="white"/>
                </a:solidFill>
                <a:latin typeface="Book Antiqua" panose="02040602050305030304" pitchFamily="18" charset="0"/>
                <a:ea typeface="+mj-ea"/>
                <a:cs typeface="+mj-cs"/>
              </a:rPr>
              <a:t>Юхимчук А.А.</a:t>
            </a:r>
          </a:p>
          <a:p>
            <a:r>
              <a:rPr lang="ru-RU" b="1" dirty="0">
                <a:solidFill>
                  <a:prstClr val="white"/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endParaRPr lang="ru-RU" b="1" dirty="0" smtClean="0">
              <a:solidFill>
                <a:prstClr val="white"/>
              </a:solidFill>
              <a:latin typeface="Book Antiqua" panose="02040602050305030304" pitchFamily="18" charset="0"/>
              <a:ea typeface="+mj-ea"/>
              <a:cs typeface="+mj-cs"/>
            </a:endParaRPr>
          </a:p>
          <a:p>
            <a:pPr algn="ctr"/>
            <a:endParaRPr lang="ru-RU" b="1" dirty="0">
              <a:solidFill>
                <a:prstClr val="white"/>
              </a:solidFill>
              <a:latin typeface="Book Antiqua" panose="02040602050305030304" pitchFamily="18" charset="0"/>
              <a:ea typeface="+mj-ea"/>
              <a:cs typeface="+mj-cs"/>
            </a:endParaRPr>
          </a:p>
          <a:p>
            <a:pPr algn="ctr"/>
            <a:r>
              <a:rPr lang="ru-RU" sz="2200" b="1" dirty="0">
                <a:solidFill>
                  <a:prstClr val="white"/>
                </a:solidFill>
                <a:latin typeface="Book Antiqua" panose="02040602050305030304" pitchFamily="18" charset="0"/>
                <a:ea typeface="+mj-ea"/>
                <a:cs typeface="+mj-cs"/>
              </a:rPr>
              <a:t>Смоленск </a:t>
            </a:r>
            <a:r>
              <a:rPr lang="ru-RU" sz="2200" b="1" dirty="0" smtClean="0">
                <a:solidFill>
                  <a:prstClr val="white"/>
                </a:solidFill>
                <a:latin typeface="Book Antiqua" panose="02040602050305030304" pitchFamily="18" charset="0"/>
                <a:ea typeface="+mj-ea"/>
                <a:cs typeface="+mj-cs"/>
              </a:rPr>
              <a:t>2022</a:t>
            </a:r>
            <a:endParaRPr lang="ru-RU" sz="2200" b="1" dirty="0">
              <a:solidFill>
                <a:prstClr val="white"/>
              </a:solidFill>
              <a:latin typeface="Book Antiqua" panose="02040602050305030304" pitchFamily="18" charset="0"/>
              <a:ea typeface="+mj-ea"/>
              <a:cs typeface="+mj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0000"/>
          <a:stretch/>
        </p:blipFill>
        <p:spPr>
          <a:xfrm>
            <a:off x="1108364" y="376454"/>
            <a:ext cx="3131127" cy="10880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3807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484909"/>
            <a:ext cx="720265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08158" y="427844"/>
            <a:ext cx="1724227" cy="6112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5422" y="577334"/>
            <a:ext cx="694944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Краткая характеристика ООО «</a:t>
            </a:r>
            <a:r>
              <a:rPr lang="ru-RU" sz="1700" b="1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Смолескрегионтеплоэнерго</a:t>
            </a:r>
            <a:r>
              <a:rPr lang="ru-RU" sz="17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»</a:t>
            </a:r>
            <a:endParaRPr lang="ru-RU" sz="17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2708" y="1695583"/>
            <a:ext cx="804096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ООО «</a:t>
            </a:r>
            <a:r>
              <a:rPr lang="ru-RU" sz="2800" dirty="0" err="1" smtClean="0"/>
              <a:t>Смоленскрегионтеплоэнерго</a:t>
            </a:r>
            <a:r>
              <a:rPr lang="ru-RU" sz="2800" dirty="0" smtClean="0"/>
              <a:t>» </a:t>
            </a:r>
          </a:p>
          <a:p>
            <a:r>
              <a:rPr lang="ru-RU" sz="2800" dirty="0" smtClean="0"/>
              <a:t>является  крупнейшим  </a:t>
            </a:r>
            <a:r>
              <a:rPr lang="ru-RU" sz="2800" dirty="0" err="1" smtClean="0"/>
              <a:t>теплоэнерге</a:t>
            </a:r>
            <a:r>
              <a:rPr lang="ru-RU" sz="2800" dirty="0" smtClean="0"/>
              <a:t>-</a:t>
            </a:r>
          </a:p>
          <a:p>
            <a:r>
              <a:rPr lang="ru-RU" sz="2800" dirty="0" err="1" smtClean="0"/>
              <a:t>тическим</a:t>
            </a:r>
            <a:r>
              <a:rPr lang="ru-RU" sz="2800" dirty="0" smtClean="0"/>
              <a:t> предприятием в </a:t>
            </a:r>
            <a:r>
              <a:rPr lang="ru-RU" sz="2800" dirty="0" err="1" smtClean="0"/>
              <a:t>Смоленс</a:t>
            </a:r>
            <a:r>
              <a:rPr lang="ru-RU" sz="2800" dirty="0" smtClean="0"/>
              <a:t>-</a:t>
            </a:r>
          </a:p>
          <a:p>
            <a:r>
              <a:rPr lang="ru-RU" sz="2800" dirty="0" smtClean="0"/>
              <a:t>кой области. Структура организации </a:t>
            </a:r>
          </a:p>
          <a:p>
            <a:r>
              <a:rPr lang="ru-RU" sz="2800" dirty="0" smtClean="0"/>
              <a:t>включает в себя 4 филиала, </a:t>
            </a:r>
            <a:r>
              <a:rPr lang="ru-RU" sz="2800" dirty="0" err="1" smtClean="0"/>
              <a:t>осущест</a:t>
            </a:r>
            <a:r>
              <a:rPr lang="ru-RU" sz="2800" dirty="0" smtClean="0"/>
              <a:t>-</a:t>
            </a:r>
          </a:p>
          <a:p>
            <a:r>
              <a:rPr lang="ru-RU" sz="2800" dirty="0" err="1" smtClean="0"/>
              <a:t>вляющих</a:t>
            </a:r>
            <a:r>
              <a:rPr lang="ru-RU" sz="2800" dirty="0" smtClean="0"/>
              <a:t> свою деятельность в 18 районах региона.     </a:t>
            </a:r>
          </a:p>
          <a:p>
            <a:r>
              <a:rPr lang="ru-RU" sz="2800" dirty="0" smtClean="0"/>
              <a:t>    На предприятии трудятся  более 1600  </a:t>
            </a:r>
            <a:r>
              <a:rPr lang="ru-RU" sz="2800" dirty="0" err="1" smtClean="0"/>
              <a:t>сотрудни-ков</a:t>
            </a:r>
            <a:r>
              <a:rPr lang="ru-RU" sz="2800" dirty="0" smtClean="0"/>
              <a:t>, годовой оборот более 2,5 млрд. руб. </a:t>
            </a:r>
          </a:p>
          <a:p>
            <a:r>
              <a:rPr lang="ru-RU" sz="2800" dirty="0" smtClean="0"/>
              <a:t>    В технической эксплуатации находятся более 200 теплоэнергетических объектов.</a:t>
            </a:r>
            <a:endParaRPr lang="ru-RU" sz="2800" b="1" dirty="0">
              <a:latin typeface="Book Antiqua" panose="0204060205030503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08709" y="1843967"/>
            <a:ext cx="1798936" cy="1841768"/>
          </a:xfrm>
          <a:prstGeom prst="rect">
            <a:avLst/>
          </a:prstGeom>
          <a:noFill/>
          <a:ln w="12700">
            <a:solidFill>
              <a:srgbClr val="0070C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20431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ятиугольник 2"/>
          <p:cNvSpPr/>
          <p:nvPr/>
        </p:nvSpPr>
        <p:spPr>
          <a:xfrm>
            <a:off x="0" y="484909"/>
            <a:ext cx="6426926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08158" y="427844"/>
            <a:ext cx="1724227" cy="6112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354" y="577333"/>
            <a:ext cx="6795542" cy="379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Краткая характеристика Котельной №1</a:t>
            </a:r>
            <a:endParaRPr lang="ru-RU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5083" y="1245417"/>
            <a:ext cx="870991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</a:t>
            </a:r>
            <a:r>
              <a:rPr lang="ru-RU" sz="2400" dirty="0" smtClean="0"/>
              <a:t>  </a:t>
            </a:r>
            <a:r>
              <a:rPr lang="en-US" sz="2400" dirty="0" smtClean="0"/>
              <a:t> </a:t>
            </a:r>
            <a:r>
              <a:rPr lang="ru-RU" sz="2400" dirty="0" smtClean="0"/>
              <a:t>Самая мощная котельная централизованного теплоснабжения </a:t>
            </a:r>
            <a:r>
              <a:rPr lang="en-US" sz="2400" dirty="0" smtClean="0"/>
              <a:t>   </a:t>
            </a:r>
          </a:p>
          <a:p>
            <a:r>
              <a:rPr lang="en-US" sz="2400" dirty="0" smtClean="0"/>
              <a:t>  </a:t>
            </a:r>
            <a:r>
              <a:rPr lang="ru-RU" sz="2400" dirty="0" smtClean="0"/>
              <a:t>г. Ярцево - котельная №1 ООО СРТЭ на ул. Машиностроительная </a:t>
            </a:r>
          </a:p>
          <a:p>
            <a:pPr algn="ctr"/>
            <a:r>
              <a:rPr lang="ru-RU" sz="2400" dirty="0" smtClean="0"/>
              <a:t>Она осуществляет выработку до 75% тепла в городе. </a:t>
            </a:r>
            <a:endParaRPr lang="en-US" sz="2400" dirty="0" smtClean="0"/>
          </a:p>
          <a:p>
            <a:pPr algn="ctr"/>
            <a:r>
              <a:rPr lang="en-US" sz="2400" dirty="0" smtClean="0"/>
              <a:t>  </a:t>
            </a:r>
            <a:r>
              <a:rPr lang="ru-RU" sz="2400" dirty="0" smtClean="0"/>
              <a:t>Котельная   была   ведена   в эксплуатацию в 1979 году, имеет </a:t>
            </a:r>
            <a:endParaRPr lang="en-US" sz="2400" dirty="0" smtClean="0"/>
          </a:p>
          <a:p>
            <a:pPr algn="ctr"/>
            <a:r>
              <a:rPr lang="en-US" sz="2400" dirty="0" smtClean="0"/>
              <a:t>   </a:t>
            </a:r>
            <a:r>
              <a:rPr lang="ru-RU" sz="2400" dirty="0" smtClean="0"/>
              <a:t>установленную мощность 12</a:t>
            </a:r>
            <a:r>
              <a:rPr lang="en-US" sz="2400" dirty="0" smtClean="0"/>
              <a:t>0</a:t>
            </a:r>
            <a:r>
              <a:rPr lang="ru-RU" sz="2400" dirty="0" smtClean="0"/>
              <a:t> мВт, топливо – природный газ. </a:t>
            </a:r>
            <a:r>
              <a:rPr lang="en-US" sz="2400" dirty="0" smtClean="0"/>
              <a:t>    </a:t>
            </a:r>
          </a:p>
          <a:p>
            <a:pPr algn="ctr"/>
            <a:r>
              <a:rPr lang="ru-RU" sz="2400" dirty="0" smtClean="0"/>
              <a:t>Основное теплоэнергетическое оборудование котельной:</a:t>
            </a:r>
          </a:p>
          <a:p>
            <a:r>
              <a:rPr lang="ru-RU" sz="2400" dirty="0" smtClean="0"/>
              <a:t>      - 4 котла КВГМ-100;</a:t>
            </a:r>
          </a:p>
          <a:p>
            <a:r>
              <a:rPr lang="ru-RU" sz="2400" dirty="0" smtClean="0"/>
              <a:t>      - 3 котла ДКВР-10/13</a:t>
            </a:r>
          </a:p>
          <a:p>
            <a:r>
              <a:rPr lang="ru-RU" sz="2400" u="sng" dirty="0" smtClean="0"/>
              <a:t>Затраты на приобретение </a:t>
            </a:r>
            <a:endParaRPr lang="en-US" sz="2400" u="sng" dirty="0" smtClean="0"/>
          </a:p>
          <a:p>
            <a:r>
              <a:rPr lang="ru-RU" sz="2400" u="sng" dirty="0" smtClean="0"/>
              <a:t>электроэнергии </a:t>
            </a:r>
            <a:r>
              <a:rPr lang="ru-RU" sz="2400" dirty="0" smtClean="0"/>
              <a:t>на </a:t>
            </a:r>
            <a:r>
              <a:rPr lang="ru-RU" sz="2400" dirty="0" err="1" smtClean="0"/>
              <a:t>собст</a:t>
            </a:r>
            <a:r>
              <a:rPr lang="en-US" sz="2400" dirty="0" smtClean="0"/>
              <a:t>-</a:t>
            </a:r>
          </a:p>
          <a:p>
            <a:r>
              <a:rPr lang="ru-RU" sz="2400" dirty="0" smtClean="0"/>
              <a:t>венные нужды котельной </a:t>
            </a:r>
            <a:endParaRPr lang="en-US" sz="2400" dirty="0" smtClean="0"/>
          </a:p>
          <a:p>
            <a:r>
              <a:rPr lang="ru-RU" sz="2400" dirty="0" smtClean="0"/>
              <a:t>за 2021 год составили</a:t>
            </a:r>
          </a:p>
          <a:p>
            <a:r>
              <a:rPr lang="ru-RU" sz="2400" dirty="0" smtClean="0"/>
              <a:t> </a:t>
            </a:r>
            <a:r>
              <a:rPr lang="ru-RU" sz="3200" b="1" u="sng" dirty="0" smtClean="0"/>
              <a:t>46 038,83 тыс. руб.</a:t>
            </a:r>
            <a:endParaRPr lang="ru-RU" sz="3200" dirty="0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3562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0" y="3562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Рисунок 2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46584" y="3449436"/>
            <a:ext cx="5502397" cy="3408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3911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ятиугольник 4"/>
          <p:cNvSpPr/>
          <p:nvPr/>
        </p:nvSpPr>
        <p:spPr>
          <a:xfrm>
            <a:off x="0" y="484909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08158" y="427844"/>
            <a:ext cx="1724227" cy="6112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5760" y="577334"/>
            <a:ext cx="4702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Оборудование для мини-ТЭЦ</a:t>
            </a:r>
            <a:endParaRPr lang="ru-RU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7656" y="1357746"/>
            <a:ext cx="78567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  Для реализации моего Проекта была выбрана </a:t>
            </a:r>
            <a:r>
              <a:rPr lang="ru-RU" dirty="0" err="1" smtClean="0"/>
              <a:t>газопоршневая</a:t>
            </a:r>
            <a:r>
              <a:rPr lang="ru-RU" dirty="0" smtClean="0"/>
              <a:t> установка KG-1000S  производства   ООО   «КАМА-Энергетика»   (г. Набережные Челны),  </a:t>
            </a:r>
          </a:p>
          <a:p>
            <a:pPr algn="just"/>
            <a:r>
              <a:rPr lang="ru-RU" dirty="0" smtClean="0"/>
              <a:t>в контейнером (модульном) исполнении:</a:t>
            </a:r>
            <a:endParaRPr lang="ru-RU" b="1" dirty="0">
              <a:solidFill>
                <a:schemeClr val="tx1">
                  <a:lumMod val="50000"/>
                  <a:lumOff val="50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2049" name="Picture 1" descr="Модул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995" y="2394366"/>
            <a:ext cx="4127500" cy="230505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0292" y="2200227"/>
            <a:ext cx="3794125" cy="273685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89379" y="4844189"/>
            <a:ext cx="78567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Основные технические параметры и характеристики установки KG-1000S:</a:t>
            </a:r>
          </a:p>
          <a:p>
            <a:r>
              <a:rPr lang="ru-RU" b="1" dirty="0" smtClean="0"/>
              <a:t>       - Электрическая мощность – 1 000 кВт;</a:t>
            </a:r>
          </a:p>
          <a:p>
            <a:r>
              <a:rPr lang="ru-RU" b="1" dirty="0" smtClean="0"/>
              <a:t>       - Модель базового двигателя – КАМАЗ 820.20 (газовый), Россия;          </a:t>
            </a:r>
          </a:p>
          <a:p>
            <a:r>
              <a:rPr lang="ru-RU" b="1" dirty="0" smtClean="0"/>
              <a:t>       - Стоимость 1 (Одного) комплекта (модуль в сборе) – 60 млн. руб.;</a:t>
            </a:r>
          </a:p>
          <a:p>
            <a:r>
              <a:rPr lang="ru-RU" b="1" dirty="0" smtClean="0"/>
              <a:t>       - Стоимость годового технического обслуживания – 522,5 тыс. руб. в год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85553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-1" y="484909"/>
            <a:ext cx="7053943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08158" y="427844"/>
            <a:ext cx="1724227" cy="6112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5422" y="577334"/>
            <a:ext cx="694944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    Использование методов проектного менеджмента</a:t>
            </a:r>
            <a:endParaRPr lang="ru-RU" sz="17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7384" y="1280161"/>
            <a:ext cx="847779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/>
              <a:t>        При реализации проекта «Реконструкция котельной с    </a:t>
            </a:r>
          </a:p>
          <a:p>
            <a:pPr algn="ctr"/>
            <a:r>
              <a:rPr lang="ru-RU" sz="2200" b="1" dirty="0" smtClean="0"/>
              <a:t>    установкой </a:t>
            </a:r>
            <a:r>
              <a:rPr lang="ru-RU" sz="2200" b="1" dirty="0" err="1" smtClean="0"/>
              <a:t>когенерационной</a:t>
            </a:r>
            <a:r>
              <a:rPr lang="ru-RU" sz="2200" b="1" dirty="0" smtClean="0"/>
              <a:t> станции (мини-ТЭЦ)» были использованы следующие МЕТОДЫ ПРОЕКТНОГО МЕНЕДЖМЕНТА:</a:t>
            </a:r>
          </a:p>
          <a:p>
            <a:pPr algn="ctr">
              <a:buFontTx/>
              <a:buChar char="-"/>
            </a:pPr>
            <a:r>
              <a:rPr lang="ru-RU" sz="2200" b="1" u="sng" dirty="0" smtClean="0"/>
              <a:t> календарно-сетевое планирование;</a:t>
            </a:r>
          </a:p>
          <a:p>
            <a:pPr algn="ctr">
              <a:buFontTx/>
              <a:buChar char="-"/>
            </a:pPr>
            <a:r>
              <a:rPr lang="ru-RU" sz="2200" b="1" u="sng" dirty="0" smtClean="0"/>
              <a:t> управление стоимостью проекта;</a:t>
            </a:r>
          </a:p>
          <a:p>
            <a:pPr algn="ctr">
              <a:buFontTx/>
              <a:buChar char="-"/>
            </a:pPr>
            <a:r>
              <a:rPr lang="ru-RU" sz="2200" b="1" u="sng" dirty="0" smtClean="0"/>
              <a:t> управление командой проекта;</a:t>
            </a:r>
          </a:p>
          <a:p>
            <a:pPr algn="ctr">
              <a:buFontTx/>
              <a:buChar char="-"/>
            </a:pPr>
            <a:r>
              <a:rPr lang="ru-RU" sz="2200" b="1" u="sng" dirty="0" smtClean="0"/>
              <a:t> управление рисками</a:t>
            </a:r>
            <a:endParaRPr lang="ru-RU" sz="2200" b="1" dirty="0" smtClean="0"/>
          </a:p>
          <a:p>
            <a:endParaRPr lang="ru-RU" sz="2000" b="1" dirty="0" smtClean="0">
              <a:latin typeface="Book Antiqua" panose="02040602050305030304" pitchFamily="18" charset="0"/>
            </a:endParaRPr>
          </a:p>
          <a:p>
            <a:pPr algn="ctr"/>
            <a:r>
              <a:rPr lang="ru-RU" sz="2000" dirty="0" smtClean="0"/>
              <a:t>В результате их последовательной взаимосвязи были сформированы и определенны основные  критерии оценки и стратегии реализации проекта:</a:t>
            </a:r>
          </a:p>
          <a:p>
            <a:endParaRPr lang="ru-RU" sz="2000" b="1" dirty="0" smtClean="0">
              <a:latin typeface="Book Antiqua" panose="02040602050305030304" pitchFamily="18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01245" y="4820195"/>
            <a:ext cx="4367415" cy="1602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0431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402" y="3406336"/>
            <a:ext cx="6628911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ятиугольник 3"/>
          <p:cNvSpPr/>
          <p:nvPr/>
        </p:nvSpPr>
        <p:spPr>
          <a:xfrm>
            <a:off x="0" y="484909"/>
            <a:ext cx="6244046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08158" y="427844"/>
            <a:ext cx="1724227" cy="6112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5422" y="577334"/>
            <a:ext cx="694944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    Управление стоимостью проекта</a:t>
            </a:r>
            <a:endParaRPr lang="ru-RU" sz="17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234" y="1280161"/>
            <a:ext cx="813943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   Управление стоимостью проекта осуществляется для его выполнения в рамках бюджета и включает в себя следующие процессы: </a:t>
            </a:r>
          </a:p>
          <a:p>
            <a:r>
              <a:rPr lang="ru-RU" sz="2000" dirty="0" smtClean="0"/>
              <a:t>- стоимостная оценка; </a:t>
            </a:r>
          </a:p>
          <a:p>
            <a:r>
              <a:rPr lang="ru-RU" sz="2000" dirty="0" smtClean="0"/>
              <a:t>- разработка сметы и бюджета проекта; </a:t>
            </a:r>
          </a:p>
          <a:p>
            <a:pPr>
              <a:buFontTx/>
              <a:buChar char="-"/>
            </a:pPr>
            <a:r>
              <a:rPr lang="ru-RU" sz="2000" dirty="0" smtClean="0"/>
              <a:t> контроль стоимости. </a:t>
            </a:r>
          </a:p>
          <a:p>
            <a:r>
              <a:rPr lang="ru-RU" sz="2000" b="1" dirty="0" smtClean="0">
                <a:latin typeface="Book Antiqua" panose="02040602050305030304" pitchFamily="18" charset="0"/>
              </a:rPr>
              <a:t>    Смета может быть представлена в различных видах, </a:t>
            </a:r>
            <a:r>
              <a:rPr lang="ru-RU" sz="2000" b="1" dirty="0" err="1" smtClean="0">
                <a:latin typeface="Book Antiqua" panose="02040602050305030304" pitchFamily="18" charset="0"/>
              </a:rPr>
              <a:t>напри-мер</a:t>
            </a:r>
            <a:r>
              <a:rPr lang="ru-RU" sz="2000" b="1" dirty="0" smtClean="0">
                <a:latin typeface="Book Antiqua" panose="02040602050305030304" pitchFamily="18" charset="0"/>
              </a:rPr>
              <a:t> в виде круговой диаграммы:</a:t>
            </a:r>
          </a:p>
          <a:p>
            <a:endParaRPr lang="ru-RU" sz="2000" b="1" dirty="0" smtClean="0">
              <a:latin typeface="Book Antiqua" panose="02040602050305030304" pitchFamily="18" charset="0"/>
            </a:endParaRPr>
          </a:p>
          <a:p>
            <a:endParaRPr lang="ru-RU" sz="2000" b="1" dirty="0" smtClean="0">
              <a:latin typeface="Book Antiqua" panose="02040602050305030304" pitchFamily="18" charset="0"/>
            </a:endParaRPr>
          </a:p>
          <a:p>
            <a:endParaRPr lang="ru-RU" sz="2000" b="1" dirty="0" smtClean="0">
              <a:latin typeface="Book Antiqua" panose="02040602050305030304" pitchFamily="18" charset="0"/>
            </a:endParaRPr>
          </a:p>
          <a:p>
            <a:endParaRPr lang="ru-RU" sz="2000" b="1" dirty="0" smtClean="0">
              <a:latin typeface="Book Antiqua" panose="02040602050305030304" pitchFamily="18" charset="0"/>
            </a:endParaRPr>
          </a:p>
          <a:p>
            <a:endParaRPr lang="ru-RU" sz="2000" b="1" dirty="0" smtClean="0">
              <a:latin typeface="Book Antiqua" panose="02040602050305030304" pitchFamily="18" charset="0"/>
            </a:endParaRPr>
          </a:p>
          <a:p>
            <a:endParaRPr lang="ru-RU" sz="2000" b="1" dirty="0" smtClean="0">
              <a:latin typeface="Book Antiqua" panose="02040602050305030304" pitchFamily="18" charset="0"/>
            </a:endParaRPr>
          </a:p>
          <a:p>
            <a:endParaRPr lang="ru-RU" sz="2000" b="1" dirty="0" smtClean="0">
              <a:latin typeface="Book Antiqua" panose="02040602050305030304" pitchFamily="18" charset="0"/>
            </a:endParaRPr>
          </a:p>
          <a:p>
            <a:r>
              <a:rPr lang="ru-RU" sz="2000" b="1" dirty="0" smtClean="0">
                <a:latin typeface="Book Antiqua" panose="02040602050305030304" pitchFamily="18" charset="0"/>
              </a:rPr>
              <a:t>   </a:t>
            </a:r>
            <a:r>
              <a:rPr lang="ru-RU" sz="2000" dirty="0" smtClean="0"/>
              <a:t>Для реализации проекта реконструкции котельной №1 в г. Ярцево, с установкой  </a:t>
            </a:r>
            <a:r>
              <a:rPr lang="ru-RU" sz="2000" dirty="0" err="1" smtClean="0"/>
              <a:t>когенерационной</a:t>
            </a:r>
            <a:r>
              <a:rPr lang="ru-RU" sz="2000" dirty="0" smtClean="0"/>
              <a:t>   станции   (мини-ТЭЦ),   был   применен </a:t>
            </a:r>
            <a:r>
              <a:rPr lang="ru-RU" sz="2000" b="1" dirty="0" smtClean="0"/>
              <a:t>традиционный метод контроля стоимости</a:t>
            </a:r>
            <a:r>
              <a:rPr lang="ru-RU" sz="2000" dirty="0" smtClean="0"/>
              <a:t>.</a:t>
            </a:r>
            <a:endParaRPr lang="ru-RU" sz="2000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431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484909"/>
            <a:ext cx="6752492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08158" y="427844"/>
            <a:ext cx="1724227" cy="6112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5422" y="577334"/>
            <a:ext cx="694944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Управление рисками. </a:t>
            </a:r>
            <a:r>
              <a:rPr lang="ru-RU" sz="1700" b="1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Риск-ориентированный</a:t>
            </a:r>
            <a:r>
              <a:rPr lang="ru-RU" sz="17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подход</a:t>
            </a:r>
            <a:endParaRPr lang="ru-RU" sz="17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234" y="1280161"/>
            <a:ext cx="81394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/>
              <a:t>В процессе работы над проектом был проведен его SWOT-анализ:</a:t>
            </a:r>
            <a:endParaRPr lang="ru-RU" sz="2200" b="1" dirty="0">
              <a:latin typeface="Book Antiqua" panose="0204060205030503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20505" y="1769207"/>
          <a:ext cx="7976382" cy="2913888"/>
        </p:xfrm>
        <a:graphic>
          <a:graphicData uri="http://schemas.openxmlformats.org/drawingml/2006/table">
            <a:tbl>
              <a:tblPr/>
              <a:tblGrid>
                <a:gridCol w="3987357"/>
                <a:gridCol w="3989025"/>
              </a:tblGrid>
              <a:tr h="277746">
                <a:tc>
                  <a:txBody>
                    <a:bodyPr/>
                    <a:lstStyle/>
                    <a:p>
                      <a:pPr marL="7620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S: сильные стороны</a:t>
                      </a:r>
                      <a:endParaRPr lang="ru-RU" sz="1200" dirty="0">
                        <a:latin typeface="12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W: слабые стороны</a:t>
                      </a:r>
                      <a:endParaRPr lang="ru-RU" sz="1200" dirty="0">
                        <a:latin typeface="12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84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800100" algn="l"/>
                        </a:tabLst>
                      </a:pPr>
                      <a:r>
                        <a:rPr lang="ru-RU" sz="1100" spc="10">
                          <a:latin typeface="Times New Roman"/>
                          <a:ea typeface="Times New Roman"/>
                          <a:cs typeface="Times New Roman"/>
                        </a:rPr>
                        <a:t>1) Получение как тепловой, так и электрической энергии.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pos="800100" algn="l"/>
                        </a:tabLst>
                      </a:pPr>
                      <a:r>
                        <a:rPr lang="ru-RU" sz="1100" spc="10">
                          <a:latin typeface="Times New Roman"/>
                          <a:ea typeface="Times New Roman"/>
                          <a:cs typeface="Times New Roman"/>
                        </a:rPr>
                        <a:t>2) Надежность нового оборудования.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pos="800100" algn="l"/>
                        </a:tabLst>
                      </a:pPr>
                      <a:r>
                        <a:rPr lang="ru-RU" sz="1100" spc="10">
                          <a:latin typeface="Times New Roman"/>
                          <a:ea typeface="Times New Roman"/>
                          <a:cs typeface="Times New Roman"/>
                        </a:rPr>
                        <a:t>3) Применение надежного оборудования с высоким коэффициентом полезного действия (94%)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pos="800100" algn="l"/>
                        </a:tabLst>
                      </a:pPr>
                      <a:r>
                        <a:rPr lang="ru-RU" sz="1100" spc="10">
                          <a:latin typeface="Times New Roman"/>
                          <a:ea typeface="Times New Roman"/>
                          <a:cs typeface="Times New Roman"/>
                        </a:rPr>
                        <a:t>4)Высокий ресурс работы оборудования.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pos="800100" algn="l"/>
                        </a:tabLst>
                      </a:pPr>
                      <a:r>
                        <a:rPr lang="ru-RU" sz="1100" spc="10">
                          <a:latin typeface="Times New Roman"/>
                          <a:ea typeface="Times New Roman"/>
                          <a:cs typeface="Times New Roman"/>
                        </a:rPr>
                        <a:t>5)Низкая себестоимость получаемых энергоресурсов.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pos="800100" algn="l"/>
                        </a:tabLst>
                      </a:pPr>
                      <a:r>
                        <a:rPr lang="ru-RU" sz="1100" spc="10">
                          <a:latin typeface="Times New Roman"/>
                          <a:ea typeface="Times New Roman"/>
                          <a:cs typeface="Times New Roman"/>
                        </a:rPr>
                        <a:t>6) Окупаемость проекта.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pos="800100" algn="l"/>
                        </a:tabLst>
                      </a:pPr>
                      <a:r>
                        <a:rPr lang="ru-RU" sz="1100" spc="10">
                          <a:latin typeface="Times New Roman"/>
                          <a:ea typeface="Times New Roman"/>
                          <a:cs typeface="Times New Roman"/>
                        </a:rPr>
                        <a:t>7) Снижение вредных выбросов в атмосферу.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latin typeface="Times New Roman"/>
                          <a:ea typeface="Times New Roman"/>
                          <a:cs typeface="Times New Roman"/>
                        </a:rPr>
                        <a:t>1)Большой объем первоначальных инвестиций</a:t>
                      </a:r>
                      <a:endParaRPr lang="ru-RU" sz="1200" dirty="0">
                        <a:latin typeface="12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latin typeface="Times New Roman"/>
                          <a:ea typeface="Times New Roman"/>
                          <a:cs typeface="Times New Roman"/>
                        </a:rPr>
                        <a:t>2)Затраты на разработку и реализацию проекта</a:t>
                      </a:r>
                      <a:endParaRPr lang="ru-RU" sz="1200" dirty="0">
                        <a:latin typeface="12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latin typeface="Times New Roman"/>
                          <a:ea typeface="Times New Roman"/>
                          <a:cs typeface="Times New Roman"/>
                        </a:rPr>
                        <a:t>3) Затраты на монтаж оборудования</a:t>
                      </a:r>
                      <a:endParaRPr lang="ru-RU" sz="1200" dirty="0">
                        <a:latin typeface="12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5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О: внешние благоприятные факторы</a:t>
                      </a:r>
                      <a:endParaRPr lang="ru-RU" sz="1200">
                        <a:latin typeface="12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Т: внешние угрозы предприятию</a:t>
                      </a:r>
                      <a:endParaRPr lang="ru-RU" sz="1200">
                        <a:latin typeface="12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00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9125" algn="l"/>
                        </a:tabLst>
                      </a:pPr>
                      <a:r>
                        <a:rPr lang="ru-RU" sz="1200" spc="10" dirty="0">
                          <a:latin typeface="Times New Roman"/>
                          <a:ea typeface="Times New Roman"/>
                          <a:cs typeface="Times New Roman"/>
                        </a:rPr>
                        <a:t>1)Газ более дешевый.</a:t>
                      </a:r>
                      <a:endParaRPr lang="ru-RU" sz="1200" dirty="0">
                        <a:latin typeface="12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9125" algn="l"/>
                        </a:tabLst>
                      </a:pPr>
                      <a:r>
                        <a:rPr lang="ru-RU" sz="1200" spc="10" dirty="0">
                          <a:latin typeface="Times New Roman"/>
                          <a:ea typeface="Times New Roman"/>
                          <a:cs typeface="Times New Roman"/>
                        </a:rPr>
                        <a:t>2)Возможность установки в местах с жесткими требованиями ПДК.</a:t>
                      </a:r>
                      <a:endParaRPr lang="ru-RU" sz="1200" dirty="0">
                        <a:latin typeface="12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9125" algn="l"/>
                        </a:tabLst>
                      </a:pPr>
                      <a:r>
                        <a:rPr lang="ru-RU" sz="1200" spc="10" dirty="0">
                          <a:latin typeface="Times New Roman"/>
                          <a:ea typeface="Times New Roman"/>
                          <a:cs typeface="Times New Roman"/>
                        </a:rPr>
                        <a:t>3)Возросшие потребности в тепле.</a:t>
                      </a:r>
                      <a:endParaRPr lang="ru-RU" sz="1200" dirty="0">
                        <a:latin typeface="12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latin typeface="Times New Roman"/>
                          <a:ea typeface="Times New Roman"/>
                          <a:cs typeface="Times New Roman"/>
                        </a:rPr>
                        <a:t>1)Увеличение цены на газ.</a:t>
                      </a:r>
                      <a:endParaRPr lang="ru-RU" sz="1200" dirty="0">
                        <a:latin typeface="12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latin typeface="Times New Roman"/>
                          <a:ea typeface="Times New Roman"/>
                          <a:cs typeface="Times New Roman"/>
                        </a:rPr>
                        <a:t>2)Ограничение поставок газа.</a:t>
                      </a:r>
                      <a:endParaRPr lang="ru-RU" sz="1200" dirty="0">
                        <a:latin typeface="12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19687" y="4682198"/>
            <a:ext cx="81394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По результатам всестороннего анализа рисков проекта сделан вывод:</a:t>
            </a:r>
            <a:r>
              <a:rPr lang="ru-RU" sz="2400" b="1" dirty="0" smtClean="0">
                <a:latin typeface="Book Antiqua" panose="02040602050305030304" pitchFamily="18" charset="0"/>
              </a:rPr>
              <a:t> </a:t>
            </a:r>
            <a:r>
              <a:rPr lang="ru-RU" sz="2400" i="1" dirty="0" smtClean="0"/>
              <a:t>с учетом специфики работы коммунального сектора   экономики  в  нашей   стране,  риски   реализации проекта  являются  приемлемыми  и  допустимыми, а сам проект – </a:t>
            </a:r>
            <a:r>
              <a:rPr lang="ru-RU" sz="2400" b="1" i="1" dirty="0" smtClean="0"/>
              <a:t>возможным для реализации</a:t>
            </a:r>
            <a:r>
              <a:rPr lang="ru-RU" sz="2400" i="1" dirty="0" smtClean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20431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484909"/>
            <a:ext cx="6752492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08158" y="427844"/>
            <a:ext cx="1724227" cy="6112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8978" y="577334"/>
            <a:ext cx="662588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Оценка экономической эффективности проекта</a:t>
            </a:r>
            <a:endParaRPr lang="ru-RU" sz="17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0167" y="1153553"/>
            <a:ext cx="81394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       Для обоснования экономической целесообразности реализации проекта был произведен расчет срока окупаемости по формуле:</a:t>
            </a:r>
            <a:endParaRPr lang="ru-RU" sz="2400" b="1" dirty="0">
              <a:latin typeface="Book Antiqua" panose="0204060205030503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1890" y="3221501"/>
            <a:ext cx="8139439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∆И </a:t>
            </a:r>
            <a:r>
              <a:rPr lang="ru-RU" sz="2400" dirty="0" smtClean="0"/>
              <a:t>– экономия годовых затрат после реализации проекта.</a:t>
            </a:r>
          </a:p>
          <a:p>
            <a:r>
              <a:rPr lang="ru-RU" sz="2400" dirty="0" smtClean="0"/>
              <a:t>      Зная сложившиеся затраты на электроэнергию и </a:t>
            </a:r>
            <a:r>
              <a:rPr lang="ru-RU" sz="2400" dirty="0" err="1" smtClean="0"/>
              <a:t>проана-лизировав</a:t>
            </a:r>
            <a:r>
              <a:rPr lang="ru-RU" sz="2400" dirty="0" smtClean="0"/>
              <a:t>  стоимость  технического  обслуживания и </a:t>
            </a:r>
            <a:r>
              <a:rPr lang="ru-RU" sz="2400" dirty="0" err="1" smtClean="0"/>
              <a:t>потре-бления</a:t>
            </a:r>
            <a:r>
              <a:rPr lang="ru-RU" sz="2400" dirty="0" smtClean="0"/>
              <a:t> топлива (газ) при эксплуатации нового оборудования определен срок окупаемости проекта:</a:t>
            </a:r>
          </a:p>
          <a:p>
            <a:pPr algn="ctr"/>
            <a:r>
              <a:rPr lang="ru-RU" sz="2800" b="1" dirty="0" smtClean="0"/>
              <a:t>146 000 / (46 038,83 -  10 418,68) =  4 года</a:t>
            </a:r>
          </a:p>
          <a:p>
            <a:pPr algn="ctr"/>
            <a:r>
              <a:rPr lang="ru-RU" sz="2200" b="1" dirty="0" smtClean="0"/>
              <a:t>Поскольку расчетный срок окупаемости капиталовложений  меньше нормативного (5 лет) – реализацию проекта</a:t>
            </a:r>
          </a:p>
          <a:p>
            <a:pPr algn="ctr"/>
            <a:r>
              <a:rPr lang="ru-RU" sz="2200" b="1" dirty="0" smtClean="0"/>
              <a:t> следует считать эффективной</a:t>
            </a:r>
            <a:endParaRPr lang="ru-RU" sz="22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/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97281" y="2415868"/>
            <a:ext cx="3024554" cy="735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473527" y="2144101"/>
            <a:ext cx="41077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где: К – капитальные затраты на реализацию проекта реконструкции, </a:t>
            </a:r>
            <a:endParaRPr lang="ru-RU" sz="2400" b="1" dirty="0">
              <a:latin typeface="Book Antiqua" panose="02040602050305030304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79828" y="3643532"/>
            <a:ext cx="8299939" cy="1588"/>
          </a:xfrm>
          <a:prstGeom prst="line">
            <a:avLst/>
          </a:prstGeom>
          <a:ln w="12700" cmpd="thickThin">
            <a:solidFill>
              <a:srgbClr val="2565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0431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484909"/>
            <a:ext cx="6752492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08158" y="427844"/>
            <a:ext cx="1724227" cy="6112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8978" y="577334"/>
            <a:ext cx="662588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Выводы и результаты реализации проекта</a:t>
            </a:r>
            <a:endParaRPr lang="ru-RU" sz="17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321" y="1153553"/>
            <a:ext cx="421930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 </a:t>
            </a:r>
            <a:r>
              <a:rPr lang="ru-RU" sz="2400" b="1" dirty="0" smtClean="0"/>
              <a:t>В результате реализации проекта «Реконструкция котельной с установкой </a:t>
            </a:r>
            <a:r>
              <a:rPr lang="ru-RU" sz="2400" b="1" dirty="0" err="1" smtClean="0"/>
              <a:t>когенерационной</a:t>
            </a:r>
            <a:r>
              <a:rPr lang="ru-RU" sz="2400" b="1" dirty="0" smtClean="0"/>
              <a:t> станции (мини-ТЭЦ)» </a:t>
            </a:r>
            <a:r>
              <a:rPr lang="ru-RU" sz="2400" b="1" u="sng" dirty="0" smtClean="0"/>
              <a:t>улучшиться качество теплоснабжения в городе Ярцево</a:t>
            </a:r>
            <a:r>
              <a:rPr lang="ru-RU" sz="2400" b="1" dirty="0" smtClean="0"/>
              <a:t> Смоленской области, а предприятие ООО </a:t>
            </a:r>
            <a:r>
              <a:rPr lang="ru-RU" sz="2400" b="1" dirty="0" err="1" smtClean="0"/>
              <a:t>Смоленскрегионтеплоэнерго</a:t>
            </a:r>
            <a:endParaRPr lang="ru-RU" sz="2400" b="1" dirty="0" smtClean="0"/>
          </a:p>
          <a:p>
            <a:pPr algn="just"/>
            <a:endParaRPr lang="ru-RU" sz="2400" b="1" dirty="0">
              <a:latin typeface="Book Antiqua" panose="0204060205030503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73527" y="2144101"/>
            <a:ext cx="41077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где: К – капитальные затраты на реализацию проекта реконструкции, </a:t>
            </a:r>
            <a:endParaRPr lang="ru-RU" sz="2400" b="1" dirty="0">
              <a:latin typeface="Book Antiqua" panose="02040602050305030304" pitchFamily="18" charset="0"/>
            </a:endParaRPr>
          </a:p>
        </p:txBody>
      </p:sp>
      <p:pic>
        <p:nvPicPr>
          <p:cNvPr id="20482" name="Picture 2" descr="C:\Users\Роман\Desktop\X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8937" y="1240972"/>
            <a:ext cx="4254136" cy="319060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00594" y="4427977"/>
            <a:ext cx="83645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 </a:t>
            </a:r>
            <a:r>
              <a:rPr lang="ru-RU" sz="2400" b="1" u="sng" dirty="0" smtClean="0"/>
              <a:t>значительно снизит собственные издержки на электроэнергию и получит в эксплуатацию новое высокотехнологичное отечественное оборудование</a:t>
            </a:r>
            <a:r>
              <a:rPr lang="ru-RU" sz="2400" b="1" dirty="0" smtClean="0"/>
              <a:t>.</a:t>
            </a:r>
          </a:p>
          <a:p>
            <a:pPr algn="just"/>
            <a:endParaRPr lang="ru-RU" sz="1600" b="1" dirty="0" smtClean="0"/>
          </a:p>
          <a:p>
            <a:pPr algn="ctr"/>
            <a:r>
              <a:rPr lang="ru-RU" sz="32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С П А С И Б О     З А     В Н И М А Н И Е !</a:t>
            </a:r>
            <a:endParaRPr lang="ru-RU" sz="3200" b="1" dirty="0">
              <a:solidFill>
                <a:srgbClr val="256569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431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152A4D475B3F94B9A44EC35E28A4960" ma:contentTypeVersion="1" ma:contentTypeDescription="Создание документа." ma:contentTypeScope="" ma:versionID="46f56e486521e51090bd96ea8df1194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a10c82831e5d625bbb0173136b0368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Дата начала расписания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Дата окончания расписания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01F834A-76E6-4828-A761-3403309F8A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E14FB3A-98B0-4541-A9B6-6A9A9A4E971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7F78A8B-7EE1-459B-81DE-8E382C3F86C9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  <ds:schemaRef ds:uri="http://schemas.microsoft.com/sharepoint/v3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2819</TotalTime>
  <Words>710</Words>
  <Application>Microsoft Office PowerPoint</Application>
  <PresentationFormat>Экран (4:3)</PresentationFormat>
  <Paragraphs>106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Уильям</cp:lastModifiedBy>
  <cp:revision>54</cp:revision>
  <dcterms:created xsi:type="dcterms:W3CDTF">2016-09-22T16:49:19Z</dcterms:created>
  <dcterms:modified xsi:type="dcterms:W3CDTF">2022-06-03T05:38:43Z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0x010100D152A4D475B3F94B9A44EC35E28A4960</vt:lpwstr>
  </property>
</Properties>
</file>