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6" r:id="rId2"/>
  </p:sldMasterIdLst>
  <p:notesMasterIdLst>
    <p:notesMasterId r:id="rId15"/>
  </p:notesMasterIdLst>
  <p:handoutMasterIdLst>
    <p:handoutMasterId r:id="rId16"/>
  </p:handoutMasterIdLst>
  <p:sldIdLst>
    <p:sldId id="257" r:id="rId3"/>
    <p:sldId id="383" r:id="rId4"/>
    <p:sldId id="385" r:id="rId5"/>
    <p:sldId id="370" r:id="rId6"/>
    <p:sldId id="342" r:id="rId7"/>
    <p:sldId id="384" r:id="rId8"/>
    <p:sldId id="345" r:id="rId9"/>
    <p:sldId id="329" r:id="rId10"/>
    <p:sldId id="382" r:id="rId11"/>
    <p:sldId id="386" r:id="rId12"/>
    <p:sldId id="355" r:id="rId13"/>
    <p:sldId id="350" r:id="rId14"/>
  </p:sldIdLst>
  <p:sldSz cx="9144000" cy="6858000" type="screen4x3"/>
  <p:notesSz cx="6808788" cy="99393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7FD"/>
    <a:srgbClr val="82B5EE"/>
    <a:srgbClr val="B8D9FE"/>
    <a:srgbClr val="A5CFFD"/>
    <a:srgbClr val="B9D9FD"/>
    <a:srgbClr val="CFF1FD"/>
    <a:srgbClr val="CCECFF"/>
    <a:srgbClr val="87A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4932" autoAdjust="0"/>
  </p:normalViewPr>
  <p:slideViewPr>
    <p:cSldViewPr>
      <p:cViewPr varScale="1">
        <p:scale>
          <a:sx n="107" d="100"/>
          <a:sy n="107" d="100"/>
        </p:scale>
        <p:origin x="1800" y="114"/>
      </p:cViewPr>
      <p:guideLst>
        <p:guide orient="horz" pos="20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51162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ACA9566-545B-4F00-ADB8-40167B4E0DD0}" type="datetime1">
              <a:rPr lang="ru-RU" altLang="ru-RU"/>
              <a:pPr>
                <a:defRPr/>
              </a:pPr>
              <a:t>20.05.2022</a:t>
            </a:fld>
            <a:endParaRPr lang="ru-RU" altLang="ru-RU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5116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0863"/>
            <a:ext cx="2951162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E8E77AB-F498-4CE9-AA57-6321498817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5116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762A464F-9C40-4D47-9EA9-BB5D053B639F}" type="datetime1">
              <a:rPr lang="ru-RU" altLang="ru-RU"/>
              <a:pPr>
                <a:defRPr/>
              </a:pPr>
              <a:t>20.05.2022</a:t>
            </a:fld>
            <a:endParaRPr lang="ru-RU" alt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92688" cy="4471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42450"/>
            <a:ext cx="295116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DB4A002-EF01-447D-BFAC-66E942F3F6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C9F5D96-1BA5-4D30-82F3-3F57E8D05EE5}" type="datetime1">
              <a:rPr lang="ru-RU" altLang="ru-RU" smtClean="0"/>
              <a:pPr>
                <a:defRPr/>
              </a:pPr>
              <a:t>20.05.2022</a:t>
            </a:fld>
            <a:endParaRPr lang="ru-RU" altLang="ru-RU"/>
          </a:p>
        </p:txBody>
      </p:sp>
      <p:sp>
        <p:nvSpPr>
          <p:cNvPr id="1024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7AE8DD-C095-4AAA-BC09-66BF9DA0E249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62A464F-9C40-4D47-9EA9-BB5D053B639F}" type="datetime1">
              <a:rPr lang="ru-RU" altLang="ru-RU" smtClean="0"/>
              <a:pPr>
                <a:defRPr/>
              </a:pPr>
              <a:t>20.05.2022</a:t>
            </a:fld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B4A002-EF01-447D-BFAC-66E942F3F683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01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76475"/>
            <a:ext cx="7772400" cy="963613"/>
          </a:xfrm>
          <a:noFill/>
          <a:extLst/>
        </p:spPr>
        <p:txBody>
          <a:bodyPr lIns="91440" tIns="45720" rIns="91440" bIns="45720" anchorCtr="0"/>
          <a:lstStyle>
            <a:lvl1pPr>
              <a:defRPr sz="900" b="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0438"/>
            <a:ext cx="6400800" cy="720725"/>
          </a:xfrm>
        </p:spPr>
        <p:txBody>
          <a:bodyPr/>
          <a:lstStyle>
            <a:lvl1pPr marL="0" indent="0" algn="ctr">
              <a:buFontTx/>
              <a:buNone/>
              <a:defRPr sz="1400" b="1" i="1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09858-331F-42CB-A846-52018A8D12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31813"/>
            <a:ext cx="2286000" cy="55641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531813"/>
            <a:ext cx="6705600" cy="55641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52DEF-4477-4A81-A7B1-DFD065E614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76475"/>
            <a:ext cx="7772400" cy="963613"/>
          </a:xfrm>
          <a:noFill/>
          <a:extLst/>
        </p:spPr>
        <p:txBody>
          <a:bodyPr lIns="91440" tIns="45720" rIns="91440" bIns="45720" anchorCtr="0"/>
          <a:lstStyle>
            <a:lvl1pPr>
              <a:defRPr sz="900" b="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0438"/>
            <a:ext cx="6400800" cy="720725"/>
          </a:xfrm>
        </p:spPr>
        <p:txBody>
          <a:bodyPr/>
          <a:lstStyle>
            <a:lvl1pPr marL="0" indent="0" algn="ctr">
              <a:buFontTx/>
              <a:buNone/>
              <a:defRPr sz="1400" b="1" i="1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7D42EE-8052-4E71-BF83-217F720FB9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CDA99-8A6F-4C6C-97D3-A7D673116FC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BCB70-D1C0-4851-88E7-9260B4245FF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00829-B072-42F7-A1D5-7F4FC6EEF0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E1C80-3248-4F7D-AAF0-8EECC6EC8A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1F7B2-945D-4644-AD46-8D5330F895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2DB13-CB76-4FC3-9B91-85A869F548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64A41-58D9-4722-B720-73B32A552D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23A9A-D439-4900-9CC1-243D325BB0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A8CEB-EDA1-46DE-A14A-27972D4967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31813"/>
            <a:ext cx="2286000" cy="55641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531813"/>
            <a:ext cx="6705600" cy="55641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EA1A3-76A3-439D-80CF-89E387C86AC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F30CC-0F96-411D-A7FC-949EDEE48E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EEB74-57C9-425D-9254-65A55B7EFD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E38DAF-17AA-4848-85EC-E50DA2416F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263A8-6E24-4B91-A7C6-CEC040D289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E4283-D549-4A19-887B-CCB86FE28A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DA16C-94A2-4B84-B8C7-BE331B58EC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3B8D7-941E-4831-8D99-E8025B656B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31813"/>
            <a:ext cx="9144000" cy="376237"/>
          </a:xfrm>
          <a:prstGeom prst="rect">
            <a:avLst/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4875" y="6564313"/>
            <a:ext cx="619125" cy="295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bg1"/>
                </a:solidFill>
              </a:defRPr>
            </a:lvl1pPr>
          </a:lstStyle>
          <a:p>
            <a:fld id="{0FC748D2-C2FE-48E1-8084-47C585CCF0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3" r:id="rId1"/>
    <p:sldLayoutId id="2147485843" r:id="rId2"/>
    <p:sldLayoutId id="2147485844" r:id="rId3"/>
    <p:sldLayoutId id="2147485845" r:id="rId4"/>
    <p:sldLayoutId id="2147485846" r:id="rId5"/>
    <p:sldLayoutId id="2147485847" r:id="rId6"/>
    <p:sldLayoutId id="2147485848" r:id="rId7"/>
    <p:sldLayoutId id="2147485849" r:id="rId8"/>
    <p:sldLayoutId id="2147485850" r:id="rId9"/>
    <p:sldLayoutId id="2147485851" r:id="rId10"/>
    <p:sldLayoutId id="214748585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616A7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A8ADB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400">
          <a:solidFill>
            <a:srgbClr val="616A7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31813"/>
            <a:ext cx="9144000" cy="376237"/>
          </a:xfrm>
          <a:prstGeom prst="rect">
            <a:avLst/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4875" y="6564313"/>
            <a:ext cx="619125" cy="295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82899948-D56B-4DD8-BB40-3881DB54C5A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4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616A7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A8ADB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400">
          <a:solidFill>
            <a:srgbClr val="616A7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dic.academic.ru/dic.nsf/ruwiki/616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5"/>
          <p:cNvSpPr>
            <a:spLocks noChangeArrowheads="1"/>
          </p:cNvSpPr>
          <p:nvPr/>
        </p:nvSpPr>
        <p:spPr bwMode="auto">
          <a:xfrm>
            <a:off x="0" y="1054100"/>
            <a:ext cx="9144000" cy="287338"/>
          </a:xfrm>
          <a:prstGeom prst="rect">
            <a:avLst/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М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И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Н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Е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Р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А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Л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Ь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Н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О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–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Х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И  М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И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Ч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Е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С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К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А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Я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К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О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М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П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А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 Н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И </a:t>
            </a:r>
            <a:r>
              <a:rPr lang="en-US" altLang="ru-RU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Я</a:t>
            </a:r>
          </a:p>
        </p:txBody>
      </p:sp>
      <p:pic>
        <p:nvPicPr>
          <p:cNvPr id="6" name="Picture 23" descr="C:\Documents and Settings\DMK\Рабочий стол\еврохим.bmp"/>
          <p:cNvPicPr>
            <a:picLocks noChangeAspect="1" noChangeArrowheads="1"/>
          </p:cNvPicPr>
          <p:nvPr/>
        </p:nvPicPr>
        <p:blipFill>
          <a:blip r:embed="rId3" cstate="print"/>
          <a:srcRect t="7611"/>
          <a:stretch>
            <a:fillRect/>
          </a:stretch>
        </p:blipFill>
        <p:spPr bwMode="auto">
          <a:xfrm>
            <a:off x="0" y="1357298"/>
            <a:ext cx="9144000" cy="171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71604" y="4869184"/>
          <a:ext cx="6096000" cy="13718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9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655">
                <a:tc>
                  <a:txBody>
                    <a:bodyPr/>
                    <a:lstStyle/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Выпускная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аттестационная работа слушателя группы ПП (Мен)-212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Андреева А.А.</a:t>
                      </a: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Руководитель работы: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к.э.н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., доцент кафедры менеджмента СКФУ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T="45697" marB="456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Шацкая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Е.Ю.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7" marB="456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31471" y="3457548"/>
            <a:ext cx="8461081" cy="141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30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haroni" panose="02010803020104030203" pitchFamily="2" charset="-79"/>
              </a:rPr>
              <a:t>Разработка и управление проектом (программой) технического перевооружения производства винилацетата АО «Невинномысский Азот»</a:t>
            </a:r>
            <a:r>
              <a:rPr kumimoji="0" lang="ru-RU" sz="1846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ru-RU" sz="1846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en-US" sz="1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en-US" sz="1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ru-RU" sz="923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ru-RU" sz="923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ru-RU" sz="1292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1181"/>
          <a:stretch>
            <a:fillRect/>
          </a:stretch>
        </p:blipFill>
        <p:spPr bwMode="auto">
          <a:xfrm>
            <a:off x="36513" y="980728"/>
            <a:ext cx="9107487" cy="558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Инвестиционный план проекта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64A41-58D9-4722-B720-73B32A552D47}" type="slidenum">
              <a:rPr lang="ru-RU" altLang="ru-RU" smtClean="0"/>
              <a:pPr/>
              <a:t>10</a:t>
            </a:fld>
            <a:endParaRPr lang="ru-RU" alt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5981"/>
              </p:ext>
            </p:extLst>
          </p:nvPr>
        </p:nvGraphicFramePr>
        <p:xfrm>
          <a:off x="395536" y="1268760"/>
          <a:ext cx="8568951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9253">
                  <a:extLst>
                    <a:ext uri="{9D8B030D-6E8A-4147-A177-3AD203B41FA5}">
                      <a16:colId xmlns:a16="http://schemas.microsoft.com/office/drawing/2014/main" val="2953016440"/>
                    </a:ext>
                  </a:extLst>
                </a:gridCol>
                <a:gridCol w="633633">
                  <a:extLst>
                    <a:ext uri="{9D8B030D-6E8A-4147-A177-3AD203B41FA5}">
                      <a16:colId xmlns:a16="http://schemas.microsoft.com/office/drawing/2014/main" val="2494998430"/>
                    </a:ext>
                  </a:extLst>
                </a:gridCol>
                <a:gridCol w="590962">
                  <a:extLst>
                    <a:ext uri="{9D8B030D-6E8A-4147-A177-3AD203B41FA5}">
                      <a16:colId xmlns:a16="http://schemas.microsoft.com/office/drawing/2014/main" val="4029146154"/>
                    </a:ext>
                  </a:extLst>
                </a:gridCol>
                <a:gridCol w="664833">
                  <a:extLst>
                    <a:ext uri="{9D8B030D-6E8A-4147-A177-3AD203B41FA5}">
                      <a16:colId xmlns:a16="http://schemas.microsoft.com/office/drawing/2014/main" val="1503272197"/>
                    </a:ext>
                  </a:extLst>
                </a:gridCol>
                <a:gridCol w="664833">
                  <a:extLst>
                    <a:ext uri="{9D8B030D-6E8A-4147-A177-3AD203B41FA5}">
                      <a16:colId xmlns:a16="http://schemas.microsoft.com/office/drawing/2014/main" val="964901297"/>
                    </a:ext>
                  </a:extLst>
                </a:gridCol>
                <a:gridCol w="517092">
                  <a:extLst>
                    <a:ext uri="{9D8B030D-6E8A-4147-A177-3AD203B41FA5}">
                      <a16:colId xmlns:a16="http://schemas.microsoft.com/office/drawing/2014/main" val="644161267"/>
                    </a:ext>
                  </a:extLst>
                </a:gridCol>
                <a:gridCol w="590962">
                  <a:extLst>
                    <a:ext uri="{9D8B030D-6E8A-4147-A177-3AD203B41FA5}">
                      <a16:colId xmlns:a16="http://schemas.microsoft.com/office/drawing/2014/main" val="369584620"/>
                    </a:ext>
                  </a:extLst>
                </a:gridCol>
                <a:gridCol w="590962">
                  <a:extLst>
                    <a:ext uri="{9D8B030D-6E8A-4147-A177-3AD203B41FA5}">
                      <a16:colId xmlns:a16="http://schemas.microsoft.com/office/drawing/2014/main" val="3697981593"/>
                    </a:ext>
                  </a:extLst>
                </a:gridCol>
                <a:gridCol w="590962">
                  <a:extLst>
                    <a:ext uri="{9D8B030D-6E8A-4147-A177-3AD203B41FA5}">
                      <a16:colId xmlns:a16="http://schemas.microsoft.com/office/drawing/2014/main" val="1909601441"/>
                    </a:ext>
                  </a:extLst>
                </a:gridCol>
                <a:gridCol w="517092">
                  <a:extLst>
                    <a:ext uri="{9D8B030D-6E8A-4147-A177-3AD203B41FA5}">
                      <a16:colId xmlns:a16="http://schemas.microsoft.com/office/drawing/2014/main" val="814728446"/>
                    </a:ext>
                  </a:extLst>
                </a:gridCol>
                <a:gridCol w="664833">
                  <a:extLst>
                    <a:ext uri="{9D8B030D-6E8A-4147-A177-3AD203B41FA5}">
                      <a16:colId xmlns:a16="http://schemas.microsoft.com/office/drawing/2014/main" val="2766247406"/>
                    </a:ext>
                  </a:extLst>
                </a:gridCol>
                <a:gridCol w="590962">
                  <a:extLst>
                    <a:ext uri="{9D8B030D-6E8A-4147-A177-3AD203B41FA5}">
                      <a16:colId xmlns:a16="http://schemas.microsoft.com/office/drawing/2014/main" val="625312024"/>
                    </a:ext>
                  </a:extLst>
                </a:gridCol>
                <a:gridCol w="812572">
                  <a:extLst>
                    <a:ext uri="{9D8B030D-6E8A-4147-A177-3AD203B41FA5}">
                      <a16:colId xmlns:a16="http://schemas.microsoft.com/office/drawing/2014/main" val="3394737868"/>
                    </a:ext>
                  </a:extLst>
                </a:gridCol>
              </a:tblGrid>
              <a:tr h="173875">
                <a:tc rowSpan="3">
                  <a:txBody>
                    <a:bodyPr/>
                    <a:lstStyle/>
                    <a:p>
                      <a:pPr marL="92075" indent="-920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Статья затрат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 anchor="ctr">
                    <a:solidFill>
                      <a:schemeClr val="bg1">
                        <a:alpha val="9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Исходные данные ОТР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Суммы затрат, тыс. руб.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554233"/>
                  </a:ext>
                </a:extLst>
              </a:tr>
              <a:tr h="173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Всего по ИП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Первый год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Второй год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Третий год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Поставщик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6138"/>
                  </a:ext>
                </a:extLst>
              </a:tr>
              <a:tr h="173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ТМЦ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СМР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с НДС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без НДС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3 кв.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4 кв.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 кв.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2 кв.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3 кв.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4 кв.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1 кв.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933829"/>
                  </a:ext>
                </a:extLst>
              </a:tr>
              <a:tr h="521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Экспертиза промышленной безопасности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264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Сторонний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156718"/>
                  </a:ext>
                </a:extLst>
              </a:tr>
              <a:tr h="695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Монтаж 2-х новых реакторов на агрегате синтеза №2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82092,5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27628,6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155853,0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129877,5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25831,9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70157,7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10168,8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23719,2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Сторонний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32343"/>
                  </a:ext>
                </a:extLst>
              </a:tr>
              <a:tr h="695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Усиление конструкций этажерки корп. 813А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3940,2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5647,1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4705,9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2353,0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2353,0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Сторонний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277045"/>
                  </a:ext>
                </a:extLst>
              </a:tr>
              <a:tr h="869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Реконструкция узла перегонки ацетальдегидсодержащей фракции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7270,4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2969,9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12280,0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10240,0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2458,3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4218,5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3563,2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Сторонний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643370"/>
                  </a:ext>
                </a:extLst>
              </a:tr>
              <a:tr h="521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Установка теплообменников «масло-газ»</a:t>
                      </a:r>
                      <a:endParaRPr lang="ru-RU" sz="9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11077,2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5212,8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19548,0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16290,0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2784,3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5984,7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7521,0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Сторонний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8" marR="56698" marT="0" marB="0"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66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616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481"/>
            <a:ext cx="9144000" cy="5293832"/>
          </a:xfrm>
          <a:prstGeom prst="rect">
            <a:avLst/>
          </a:prstGeom>
        </p:spPr>
      </p:pic>
      <p:sp>
        <p:nvSpPr>
          <p:cNvPr id="1741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448925-944B-4940-8312-22B337F6317F}" type="slidenum">
              <a:rPr lang="ru-RU" altLang="ru-RU" sz="1200">
                <a:latin typeface="Arial" charset="0"/>
              </a:rPr>
              <a:pPr/>
              <a:t>11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31813"/>
            <a:ext cx="9144000" cy="665162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Экономический эффект технического перевооружения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1538" y="5382811"/>
            <a:ext cx="82809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При общих капиталовложениях </a:t>
            </a:r>
            <a:r>
              <a:rPr lang="ru-RU" sz="22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161,3 </a:t>
            </a:r>
            <a:r>
              <a:rPr lang="ru-RU" sz="22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млн. руб</a:t>
            </a:r>
            <a:r>
              <a:rPr lang="ru-RU" sz="22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., </a:t>
            </a:r>
            <a:endParaRPr lang="ru-RU" sz="220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2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экономический эффект от </a:t>
            </a:r>
            <a:r>
              <a:rPr lang="ru-RU" sz="22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технического перевооружения </a:t>
            </a:r>
            <a:r>
              <a:rPr lang="ru-RU" sz="22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составит </a:t>
            </a:r>
            <a:r>
              <a:rPr lang="ru-RU" sz="22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98 </a:t>
            </a:r>
            <a:r>
              <a:rPr lang="ru-RU" sz="22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млн. руб./</a:t>
            </a:r>
            <a:r>
              <a:rPr lang="ru-RU" sz="22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год</a:t>
            </a:r>
            <a:endParaRPr lang="ru-RU" sz="220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41971"/>
              </p:ext>
            </p:extLst>
          </p:nvPr>
        </p:nvGraphicFramePr>
        <p:xfrm>
          <a:off x="431538" y="1484784"/>
          <a:ext cx="828092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047">
                  <a:extLst>
                    <a:ext uri="{9D8B030D-6E8A-4147-A177-3AD203B41FA5}">
                      <a16:colId xmlns:a16="http://schemas.microsoft.com/office/drawing/2014/main" val="1192521781"/>
                    </a:ext>
                  </a:extLst>
                </a:gridCol>
                <a:gridCol w="3521413">
                  <a:extLst>
                    <a:ext uri="{9D8B030D-6E8A-4147-A177-3AD203B41FA5}">
                      <a16:colId xmlns:a16="http://schemas.microsoft.com/office/drawing/2014/main" val="743359921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928532880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1190437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Технические решения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натуральном</a:t>
                      </a:r>
                      <a:r>
                        <a:rPr lang="ru-RU" baseline="0" dirty="0" smtClean="0"/>
                        <a:t> выражении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денежном выражении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88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Замена реакторов</a:t>
                      </a: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3500 тонн/год винилацетата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+ 83 млн.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37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Установка дополнительной колонны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+ 160 тонн/год ацетальдегида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+ 6,9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млн.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475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Установка теплообменников «масло-газ»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11605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гкал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/год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398 тыс.м</a:t>
                      </a:r>
                      <a:r>
                        <a:rPr lang="ru-RU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/год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+ 8 млн.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5049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7"/>
            <a:ext cx="9144000" cy="4863506"/>
          </a:xfrm>
          <a:prstGeom prst="rect">
            <a:avLst/>
          </a:prstGeom>
        </p:spPr>
      </p:pic>
      <p:sp>
        <p:nvSpPr>
          <p:cNvPr id="1843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6A977F-5705-4AE1-A428-17A0E0409BDF}" type="slidenum">
              <a:rPr lang="ru-RU" altLang="ru-RU" sz="1200">
                <a:latin typeface="Arial" charset="0"/>
              </a:rPr>
              <a:pPr/>
              <a:t>12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31812"/>
            <a:ext cx="9144000" cy="1096987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Разработка и управление проектом (программой) технического перевооружения производства винилацетата АО «Невинномысский Азот»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30707" y="2967335"/>
            <a:ext cx="6882589" cy="92333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  <a:cs typeface="Arial" panose="020B0604020202020204" pitchFamily="34" charset="0"/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3"/>
          <a:stretch/>
        </p:blipFill>
        <p:spPr>
          <a:xfrm>
            <a:off x="0" y="959769"/>
            <a:ext cx="9144000" cy="5555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ПРОЕКТНОЕ УПРАВЛЕНИЕ И ПЛАНИРОВАНИЕ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043389"/>
            <a:ext cx="7772400" cy="1280208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err="1">
                <a:solidFill>
                  <a:schemeClr val="tx1"/>
                </a:solidFill>
                <a:latin typeface="+mj-lt"/>
              </a:rPr>
              <a:t>Прое́кт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(от </a:t>
            </a:r>
            <a:r>
              <a:rPr lang="ru-RU" sz="1800" u="sng" dirty="0">
                <a:solidFill>
                  <a:schemeClr val="tx1"/>
                </a:solidFill>
                <a:latin typeface="+mj-lt"/>
                <a:hlinkClick r:id="rId4"/>
              </a:rPr>
              <a:t>лат.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</a:t>
            </a:r>
            <a:r>
              <a:rPr lang="ru-RU" sz="1800" i="1" dirty="0" err="1">
                <a:solidFill>
                  <a:schemeClr val="tx1"/>
                </a:solidFill>
                <a:latin typeface="+mj-lt"/>
              </a:rPr>
              <a:t>projectus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ru-RU" sz="1800" i="1" dirty="0" smtClean="0">
                <a:solidFill>
                  <a:schemeClr val="tx1"/>
                </a:solidFill>
                <a:latin typeface="+mj-lt"/>
              </a:rPr>
              <a:t>брошенный</a:t>
            </a:r>
            <a:r>
              <a:rPr lang="ru-RU" sz="1800" i="1" dirty="0">
                <a:solidFill>
                  <a:schemeClr val="tx1"/>
                </a:solidFill>
                <a:latin typeface="+mj-lt"/>
              </a:rPr>
              <a:t> вперед, </a:t>
            </a:r>
            <a:r>
              <a:rPr lang="ru-RU" sz="1800" i="1" dirty="0" smtClean="0">
                <a:solidFill>
                  <a:schemeClr val="tx1"/>
                </a:solidFill>
                <a:latin typeface="+mj-lt"/>
              </a:rPr>
              <a:t>выдающийся</a:t>
            </a:r>
            <a:r>
              <a:rPr lang="ru-RU" sz="1800" i="1" dirty="0">
                <a:solidFill>
                  <a:schemeClr val="tx1"/>
                </a:solidFill>
                <a:latin typeface="+mj-lt"/>
              </a:rPr>
              <a:t> вперёд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 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- уникальный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набор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процессов, состоящих из скоординированных и управляемых задач с начальной и конечной датами, предпринятых для достижения цели.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64A41-58D9-4722-B720-73B32A552D47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91680" y="24700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854526"/>
              </p:ext>
            </p:extLst>
          </p:nvPr>
        </p:nvGraphicFramePr>
        <p:xfrm>
          <a:off x="1477894" y="2323597"/>
          <a:ext cx="5830410" cy="3993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5" imgW="5374835" imgH="3694410" progId="Visio.Drawing.11">
                  <p:embed/>
                </p:oleObj>
              </mc:Choice>
              <mc:Fallback>
                <p:oleObj r:id="rId5" imgW="5374835" imgH="369441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894" y="2323597"/>
                        <a:ext cx="5830410" cy="39935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46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986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999"/>
            <a:ext cx="9144000" cy="5556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ПРОЕКТНОЕ УПРАВЛЕНИЕ И ПЛАНИРОВАНИЕ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64A41-58D9-4722-B720-73B32A552D47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3688" y="2780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222857"/>
              </p:ext>
            </p:extLst>
          </p:nvPr>
        </p:nvGraphicFramePr>
        <p:xfrm>
          <a:off x="1763688" y="2276872"/>
          <a:ext cx="5472608" cy="3894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5" imgW="5014748" imgH="3574800" progId="Visio.Drawing.11">
                  <p:embed/>
                </p:oleObj>
              </mc:Choice>
              <mc:Fallback>
                <p:oleObj r:id="rId5" imgW="5014748" imgH="35748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276872"/>
                        <a:ext cx="5472608" cy="38941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121320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Планирование проекта предполагает множество взаимосвязанных итераций, итогом которых выступает единый сводный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план.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044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711f01953858c997a0ea4fc7da98652c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9144000" cy="5429288"/>
          </a:xfrm>
          <a:prstGeom prst="rect">
            <a:avLst/>
          </a:prstGeom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0" y="531813"/>
            <a:ext cx="9144000" cy="449262"/>
          </a:xfrm>
        </p:spPr>
        <p:txBody>
          <a:bodyPr/>
          <a:lstStyle/>
          <a:p>
            <a:r>
              <a:rPr lang="ru-RU" altLang="ru-RU" dirty="0" smtClean="0"/>
              <a:t>МИССИЯ И ЦЕЛИ КОМПАНИИ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F99FC1-16CA-4ADF-9FA9-A3212CB0D7B8}" type="slidenum">
              <a:rPr lang="ru-RU" altLang="ru-RU" sz="1200">
                <a:latin typeface="Arial" charset="0"/>
              </a:rPr>
              <a:pPr/>
              <a:t>4</a:t>
            </a:fld>
            <a:endParaRPr lang="ru-RU" altLang="ru-RU" sz="1200">
              <a:latin typeface="Arial" charset="0"/>
            </a:endParaRPr>
          </a:p>
        </p:txBody>
      </p:sp>
      <p:grpSp>
        <p:nvGrpSpPr>
          <p:cNvPr id="8197" name="Группа 8"/>
          <p:cNvGrpSpPr>
            <a:grpSpLocks/>
          </p:cNvGrpSpPr>
          <p:nvPr/>
        </p:nvGrpSpPr>
        <p:grpSpPr bwMode="auto">
          <a:xfrm>
            <a:off x="1042988" y="4686300"/>
            <a:ext cx="7416800" cy="1439862"/>
            <a:chOff x="1439652" y="1268761"/>
            <a:chExt cx="7416824" cy="864095"/>
          </a:xfrm>
        </p:grpSpPr>
        <p:sp>
          <p:nvSpPr>
            <p:cNvPr id="8" name="Скругленный прямоугольник 7"/>
            <p:cNvSpPr/>
            <p:nvPr/>
          </p:nvSpPr>
          <p:spPr bwMode="auto">
            <a:xfrm>
              <a:off x="1692065" y="1447868"/>
              <a:ext cx="7164411" cy="68498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 anchor="ctr"/>
            <a:lstStyle/>
            <a:p>
              <a:pPr algn="ctr" eaLnBrk="1" hangingPunct="1">
                <a:defRPr/>
              </a:pPr>
              <a:r>
                <a:rPr lang="ru-RU" sz="150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ru-RU" sz="1800" b="1" dirty="0">
                  <a:solidFill>
                    <a:srgbClr val="002060"/>
                  </a:solidFill>
                  <a:latin typeface="+mn-lt"/>
                  <a:cs typeface="Times New Roman" pitchFamily="18" charset="0"/>
                </a:rPr>
                <a:t>Миссия АО «Невинномысский Азот» </a:t>
              </a:r>
            </a:p>
            <a:p>
              <a:pPr algn="just" eaLnBrk="1" hangingPunct="1">
                <a:defRPr/>
              </a:pPr>
              <a:r>
                <a:rPr lang="ru-RU" sz="1500" dirty="0">
                  <a:solidFill>
                    <a:srgbClr val="002060"/>
                  </a:solidFill>
                  <a:latin typeface="+mn-lt"/>
                  <a:cs typeface="Times New Roman" pitchFamily="18" charset="0"/>
                </a:rPr>
                <a:t>производство качественных минеральных удобрений и продукции органического синтеза на основе новейших мировых достижений химической науки, удовлетворяющих или превосходящих требования потребителей</a:t>
              </a:r>
              <a:endParaRPr lang="ru-RU" sz="15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 bwMode="auto">
            <a:xfrm>
              <a:off x="1439652" y="1268761"/>
              <a:ext cx="504827" cy="259133"/>
            </a:xfrm>
            <a:prstGeom prst="roundRect">
              <a:avLst/>
            </a:prstGeom>
            <a:solidFill>
              <a:srgbClr val="A4CEEC"/>
            </a:solidFill>
            <a:ln w="28575">
              <a:solidFill>
                <a:schemeClr val="bg1">
                  <a:lumMod val="95000"/>
                </a:schemeClr>
              </a:solidFill>
            </a:ln>
            <a:effectLst/>
            <a:extLst/>
          </p:spPr>
          <p:txBody>
            <a:bodyPr lIns="90000" tIns="46800" rIns="90000" bIns="46800" anchor="ctr"/>
            <a:lstStyle/>
            <a:p>
              <a:pPr eaLnBrk="1" hangingPunct="1">
                <a:defRPr/>
              </a:pPr>
              <a:endParaRPr lang="ru-RU" sz="1500">
                <a:solidFill>
                  <a:srgbClr val="002060"/>
                </a:solidFill>
                <a:latin typeface="+mn-lt"/>
              </a:endParaRPr>
            </a:p>
          </p:txBody>
        </p:sp>
      </p:grpSp>
      <p:grpSp>
        <p:nvGrpSpPr>
          <p:cNvPr id="8198" name="Группа 12"/>
          <p:cNvGrpSpPr>
            <a:grpSpLocks/>
          </p:cNvGrpSpPr>
          <p:nvPr/>
        </p:nvGrpSpPr>
        <p:grpSpPr bwMode="auto">
          <a:xfrm>
            <a:off x="980952" y="1311675"/>
            <a:ext cx="7445712" cy="1562103"/>
            <a:chOff x="1410740" y="-2740690"/>
            <a:chExt cx="7445736" cy="1563691"/>
          </a:xfrm>
        </p:grpSpPr>
        <p:sp>
          <p:nvSpPr>
            <p:cNvPr id="14" name="Скругленный прямоугольник 13"/>
            <p:cNvSpPr/>
            <p:nvPr/>
          </p:nvSpPr>
          <p:spPr bwMode="auto">
            <a:xfrm>
              <a:off x="1692065" y="-2545226"/>
              <a:ext cx="7164411" cy="136822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 anchor="ctr"/>
            <a:lstStyle/>
            <a:p>
              <a:pPr algn="ctr" eaLnBrk="1" hangingPunct="1">
                <a:defRPr/>
              </a:pPr>
              <a:r>
                <a:rPr lang="ru-RU" sz="1500" dirty="0">
                  <a:solidFill>
                    <a:srgbClr val="002060"/>
                  </a:solidFill>
                  <a:latin typeface="+mj-lt"/>
                </a:rPr>
                <a:t>    </a:t>
              </a:r>
              <a:r>
                <a:rPr lang="ru-RU" sz="1800" b="1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Цель компании АО «МХК «</a:t>
              </a:r>
              <a:r>
                <a:rPr lang="ru-RU" sz="1800" b="1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ЕвроХим</a:t>
              </a:r>
              <a:r>
                <a:rPr lang="ru-RU" sz="1800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»</a:t>
              </a:r>
            </a:p>
            <a:p>
              <a:pPr algn="just" eaLnBrk="1" hangingPunct="1">
                <a:defRPr/>
              </a:pPr>
              <a:r>
                <a:rPr lang="ru-RU" sz="1500" dirty="0" smtClean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стать мировым лидером по </a:t>
              </a:r>
              <a:r>
                <a:rPr lang="ru-RU" sz="1500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размеру выручки и объемам производства на рынках удобрений за счет опережения среднерыночных темпов роста, обеспечиваемого благодаря инвестициям в развитие и слияниям и поглощениям</a:t>
              </a:r>
              <a:endParaRPr lang="ru-RU" sz="15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 bwMode="auto">
            <a:xfrm flipV="1">
              <a:off x="1410740" y="-2740690"/>
              <a:ext cx="504827" cy="471968"/>
            </a:xfrm>
            <a:prstGeom prst="roundRect">
              <a:avLst/>
            </a:prstGeom>
            <a:solidFill>
              <a:srgbClr val="A4CEEC"/>
            </a:solidFill>
            <a:ln w="28575">
              <a:solidFill>
                <a:schemeClr val="bg1">
                  <a:lumMod val="95000"/>
                </a:schemeClr>
              </a:solidFill>
            </a:ln>
            <a:effectLst/>
            <a:extLst/>
          </p:spPr>
          <p:txBody>
            <a:bodyPr lIns="90000" tIns="46800" rIns="90000" bIns="46800" anchor="ctr"/>
            <a:lstStyle/>
            <a:p>
              <a:pPr eaLnBrk="1" hangingPunct="1">
                <a:defRPr/>
              </a:pPr>
              <a:endParaRPr lang="ru-RU"/>
            </a:p>
          </p:txBody>
        </p:sp>
      </p:grpSp>
      <p:grpSp>
        <p:nvGrpSpPr>
          <p:cNvPr id="8199" name="Группа 8"/>
          <p:cNvGrpSpPr>
            <a:grpSpLocks/>
          </p:cNvGrpSpPr>
          <p:nvPr/>
        </p:nvGrpSpPr>
        <p:grpSpPr bwMode="auto">
          <a:xfrm>
            <a:off x="1009864" y="3096822"/>
            <a:ext cx="7416800" cy="1303338"/>
            <a:chOff x="1439652" y="828474"/>
            <a:chExt cx="7416825" cy="1304382"/>
          </a:xfrm>
        </p:grpSpPr>
        <p:sp>
          <p:nvSpPr>
            <p:cNvPr id="19" name="Скругленный прямоугольник 18"/>
            <p:cNvSpPr/>
            <p:nvPr/>
          </p:nvSpPr>
          <p:spPr bwMode="auto">
            <a:xfrm>
              <a:off x="1692065" y="960343"/>
              <a:ext cx="7164412" cy="117251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 anchor="ctr"/>
            <a:lstStyle/>
            <a:p>
              <a:pPr algn="ctr" eaLnBrk="1" hangingPunct="1">
                <a:defRPr/>
              </a:pPr>
              <a:r>
                <a:rPr lang="ru-RU" sz="1500" dirty="0">
                  <a:solidFill>
                    <a:srgbClr val="002060"/>
                  </a:solidFill>
                  <a:latin typeface="+mn-lt"/>
                </a:rPr>
                <a:t>     </a:t>
              </a:r>
              <a:r>
                <a:rPr lang="ru-RU" sz="1800" b="1" dirty="0">
                  <a:solidFill>
                    <a:srgbClr val="002060"/>
                  </a:solidFill>
                  <a:latin typeface="+mn-lt"/>
                  <a:cs typeface="Times New Roman" pitchFamily="18" charset="0"/>
                </a:rPr>
                <a:t>Цель АО «Невинномысский Азот»</a:t>
              </a:r>
            </a:p>
            <a:p>
              <a:pPr algn="just" eaLnBrk="1" hangingPunct="1">
                <a:defRPr/>
              </a:pPr>
              <a:r>
                <a:rPr lang="ru-RU" sz="1500" dirty="0">
                  <a:solidFill>
                    <a:srgbClr val="002060"/>
                  </a:solidFill>
                  <a:latin typeface="+mn-lt"/>
                  <a:cs typeface="Times New Roman" pitchFamily="18" charset="0"/>
                </a:rPr>
                <a:t> безопасное производство продукции, удовлетворяющей или превосходящей требования потребителей, не оказывающей негативного воздействия на окружающую среду, здоровье работников и населения.</a:t>
              </a:r>
              <a:r>
                <a:rPr lang="ru-RU" sz="1500" b="1" dirty="0">
                  <a:solidFill>
                    <a:srgbClr val="002060"/>
                  </a:solidFill>
                  <a:latin typeface="+mn-lt"/>
                  <a:cs typeface="Times New Roman" pitchFamily="18" charset="0"/>
                </a:rPr>
                <a:t/>
              </a:r>
              <a:br>
                <a:rPr lang="ru-RU" sz="1500" b="1" dirty="0">
                  <a:solidFill>
                    <a:srgbClr val="002060"/>
                  </a:solidFill>
                  <a:latin typeface="+mn-lt"/>
                  <a:cs typeface="Times New Roman" pitchFamily="18" charset="0"/>
                </a:rPr>
              </a:br>
              <a:endParaRPr lang="ru-RU" sz="15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 bwMode="auto">
            <a:xfrm flipV="1">
              <a:off x="1439652" y="828474"/>
              <a:ext cx="504827" cy="440090"/>
            </a:xfrm>
            <a:prstGeom prst="roundRect">
              <a:avLst/>
            </a:prstGeom>
            <a:solidFill>
              <a:srgbClr val="A4CEEC"/>
            </a:solidFill>
            <a:ln w="28575">
              <a:solidFill>
                <a:schemeClr val="bg1">
                  <a:lumMod val="95000"/>
                </a:schemeClr>
              </a:solidFill>
            </a:ln>
            <a:effectLst/>
            <a:extLst/>
          </p:spPr>
          <p:txBody>
            <a:bodyPr lIns="90000" tIns="46800" rIns="90000" bIns="46800" anchor="ctr"/>
            <a:lstStyle/>
            <a:p>
              <a:pPr eaLnBrk="1" hangingPunct="1">
                <a:defRPr/>
              </a:pPr>
              <a:endParaRPr lang="ru-RU" sz="1500">
                <a:solidFill>
                  <a:srgbClr val="00206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84576"/>
          </a:xfrm>
          <a:prstGeom prst="rect">
            <a:avLst/>
          </a:prstGeom>
        </p:spPr>
      </p:pic>
      <p:sp>
        <p:nvSpPr>
          <p:cNvPr id="921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2831ED-0520-4FC2-B505-030212B741AF}" type="slidenum">
              <a:rPr lang="ru-RU" altLang="ru-RU" sz="1200">
                <a:latin typeface="Arial" charset="0"/>
              </a:rPr>
              <a:pPr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531813"/>
            <a:ext cx="9144000" cy="736947"/>
          </a:xfrm>
        </p:spPr>
        <p:txBody>
          <a:bodyPr/>
          <a:lstStyle/>
          <a:p>
            <a:r>
              <a:rPr lang="ru-RU" dirty="0" smtClean="0"/>
              <a:t>ОСНОВНЫЕ ЭКОНОМИЧЕСКИЕ И ФИНАНСОВЫЕ РЕЗУЛЬТАТЫ ДЕЯТЕЛЬНОСТИ АО «НЕВИННОМЫССКИЙ АЗОТ»</a:t>
            </a:r>
            <a:endParaRPr lang="ru-RU" altLang="ru-RU" sz="2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00151"/>
              </p:ext>
            </p:extLst>
          </p:nvPr>
        </p:nvGraphicFramePr>
        <p:xfrm>
          <a:off x="179510" y="1439862"/>
          <a:ext cx="8784977" cy="4431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488">
                  <a:extLst>
                    <a:ext uri="{9D8B030D-6E8A-4147-A177-3AD203B41FA5}">
                      <a16:colId xmlns:a16="http://schemas.microsoft.com/office/drawing/2014/main" val="3179652634"/>
                    </a:ext>
                  </a:extLst>
                </a:gridCol>
                <a:gridCol w="804134">
                  <a:extLst>
                    <a:ext uri="{9D8B030D-6E8A-4147-A177-3AD203B41FA5}">
                      <a16:colId xmlns:a16="http://schemas.microsoft.com/office/drawing/2014/main" val="2557127616"/>
                    </a:ext>
                  </a:extLst>
                </a:gridCol>
                <a:gridCol w="804134">
                  <a:extLst>
                    <a:ext uri="{9D8B030D-6E8A-4147-A177-3AD203B41FA5}">
                      <a16:colId xmlns:a16="http://schemas.microsoft.com/office/drawing/2014/main" val="2179068972"/>
                    </a:ext>
                  </a:extLst>
                </a:gridCol>
                <a:gridCol w="804134">
                  <a:extLst>
                    <a:ext uri="{9D8B030D-6E8A-4147-A177-3AD203B41FA5}">
                      <a16:colId xmlns:a16="http://schemas.microsoft.com/office/drawing/2014/main" val="432128306"/>
                    </a:ext>
                  </a:extLst>
                </a:gridCol>
                <a:gridCol w="804134">
                  <a:extLst>
                    <a:ext uri="{9D8B030D-6E8A-4147-A177-3AD203B41FA5}">
                      <a16:colId xmlns:a16="http://schemas.microsoft.com/office/drawing/2014/main" val="1344661325"/>
                    </a:ext>
                  </a:extLst>
                </a:gridCol>
                <a:gridCol w="804134">
                  <a:extLst>
                    <a:ext uri="{9D8B030D-6E8A-4147-A177-3AD203B41FA5}">
                      <a16:colId xmlns:a16="http://schemas.microsoft.com/office/drawing/2014/main" val="1146012062"/>
                    </a:ext>
                  </a:extLst>
                </a:gridCol>
                <a:gridCol w="803505">
                  <a:extLst>
                    <a:ext uri="{9D8B030D-6E8A-4147-A177-3AD203B41FA5}">
                      <a16:colId xmlns:a16="http://schemas.microsoft.com/office/drawing/2014/main" val="1138317208"/>
                    </a:ext>
                  </a:extLst>
                </a:gridCol>
                <a:gridCol w="587346">
                  <a:extLst>
                    <a:ext uri="{9D8B030D-6E8A-4147-A177-3AD203B41FA5}">
                      <a16:colId xmlns:a16="http://schemas.microsoft.com/office/drawing/2014/main" val="649294245"/>
                    </a:ext>
                  </a:extLst>
                </a:gridCol>
                <a:gridCol w="536299">
                  <a:extLst>
                    <a:ext uri="{9D8B030D-6E8A-4147-A177-3AD203B41FA5}">
                      <a16:colId xmlns:a16="http://schemas.microsoft.com/office/drawing/2014/main" val="859655430"/>
                    </a:ext>
                  </a:extLst>
                </a:gridCol>
                <a:gridCol w="535669">
                  <a:extLst>
                    <a:ext uri="{9D8B030D-6E8A-4147-A177-3AD203B41FA5}">
                      <a16:colId xmlns:a16="http://schemas.microsoft.com/office/drawing/2014/main" val="2968277741"/>
                    </a:ext>
                  </a:extLst>
                </a:gridCol>
              </a:tblGrid>
              <a:tr h="53626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Показатель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Абсолютные значения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Изменения в абсолютных величинах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Изменения в относительных величинах, Тр, %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99633"/>
                  </a:ext>
                </a:extLst>
              </a:tr>
              <a:tr h="379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к 2018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к 2018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к 2019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к 2018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2020 к 2018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2020 к 2019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772374"/>
                  </a:ext>
                </a:extLst>
              </a:tr>
              <a:tr h="189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Выручка от реализации,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23 896 587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17 165 965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21 140 039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-6 730 622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-2 756 548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3 974 074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71,83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88,46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123,15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989492"/>
                  </a:ext>
                </a:extLst>
              </a:tr>
              <a:tr h="3799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Себестоимость реализуемых товаров (услуг), </a:t>
                      </a:r>
                      <a:r>
                        <a:rPr lang="ru-RU" sz="800" b="1" dirty="0" err="1">
                          <a:solidFill>
                            <a:schemeClr val="tx1"/>
                          </a:solidFill>
                          <a:effectLst/>
                        </a:rPr>
                        <a:t>тыс.руб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8 618 353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9 437 158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11 601 215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818 805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2 982 862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2 164 057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109,50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134,61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122,93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71727"/>
                  </a:ext>
                </a:extLst>
              </a:tr>
              <a:tr h="189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Валовая прибыль,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15 278 234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7 728 807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9 538 824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-7 549 427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-5 739 410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1 810 017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50,59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62,43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123,42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992148"/>
                  </a:ext>
                </a:extLst>
              </a:tr>
              <a:tr h="189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Прибыль от продаж,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10 789 531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4 421 122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6 176 855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-6 368 409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-4 612 676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1 755 733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40,98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57,25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139,71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60559"/>
                  </a:ext>
                </a:extLst>
              </a:tr>
              <a:tr h="189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Прибыль до налогообложения, тыс.руб.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11 404 814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4 457 564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6 261 594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-6 947 250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-5 143 220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1 804 030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39,08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54,90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140,47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13226"/>
                  </a:ext>
                </a:extLst>
              </a:tr>
              <a:tr h="189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Чистая прибыль, тыс.руб.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8 618 630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3 511 482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4 985 966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-5 107 148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-3 632 664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1 474 484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40,74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57,85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141,99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399442"/>
                  </a:ext>
                </a:extLst>
              </a:tr>
              <a:tr h="189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Рентабельность продаж, %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45,15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25,76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29,22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-19,40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-15,93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3,46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57,04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64,71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113,45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998919"/>
                  </a:ext>
                </a:extLst>
              </a:tr>
              <a:tr h="4707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Среднегодовая стоимость ОПФ,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8 560 460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9 327 987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9 775 721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767 527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1 215 261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447 734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108,97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114,20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104,80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690969"/>
                  </a:ext>
                </a:extLst>
              </a:tr>
              <a:tr h="3799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Среднегодовая стоимость оборотных средств,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13 451 835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13 887 584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7 189 536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435 749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-6 262 300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-6 698 048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103,24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53,45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51,77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62001"/>
                  </a:ext>
                </a:extLst>
              </a:tr>
              <a:tr h="4707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Среднесписочная численность работников, чел.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4 245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3 973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3 739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-272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-506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-234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93,59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88,08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94,11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191303"/>
                  </a:ext>
                </a:extLst>
              </a:tr>
              <a:tr h="2939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Затраты на оплату труда,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983 791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1 129 203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1 183 070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145 412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199 279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53 867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114,78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120,26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104,77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933879"/>
                  </a:ext>
                </a:extLst>
              </a:tr>
              <a:tr h="3799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Среднемесячная заработная плата, тыс. руб.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19,31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23,68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26,37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4,37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7,06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2,68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122,64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136,53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111,33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26" marR="51626" marT="0" marB="0" anchor="ctr"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77298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1813"/>
            <a:ext cx="9144000" cy="736947"/>
          </a:xfrm>
        </p:spPr>
        <p:txBody>
          <a:bodyPr/>
          <a:lstStyle/>
          <a:p>
            <a:r>
              <a:rPr lang="ru-RU" dirty="0" smtClean="0"/>
              <a:t>АНАЛИЗ ИНВЕСТИЦИОННОЙ И ПРОЕКТНОЙ ДЕЯТЕЛЬНОСТИ НА ПРЕДПРИЯТИИ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7"/>
            <a:ext cx="9144000" cy="522354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D42EE-8052-4E71-BF83-217F720FB93C}" type="slidenum">
              <a:rPr lang="ru-RU" altLang="ru-RU" smtClean="0"/>
              <a:pPr/>
              <a:t>6</a:t>
            </a:fld>
            <a:endParaRPr lang="ru-RU" alt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162421"/>
              </p:ext>
            </p:extLst>
          </p:nvPr>
        </p:nvGraphicFramePr>
        <p:xfrm>
          <a:off x="899592" y="1628800"/>
          <a:ext cx="7488832" cy="3756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5063">
                  <a:extLst>
                    <a:ext uri="{9D8B030D-6E8A-4147-A177-3AD203B41FA5}">
                      <a16:colId xmlns:a16="http://schemas.microsoft.com/office/drawing/2014/main" val="3673053775"/>
                    </a:ext>
                  </a:extLst>
                </a:gridCol>
                <a:gridCol w="1637625">
                  <a:extLst>
                    <a:ext uri="{9D8B030D-6E8A-4147-A177-3AD203B41FA5}">
                      <a16:colId xmlns:a16="http://schemas.microsoft.com/office/drawing/2014/main" val="194987444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388314735"/>
                    </a:ext>
                  </a:extLst>
                </a:gridCol>
              </a:tblGrid>
              <a:tr h="826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Наименование проекта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Объем инвестиций, млн. руб.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Срок реализации, лет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70868"/>
                  </a:ext>
                </a:extLst>
              </a:tr>
              <a:tr h="616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Техническое перевооружение цеха СМУ № 18 с увеличением производительности до 600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тыс.тонн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/год готового продукта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4079,6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131205"/>
                  </a:ext>
                </a:extLst>
              </a:tr>
              <a:tr h="406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Строительство узла дегазации воды грязного водооборотного цикла цеха №8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12,3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014981"/>
                  </a:ext>
                </a:extLst>
              </a:tr>
              <a:tr h="196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Модернизация сетей электроснабжения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215,00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549696"/>
                  </a:ext>
                </a:extLst>
              </a:tr>
              <a:tr h="406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Реконструкция кабельных линий 110кВ Л-202,10СЛ,Л-205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187,00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77087"/>
                  </a:ext>
                </a:extLst>
              </a:tr>
              <a:tr h="406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Строительство газопровода-отвода от АГРС «Исток-150Н2 до корпуса 794 цеха 12А»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113,00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31976"/>
                  </a:ext>
                </a:extLst>
              </a:tr>
              <a:tr h="406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Строительство установки по производству нитрата калия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4170,9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45502"/>
                  </a:ext>
                </a:extLst>
              </a:tr>
              <a:tr h="406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Вынос на поверхность участка трубопроводов промышленной воды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52,30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917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28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531813"/>
            <a:ext cx="9144000" cy="736600"/>
          </a:xfrm>
        </p:spPr>
        <p:txBody>
          <a:bodyPr/>
          <a:lstStyle/>
          <a:p>
            <a:r>
              <a:rPr lang="ru-RU" altLang="ru-RU" sz="2400" dirty="0" smtClean="0"/>
              <a:t>Производство винилацетата</a:t>
            </a: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A30E11-7875-4AC3-B935-ADE70D9B5017}" type="slidenum">
              <a:rPr lang="ru-RU" altLang="ru-RU" sz="1200">
                <a:latin typeface="Arial" charset="0"/>
              </a:rPr>
              <a:pPr/>
              <a:t>7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9" name="Овал 4"/>
          <p:cNvSpPr>
            <a:spLocks noChangeArrowheads="1"/>
          </p:cNvSpPr>
          <p:nvPr/>
        </p:nvSpPr>
        <p:spPr bwMode="auto">
          <a:xfrm>
            <a:off x="4284663" y="2781300"/>
            <a:ext cx="1150937" cy="576263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/>
            <a:endParaRPr lang="ru-RU" altLang="ru-RU"/>
          </a:p>
        </p:txBody>
      </p:sp>
      <p:sp>
        <p:nvSpPr>
          <p:cNvPr id="12300" name="Овал 5"/>
          <p:cNvSpPr>
            <a:spLocks noChangeArrowheads="1"/>
          </p:cNvSpPr>
          <p:nvPr/>
        </p:nvSpPr>
        <p:spPr bwMode="auto">
          <a:xfrm>
            <a:off x="-576263" y="2809875"/>
            <a:ext cx="1150938" cy="576263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/>
            <a:endParaRPr lang="ru-RU" altLang="ru-RU"/>
          </a:p>
        </p:txBody>
      </p:sp>
      <p:sp>
        <p:nvSpPr>
          <p:cNvPr id="12301" name="Овал 6"/>
          <p:cNvSpPr>
            <a:spLocks noChangeArrowheads="1"/>
          </p:cNvSpPr>
          <p:nvPr/>
        </p:nvSpPr>
        <p:spPr bwMode="auto">
          <a:xfrm>
            <a:off x="4284663" y="2636838"/>
            <a:ext cx="1439862" cy="6477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eaLnBrk="1" hangingPunct="1"/>
            <a:endParaRPr lang="ru-RU" altLang="ru-RU"/>
          </a:p>
        </p:txBody>
      </p:sp>
      <p:sp>
        <p:nvSpPr>
          <p:cNvPr id="1230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30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7"/>
            <a:ext cx="9144000" cy="5223545"/>
          </a:xfrm>
          <a:prstGeom prst="rect">
            <a:avLst/>
          </a:prstGeom>
        </p:spPr>
      </p:pic>
      <p:sp>
        <p:nvSpPr>
          <p:cNvPr id="1230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605742"/>
            <a:ext cx="7841307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1500"/>
              </a:spcAft>
            </a:pPr>
            <a:r>
              <a:rPr lang="en-US" sz="1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Винилацетат</a:t>
            </a:r>
            <a:r>
              <a:rPr lang="en-US" sz="1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применяется в производстве ПВА и поливинилового спирта,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используется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как сырье в производстве различного вида красок, лаков, эмалей, пластмасс и пленок.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ru-RU" sz="1800" b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  <a:spcAft>
                <a:spcPts val="1500"/>
              </a:spcAft>
            </a:pPr>
            <a:endParaRPr lang="ru-RU" sz="1800" b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  <a:spcAft>
                <a:spcPts val="15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день, мощностями для производства винилацетата обладают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АО «Невинномысский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Азот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Ставролен-Лукойл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осложнения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геополитической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юге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Украины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такими мощностями обладало 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ЧАО «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Севенодонецкое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объединение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Азот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В связи с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изменением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ассортимента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выпускаемой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ООО «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Ставролен-Лукойл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АО «Невинномысский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Азот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фактически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производителем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данного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продукта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в России.</a:t>
            </a:r>
            <a:endParaRPr lang="ru-RU" sz="1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777A4C-A8CD-4B17-B370-5471983984C4}" type="slidenum">
              <a:rPr lang="ru-RU" altLang="ru-RU" sz="1200">
                <a:latin typeface="Arial" charset="0"/>
              </a:rPr>
              <a:pPr/>
              <a:t>8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15364" name="Заголовок 7"/>
          <p:cNvSpPr>
            <a:spLocks noGrp="1"/>
          </p:cNvSpPr>
          <p:nvPr>
            <p:ph type="title"/>
          </p:nvPr>
        </p:nvSpPr>
        <p:spPr>
          <a:xfrm>
            <a:off x="0" y="531813"/>
            <a:ext cx="9144000" cy="665162"/>
          </a:xfrm>
        </p:spPr>
        <p:txBody>
          <a:bodyPr/>
          <a:lstStyle/>
          <a:p>
            <a:r>
              <a:rPr lang="ru-RU" altLang="ru-RU" sz="2400" dirty="0" smtClean="0"/>
              <a:t>Принципиальная схема агрегата синтеза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2123728" y="170080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EE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2123728" y="1700808"/>
            <a:ext cx="0" cy="6480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EE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25" y="1556792"/>
            <a:ext cx="8038949" cy="4974423"/>
          </a:xfrm>
          <a:prstGeom prst="rect">
            <a:avLst/>
          </a:prstGeom>
        </p:spPr>
      </p:pic>
      <p:pic>
        <p:nvPicPr>
          <p:cNvPr id="44" name="Picture 4" descr="https://im0-tub-ru.yandex.net/i?id=2b13054bf8084df8ba627cf3bb8e91c2-l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023"/>
                    </a14:imgEffect>
                    <a14:imgEffect>
                      <a14:saturation sat="12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7" y="864394"/>
            <a:ext cx="8853167" cy="4973554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D27EB8-0126-45AC-95BB-F2BB8940448D}" type="slidenum">
              <a:rPr lang="ru-RU" altLang="ru-RU" sz="1200">
                <a:latin typeface="Arial" charset="0"/>
              </a:rPr>
              <a:pPr/>
              <a:t>9</a:t>
            </a:fld>
            <a:endParaRPr lang="ru-RU" altLang="ru-RU" sz="1200"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485"/>
          <a:stretch/>
        </p:blipFill>
        <p:spPr>
          <a:xfrm>
            <a:off x="0" y="1268760"/>
            <a:ext cx="9144000" cy="5295554"/>
          </a:xfrm>
          <a:prstGeom prst="rect">
            <a:avLst/>
          </a:prstGeom>
        </p:spPr>
      </p:pic>
      <p:sp>
        <p:nvSpPr>
          <p:cNvPr id="16388" name="Заголовок 7"/>
          <p:cNvSpPr>
            <a:spLocks noGrp="1"/>
          </p:cNvSpPr>
          <p:nvPr>
            <p:ph type="title"/>
          </p:nvPr>
        </p:nvSpPr>
        <p:spPr>
          <a:xfrm>
            <a:off x="0" y="531813"/>
            <a:ext cx="9144000" cy="665162"/>
          </a:xfrm>
        </p:spPr>
        <p:txBody>
          <a:bodyPr/>
          <a:lstStyle/>
          <a:p>
            <a:r>
              <a:rPr lang="ru-RU" altLang="ru-RU" sz="2400" dirty="0" smtClean="0"/>
              <a:t>ОСНОВНЫЕ ПРОБЛЕМЫ СУЩЕСТВУЮЩЕГО ПРОИЗВОДСТВА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47664" y="1593304"/>
            <a:ext cx="5616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сниженная производительность существующих реакторов по сравнению с реакторами нового типа;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90944"/>
            <a:ext cx="374869" cy="3748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02237"/>
            <a:ext cx="374869" cy="37486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13530"/>
            <a:ext cx="374869" cy="3748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47664" y="2202744"/>
            <a:ext cx="5616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потери второстепенного продукта с отходами производства;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47047" y="3476644"/>
            <a:ext cx="4249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негативное воздействие на окружающую среду.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47664" y="2820084"/>
            <a:ext cx="5184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расход энергоресурсов (пара и оборотной воды);</a:t>
            </a:r>
            <a:endParaRPr lang="ru-RU" sz="16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524823"/>
            <a:ext cx="374869" cy="374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046"/>
            <a:ext cx="9144000" cy="2232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8507</TotalTime>
  <Words>1019</Words>
  <Application>Microsoft Office PowerPoint</Application>
  <PresentationFormat>Экран (4:3)</PresentationFormat>
  <Paragraphs>317</Paragraphs>
  <Slides>12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Aharoni</vt:lpstr>
      <vt:lpstr>Arial</vt:lpstr>
      <vt:lpstr>Calibri</vt:lpstr>
      <vt:lpstr>Times New Roman</vt:lpstr>
      <vt:lpstr>Оформление по умолчанию</vt:lpstr>
      <vt:lpstr>1_Оформление по умолчанию</vt:lpstr>
      <vt:lpstr>Документ Microsoft Visio 2003–2010</vt:lpstr>
      <vt:lpstr>Презентация PowerPoint</vt:lpstr>
      <vt:lpstr>ПРОЕКТНОЕ УПРАВЛЕНИЕ И ПЛАНИРОВАНИЕ</vt:lpstr>
      <vt:lpstr>ПРОЕКТНОЕ УПРАВЛЕНИЕ И ПЛАНИРОВАНИЕ</vt:lpstr>
      <vt:lpstr>МИССИЯ И ЦЕЛИ КОМПАНИИ</vt:lpstr>
      <vt:lpstr>ОСНОВНЫЕ ЭКОНОМИЧЕСКИЕ И ФИНАНСОВЫЕ РЕЗУЛЬТАТЫ ДЕЯТЕЛЬНОСТИ АО «НЕВИННОМЫССКИЙ АЗОТ»</vt:lpstr>
      <vt:lpstr>АНАЛИЗ ИНВЕСТИЦИОННОЙ И ПРОЕКТНОЙ ДЕЯТЕЛЬНОСТИ НА ПРЕДПРИЯТИИ</vt:lpstr>
      <vt:lpstr>Производство винилацетата</vt:lpstr>
      <vt:lpstr>Принципиальная схема агрегата синтеза</vt:lpstr>
      <vt:lpstr>ОСНОВНЫЕ ПРОБЛЕМЫ СУЩЕСТВУЮЩЕГО ПРОИЗВОДСТВА</vt:lpstr>
      <vt:lpstr>Инвестиционный план проекта</vt:lpstr>
      <vt:lpstr>Экономический эффект технического перевооружения</vt:lpstr>
      <vt:lpstr>Разработка и управление проектом (программой) технического перевооружения производства винилацетата АО «Невинномысский Азот»</vt:lpstr>
    </vt:vector>
  </TitlesOfParts>
  <Company>ОАО "МХК "ЕвроХим"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689</cp:revision>
  <cp:lastPrinted>2016-06-15T10:54:11Z</cp:lastPrinted>
  <dcterms:created xsi:type="dcterms:W3CDTF">2005-06-23T09:42:26Z</dcterms:created>
  <dcterms:modified xsi:type="dcterms:W3CDTF">2022-05-20T07:01:35Z</dcterms:modified>
</cp:coreProperties>
</file>