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49" r:id="rId1"/>
  </p:sldMasterIdLst>
  <p:notesMasterIdLst>
    <p:notesMasterId r:id="rId13"/>
  </p:notesMasterIdLst>
  <p:sldIdLst>
    <p:sldId id="335" r:id="rId2"/>
    <p:sldId id="364" r:id="rId3"/>
    <p:sldId id="365" r:id="rId4"/>
    <p:sldId id="366" r:id="rId5"/>
    <p:sldId id="367" r:id="rId6"/>
    <p:sldId id="326" r:id="rId7"/>
    <p:sldId id="368" r:id="rId8"/>
    <p:sldId id="369" r:id="rId9"/>
    <p:sldId id="370" r:id="rId10"/>
    <p:sldId id="372" r:id="rId11"/>
    <p:sldId id="314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>
      <p:cViewPr varScale="1">
        <p:scale>
          <a:sx n="109" d="100"/>
          <a:sy n="109" d="100"/>
        </p:scale>
        <p:origin x="168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69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ECB6C4-C9AD-4E97-8A89-E70E51E805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0769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30DA21-E3C2-4230-ACDA-B7F26D9BDF5E}" type="slidenum">
              <a:rPr lang="ru-RU" altLang="ru-RU"/>
              <a:pPr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7680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4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76805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49EF880-60B1-442C-BF8D-CE89A4BC2858}" type="slidenum">
              <a:rPr lang="ru-RU" altLang="ru-RU"/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526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DFD01D-7BA8-40F8-8861-FE39B5B76BF7}" type="slidenum">
              <a:rPr lang="ru-RU" altLang="ru-RU"/>
              <a:pPr>
                <a:spcBef>
                  <a:spcPct val="0"/>
                </a:spcBef>
              </a:pPr>
              <a:t>6</a:t>
            </a:fld>
            <a:endParaRPr lang="ru-RU" altLang="ru-RU"/>
          </a:p>
        </p:txBody>
      </p:sp>
      <p:sp>
        <p:nvSpPr>
          <p:cNvPr id="6861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2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68613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2550A9C-1AE9-4805-9599-12710E75CA96}" type="slidenum">
              <a:rPr lang="ru-RU" altLang="ru-RU"/>
              <a:pPr algn="r" eaLnBrk="1" hangingPunct="1">
                <a:spcBef>
                  <a:spcPct val="0"/>
                </a:spcBef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9859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DFD01D-7BA8-40F8-8861-FE39B5B76BF7}" type="slidenum">
              <a:rPr lang="ru-RU" altLang="ru-RU"/>
              <a:pPr>
                <a:spcBef>
                  <a:spcPct val="0"/>
                </a:spcBef>
              </a:pPr>
              <a:t>7</a:t>
            </a:fld>
            <a:endParaRPr lang="ru-RU" altLang="ru-RU"/>
          </a:p>
        </p:txBody>
      </p:sp>
      <p:sp>
        <p:nvSpPr>
          <p:cNvPr id="6861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2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68613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2550A9C-1AE9-4805-9599-12710E75CA96}" type="slidenum">
              <a:rPr lang="ru-RU" altLang="ru-RU"/>
              <a:pPr algn="r" eaLnBrk="1" hangingPunct="1">
                <a:spcBef>
                  <a:spcPct val="0"/>
                </a:spcBef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4727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DFD01D-7BA8-40F8-8861-FE39B5B76BF7}" type="slidenum">
              <a:rPr lang="ru-RU" altLang="ru-RU"/>
              <a:pPr>
                <a:spcBef>
                  <a:spcPct val="0"/>
                </a:spcBef>
              </a:pPr>
              <a:t>8</a:t>
            </a:fld>
            <a:endParaRPr lang="ru-RU" altLang="ru-RU"/>
          </a:p>
        </p:txBody>
      </p:sp>
      <p:sp>
        <p:nvSpPr>
          <p:cNvPr id="6861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2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68613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2550A9C-1AE9-4805-9599-12710E75CA96}" type="slidenum">
              <a:rPr lang="ru-RU" altLang="ru-RU"/>
              <a:pPr algn="r" eaLnBrk="1" hangingPunct="1">
                <a:spcBef>
                  <a:spcPct val="0"/>
                </a:spcBef>
              </a:pPr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3395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DFD01D-7BA8-40F8-8861-FE39B5B76BF7}" type="slidenum">
              <a:rPr lang="ru-RU" altLang="ru-RU"/>
              <a:pPr>
                <a:spcBef>
                  <a:spcPct val="0"/>
                </a:spcBef>
              </a:pPr>
              <a:t>9</a:t>
            </a:fld>
            <a:endParaRPr lang="ru-RU" altLang="ru-RU"/>
          </a:p>
        </p:txBody>
      </p:sp>
      <p:sp>
        <p:nvSpPr>
          <p:cNvPr id="6861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2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68613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2550A9C-1AE9-4805-9599-12710E75CA96}" type="slidenum">
              <a:rPr lang="ru-RU" altLang="ru-RU"/>
              <a:pPr algn="r" eaLnBrk="1" hangingPunct="1">
                <a:spcBef>
                  <a:spcPct val="0"/>
                </a:spcBef>
              </a:pPr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8322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E2395C-9ED8-4B70-B2D1-6BA34A615105}" type="slidenum">
              <a:rPr lang="ru-RU" altLang="ru-RU"/>
              <a:pPr>
                <a:spcBef>
                  <a:spcPct val="0"/>
                </a:spcBef>
              </a:pPr>
              <a:t>11</a:t>
            </a:fld>
            <a:endParaRPr lang="ru-RU" altLang="ru-RU"/>
          </a:p>
        </p:txBody>
      </p:sp>
      <p:sp>
        <p:nvSpPr>
          <p:cNvPr id="9011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90117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2E67418-B71B-4E82-8A0B-3710B90E9E16}" type="slidenum">
              <a:rPr lang="ru-RU" altLang="ru-RU"/>
              <a:pPr algn="r" eaLnBrk="1" hangingPunct="1">
                <a:spcBef>
                  <a:spcPct val="0"/>
                </a:spcBef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0854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1A64-2296-409F-8560-65659C19A20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3654887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1A64-2296-409F-8560-65659C19A20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111370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1A64-2296-409F-8560-65659C19A20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4834751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1A64-2296-409F-8560-65659C19A20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9283131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1A64-2296-409F-8560-65659C19A20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994398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1A64-2296-409F-8560-65659C19A20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0709403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1A64-2296-409F-8560-65659C19A20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3524569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1A64-2296-409F-8560-65659C19A20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6404339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1A64-2296-409F-8560-65659C19A20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8043707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1A64-2296-409F-8560-65659C19A20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5875584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1A64-2296-409F-8560-65659C19A20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3166990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1A64-2296-409F-8560-65659C19A20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3670548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1A64-2296-409F-8560-65659C19A20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0343022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1A64-2296-409F-8560-65659C19A20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9528152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1A64-2296-409F-8560-65659C19A20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0939735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1A64-2296-409F-8560-65659C19A20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5582443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1A64-2296-409F-8560-65659C19A20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486318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4A71A64-2296-409F-8560-65659C19A20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751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0" r:id="rId1"/>
    <p:sldLayoutId id="2147484451" r:id="rId2"/>
    <p:sldLayoutId id="2147484452" r:id="rId3"/>
    <p:sldLayoutId id="2147484453" r:id="rId4"/>
    <p:sldLayoutId id="2147484454" r:id="rId5"/>
    <p:sldLayoutId id="2147484455" r:id="rId6"/>
    <p:sldLayoutId id="2147484456" r:id="rId7"/>
    <p:sldLayoutId id="2147484457" r:id="rId8"/>
    <p:sldLayoutId id="2147484458" r:id="rId9"/>
    <p:sldLayoutId id="2147484459" r:id="rId10"/>
    <p:sldLayoutId id="2147484460" r:id="rId11"/>
    <p:sldLayoutId id="2147484461" r:id="rId12"/>
    <p:sldLayoutId id="2147484462" r:id="rId13"/>
    <p:sldLayoutId id="2147484463" r:id="rId14"/>
    <p:sldLayoutId id="2147484464" r:id="rId15"/>
    <p:sldLayoutId id="2147484465" r:id="rId16"/>
    <p:sldLayoutId id="2147484466" r:id="rId17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779838" y="5445125"/>
            <a:ext cx="511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388" name="Текст 7"/>
          <p:cNvSpPr>
            <a:spLocks/>
          </p:cNvSpPr>
          <p:nvPr/>
        </p:nvSpPr>
        <p:spPr bwMode="auto">
          <a:xfrm>
            <a:off x="179388" y="2781300"/>
            <a:ext cx="5256212" cy="469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buClrTx/>
              <a:buSzTx/>
              <a:buFont typeface="Wingdings" panose="05000000000000000000" pitchFamily="2" charset="2"/>
              <a:buChar char="§"/>
            </a:pPr>
            <a:endParaRPr lang="ru-RU" altLang="ru-RU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389" name="Заголовок 3"/>
          <p:cNvSpPr>
            <a:spLocks/>
          </p:cNvSpPr>
          <p:nvPr/>
        </p:nvSpPr>
        <p:spPr bwMode="auto">
          <a:xfrm>
            <a:off x="68421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390" name="Заголовок 3"/>
          <p:cNvSpPr>
            <a:spLocks/>
          </p:cNvSpPr>
          <p:nvPr/>
        </p:nvSpPr>
        <p:spPr bwMode="auto">
          <a:xfrm>
            <a:off x="900113" y="2159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78FD68DA-43BA-4508-8DE2-BA9BB7B2FA5B}"/>
              </a:ext>
            </a:extLst>
          </p:cNvPr>
          <p:cNvSpPr>
            <a:spLocks noGrp="1"/>
          </p:cNvSpPr>
          <p:nvPr/>
        </p:nvSpPr>
        <p:spPr>
          <a:xfrm>
            <a:off x="395536" y="1708993"/>
            <a:ext cx="8352928" cy="410284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i="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" sz="3900" dirty="0"/>
              <a:t>Выпускная аттестационная работа</a:t>
            </a:r>
            <a:r>
              <a:rPr lang="ru" sz="2800" dirty="0"/>
              <a:t/>
            </a:r>
            <a:br>
              <a:rPr lang="ru" sz="2800" dirty="0"/>
            </a:br>
            <a:r>
              <a:rPr lang="ru" sz="2800" dirty="0"/>
              <a:t/>
            </a:r>
            <a:br>
              <a:rPr lang="ru" sz="2800" dirty="0"/>
            </a:br>
            <a:r>
              <a:rPr lang="ru" sz="2800" dirty="0"/>
              <a:t>на тему: </a:t>
            </a:r>
            <a:r>
              <a:rPr lang="ru" sz="28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ути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совершенствования финансово-экономической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устойчивости предприятия</a:t>
            </a:r>
            <a:r>
              <a:rPr lang="ru" sz="2800" dirty="0"/>
              <a:t/>
            </a:r>
            <a:br>
              <a:rPr lang="ru" sz="2800" dirty="0"/>
            </a:br>
            <a:r>
              <a:rPr lang="ru" sz="2800" dirty="0"/>
              <a:t/>
            </a:r>
            <a:br>
              <a:rPr lang="ru" sz="2800" dirty="0"/>
            </a:br>
            <a:r>
              <a:rPr lang="ru" sz="2000" dirty="0"/>
              <a:t>Выполнил: студент группы Мен(ПП) – </a:t>
            </a:r>
            <a:r>
              <a:rPr lang="ru" sz="2000" dirty="0" smtClean="0"/>
              <a:t>212</a:t>
            </a:r>
            <a:r>
              <a:rPr lang="ru" sz="2000" dirty="0"/>
              <a:t/>
            </a:r>
            <a:br>
              <a:rPr lang="ru" sz="2000" dirty="0"/>
            </a:br>
            <a:r>
              <a:rPr lang="ru" sz="2000" dirty="0"/>
              <a:t/>
            </a:r>
            <a:br>
              <a:rPr lang="ru" sz="2000" dirty="0"/>
            </a:br>
            <a:r>
              <a:rPr lang="ru" sz="2000" dirty="0"/>
              <a:t/>
            </a:r>
            <a:br>
              <a:rPr lang="ru" sz="2000" dirty="0"/>
            </a:br>
            <a:r>
              <a:rPr lang="ru" sz="2000" dirty="0"/>
              <a:t>Научный руководитель: </a:t>
            </a:r>
            <a:br>
              <a:rPr lang="ru" sz="2000" dirty="0"/>
            </a:br>
            <a:r>
              <a:rPr lang="ru-RU" sz="2100" dirty="0"/>
              <a:t>д.э.н., профессор </a:t>
            </a:r>
            <a:r>
              <a:rPr lang="ru-RU" sz="2100" dirty="0" err="1"/>
              <a:t>Парахина</a:t>
            </a:r>
            <a:r>
              <a:rPr lang="ru-RU" sz="2100" dirty="0"/>
              <a:t> </a:t>
            </a:r>
            <a:r>
              <a:rPr lang="ru-RU" sz="2100" dirty="0" smtClean="0"/>
              <a:t>Валентина Николаевна</a:t>
            </a:r>
            <a:endParaRPr lang="ru" sz="2100" dirty="0"/>
          </a:p>
        </p:txBody>
      </p:sp>
    </p:spTree>
  </p:cSld>
  <p:clrMapOvr>
    <a:masterClrMapping/>
  </p:clrMapOvr>
  <p:transition spd="slow" advTm="610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A7E0-CDEC-4088-A3C9-334D977AC2ED}" type="slidenum">
              <a:rPr lang="ru-RU" altLang="ru-RU" smtClean="0"/>
              <a:pPr/>
              <a:t>10</a:t>
            </a:fld>
            <a:endParaRPr lang="ru-RU" altLang="ru-RU"/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48891" y="572250"/>
            <a:ext cx="86982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>
              <a:buNone/>
            </a:pPr>
            <a:r>
              <a:rPr lang="ru-RU" sz="2000" b="1" dirty="0" err="1" smtClean="0"/>
              <a:t>Инфоцентр</a:t>
            </a:r>
            <a:r>
              <a:rPr lang="ru-RU" sz="2000" b="1" dirty="0" smtClean="0"/>
              <a:t> </a:t>
            </a:r>
            <a:r>
              <a:rPr lang="ru-RU" sz="2000" b="1" dirty="0" smtClean="0"/>
              <a:t>- </a:t>
            </a:r>
            <a:r>
              <a:rPr lang="ru-RU" sz="2000" b="1" dirty="0"/>
              <a:t>примеры </a:t>
            </a:r>
            <a:r>
              <a:rPr lang="ru-RU" sz="2000" b="1" dirty="0" smtClean="0"/>
              <a:t>реализации</a:t>
            </a:r>
            <a:endParaRPr lang="ru-RU" sz="2000" b="1" dirty="0" smtClean="0"/>
          </a:p>
        </p:txBody>
      </p:sp>
      <p:pic>
        <p:nvPicPr>
          <p:cNvPr id="1026" name="Рисунок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734425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524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 Box 4"/>
          <p:cNvSpPr txBox="1">
            <a:spLocks noChangeArrowheads="1"/>
          </p:cNvSpPr>
          <p:nvPr/>
        </p:nvSpPr>
        <p:spPr bwMode="auto">
          <a:xfrm>
            <a:off x="3779838" y="5445125"/>
            <a:ext cx="511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6565" name="Заголовок 5"/>
          <p:cNvSpPr>
            <a:spLocks/>
          </p:cNvSpPr>
          <p:nvPr/>
        </p:nvSpPr>
        <p:spPr bwMode="auto">
          <a:xfrm>
            <a:off x="755650" y="1700213"/>
            <a:ext cx="7991475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b="1">
              <a:latin typeface="Arial" panose="020B0604020202020204" pitchFamily="34" charset="0"/>
            </a:endParaRPr>
          </a:p>
        </p:txBody>
      </p:sp>
      <p:sp>
        <p:nvSpPr>
          <p:cNvPr id="66566" name="Текст 7"/>
          <p:cNvSpPr>
            <a:spLocks/>
          </p:cNvSpPr>
          <p:nvPr/>
        </p:nvSpPr>
        <p:spPr bwMode="auto">
          <a:xfrm>
            <a:off x="179388" y="1557338"/>
            <a:ext cx="5256212" cy="469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buClrTx/>
              <a:buSzTx/>
              <a:buFont typeface="Wingdings" panose="05000000000000000000" pitchFamily="2" charset="2"/>
              <a:buChar char="§"/>
            </a:pPr>
            <a:endParaRPr lang="ru-RU" altLang="ru-RU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6567" name="Заголовок 3"/>
          <p:cNvSpPr>
            <a:spLocks/>
          </p:cNvSpPr>
          <p:nvPr/>
        </p:nvSpPr>
        <p:spPr bwMode="auto">
          <a:xfrm>
            <a:off x="68421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6568" name="Заголовок 3"/>
          <p:cNvSpPr>
            <a:spLocks/>
          </p:cNvSpPr>
          <p:nvPr/>
        </p:nvSpPr>
        <p:spPr bwMode="auto">
          <a:xfrm>
            <a:off x="900113" y="2159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6569" name="Прямоугольник 2"/>
          <p:cNvSpPr>
            <a:spLocks noChangeArrowheads="1"/>
          </p:cNvSpPr>
          <p:nvPr/>
        </p:nvSpPr>
        <p:spPr bwMode="auto">
          <a:xfrm>
            <a:off x="1763688" y="2420888"/>
            <a:ext cx="62134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b="1" dirty="0">
              <a:solidFill>
                <a:srgbClr val="0000CC"/>
              </a:solidFill>
              <a:latin typeface="+mj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400" b="1" dirty="0">
                <a:solidFill>
                  <a:srgbClr val="0000CC"/>
                </a:solidFill>
                <a:latin typeface="+mj-lt"/>
              </a:rPr>
              <a:t>БЛАГОДАРЮ  ЗА </a:t>
            </a:r>
            <a:r>
              <a:rPr lang="ru-RU" altLang="ru-RU" sz="4400" b="1" dirty="0" smtClean="0">
                <a:solidFill>
                  <a:srgbClr val="0000CC"/>
                </a:solidFill>
                <a:latin typeface="+mj-lt"/>
              </a:rPr>
              <a:t> ВАШЕ ВНИМАНИЕ </a:t>
            </a:r>
            <a:r>
              <a:rPr lang="ru-RU" altLang="ru-RU" sz="4400" b="1" dirty="0">
                <a:solidFill>
                  <a:srgbClr val="0000CC"/>
                </a:solidFill>
                <a:latin typeface="+mj-lt"/>
              </a:rPr>
              <a:t>!</a:t>
            </a:r>
          </a:p>
        </p:txBody>
      </p:sp>
      <p:sp>
        <p:nvSpPr>
          <p:cNvPr id="66571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C7FE592-4EC5-4161-9CAA-4EF9F624D1EA}" type="slidenum">
              <a:rPr lang="ru-RU" altLang="ru-RU">
                <a:solidFill>
                  <a:schemeClr val="tx2"/>
                </a:solidFill>
              </a:rPr>
              <a:pPr/>
              <a:t>11</a:t>
            </a:fld>
            <a:endParaRPr lang="ru-RU" altLang="ru-RU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 advTm="610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A7E0-CDEC-4088-A3C9-334D977AC2ED}" type="slidenum">
              <a:rPr lang="ru-RU" altLang="ru-RU" smtClean="0"/>
              <a:pPr/>
              <a:t>2</a:t>
            </a:fld>
            <a:endParaRPr lang="ru-RU" altLang="ru-RU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EA495DC-9F2F-4AF4-834A-69EBD4B9A062}"/>
              </a:ext>
            </a:extLst>
          </p:cNvPr>
          <p:cNvSpPr txBox="1">
            <a:spLocks/>
          </p:cNvSpPr>
          <p:nvPr/>
        </p:nvSpPr>
        <p:spPr>
          <a:xfrm>
            <a:off x="-457200" y="548680"/>
            <a:ext cx="10058400" cy="145075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tx2"/>
                </a:solidFill>
              </a:rPr>
              <a:t>Актуальность темы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9DDA330D-4E04-446E-88B9-700E07F3D3C1}"/>
              </a:ext>
            </a:extLst>
          </p:cNvPr>
          <p:cNvSpPr txBox="1">
            <a:spLocks/>
          </p:cNvSpPr>
          <p:nvPr/>
        </p:nvSpPr>
        <p:spPr>
          <a:xfrm>
            <a:off x="395536" y="1556792"/>
            <a:ext cx="8482781" cy="475252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3200" dirty="0" smtClean="0"/>
              <a:t>Чтобы </a:t>
            </a:r>
            <a:r>
              <a:rPr lang="ru-RU" sz="3200" dirty="0"/>
              <a:t>обеспечивать выживаемость предприятия в современных </a:t>
            </a:r>
            <a:r>
              <a:rPr lang="ru-RU" sz="3200" dirty="0" smtClean="0"/>
              <a:t>условиях необходимо </a:t>
            </a:r>
            <a:r>
              <a:rPr lang="ru-RU" sz="3200" dirty="0"/>
              <a:t>уметь реально оценивать экономическое состояние, как своего предприятия, так существующих и потенциальных </a:t>
            </a:r>
            <a:r>
              <a:rPr lang="ru-RU" sz="3200" dirty="0" smtClean="0"/>
              <a:t>конкурентов</a:t>
            </a:r>
            <a:r>
              <a:rPr lang="en-US" sz="3200" dirty="0"/>
              <a:t>.</a:t>
            </a:r>
            <a:endParaRPr lang="ru-RU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ru-RU" sz="3200" dirty="0" smtClean="0"/>
              <a:t>Цель анализа </a:t>
            </a:r>
            <a:r>
              <a:rPr lang="ru-RU" sz="3200" dirty="0"/>
              <a:t>и </a:t>
            </a:r>
            <a:r>
              <a:rPr lang="ru-RU" sz="3200" dirty="0" smtClean="0"/>
              <a:t>диагностики финансового состояния</a:t>
            </a:r>
            <a:r>
              <a:rPr lang="en-US" sz="3200" dirty="0" smtClean="0"/>
              <a:t> </a:t>
            </a:r>
            <a:r>
              <a:rPr lang="ru-RU" sz="3200" dirty="0" smtClean="0"/>
              <a:t>предприятия - своевременно </a:t>
            </a:r>
            <a:r>
              <a:rPr lang="ru-RU" sz="3200" dirty="0"/>
              <a:t>выявлять и устранять недостатки в деятельности и находить резервы укрепления финансово-экономического состояния предприятия, его платежеспособности</a:t>
            </a:r>
          </a:p>
        </p:txBody>
      </p:sp>
    </p:spTree>
    <p:extLst>
      <p:ext uri="{BB962C8B-B14F-4D97-AF65-F5344CB8AC3E}">
        <p14:creationId xmlns:p14="http://schemas.microsoft.com/office/powerpoint/2010/main" val="93334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A7E0-CDEC-4088-A3C9-334D977AC2ED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EA495DC-9F2F-4AF4-834A-69EBD4B9A062}"/>
              </a:ext>
            </a:extLst>
          </p:cNvPr>
          <p:cNvSpPr txBox="1">
            <a:spLocks/>
          </p:cNvSpPr>
          <p:nvPr/>
        </p:nvSpPr>
        <p:spPr>
          <a:xfrm>
            <a:off x="323528" y="1052736"/>
            <a:ext cx="8640960" cy="25922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>
                <a:solidFill>
                  <a:schemeClr val="tx2"/>
                </a:solidFill>
              </a:rPr>
              <a:t>Цель работы  </a:t>
            </a:r>
          </a:p>
          <a:p>
            <a:r>
              <a:rPr lang="ru-RU" sz="1800" dirty="0">
                <a:solidFill>
                  <a:schemeClr val="tx2"/>
                </a:solidFill>
              </a:rPr>
              <a:t>проведение общей диагностики и анализа состояния </a:t>
            </a:r>
            <a:r>
              <a:rPr lang="ru-RU" sz="1800" dirty="0" smtClean="0">
                <a:solidFill>
                  <a:schemeClr val="tx2"/>
                </a:solidFill>
              </a:rPr>
              <a:t>финансово-экономической </a:t>
            </a:r>
            <a:r>
              <a:rPr lang="ru-RU" sz="1800" dirty="0">
                <a:solidFill>
                  <a:schemeClr val="tx2"/>
                </a:solidFill>
              </a:rPr>
              <a:t>устойчивости </a:t>
            </a:r>
            <a:r>
              <a:rPr lang="ru-RU" sz="1800" dirty="0" smtClean="0">
                <a:solidFill>
                  <a:schemeClr val="tx2"/>
                </a:solidFill>
              </a:rPr>
              <a:t>и </a:t>
            </a:r>
            <a:r>
              <a:rPr lang="ru-RU" sz="1800" dirty="0">
                <a:solidFill>
                  <a:schemeClr val="tx2"/>
                </a:solidFill>
              </a:rPr>
              <a:t>разработка мероприятий по укреплению </a:t>
            </a:r>
            <a:r>
              <a:rPr lang="ru-RU" sz="1800" dirty="0" smtClean="0">
                <a:solidFill>
                  <a:schemeClr val="tx2"/>
                </a:solidFill>
              </a:rPr>
              <a:t>предприятия</a:t>
            </a:r>
            <a:endParaRPr lang="ru-RU" sz="1800" dirty="0" smtClean="0">
              <a:solidFill>
                <a:schemeClr val="tx2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EA495DC-9F2F-4AF4-834A-69EBD4B9A062}"/>
              </a:ext>
            </a:extLst>
          </p:cNvPr>
          <p:cNvSpPr txBox="1">
            <a:spLocks/>
          </p:cNvSpPr>
          <p:nvPr/>
        </p:nvSpPr>
        <p:spPr>
          <a:xfrm>
            <a:off x="179512" y="2492896"/>
            <a:ext cx="8640960" cy="388843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>
                <a:solidFill>
                  <a:schemeClr val="tx2"/>
                </a:solidFill>
              </a:rPr>
              <a:t>Задачи:</a:t>
            </a:r>
          </a:p>
          <a:p>
            <a:pPr marL="457200" indent="-457200" algn="l"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Рассмотреть </a:t>
            </a:r>
            <a:r>
              <a:rPr lang="ru-RU" sz="2400" dirty="0">
                <a:solidFill>
                  <a:schemeClr val="tx2"/>
                </a:solidFill>
              </a:rPr>
              <a:t>теоретические основы организации и управления экономической деятельностью </a:t>
            </a:r>
            <a:r>
              <a:rPr lang="ru-RU" sz="2400" dirty="0" smtClean="0">
                <a:solidFill>
                  <a:schemeClr val="tx2"/>
                </a:solidFill>
              </a:rPr>
              <a:t>предприятия</a:t>
            </a:r>
          </a:p>
          <a:p>
            <a:pPr marL="457200" indent="-457200" algn="l"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Провести </a:t>
            </a:r>
            <a:r>
              <a:rPr lang="ru-RU" sz="2400" dirty="0">
                <a:solidFill>
                  <a:schemeClr val="tx2"/>
                </a:solidFill>
              </a:rPr>
              <a:t>оценку эффективности управления экономической деятельностью </a:t>
            </a:r>
            <a:r>
              <a:rPr lang="ru-RU" sz="2400" dirty="0" smtClean="0">
                <a:solidFill>
                  <a:schemeClr val="tx2"/>
                </a:solidFill>
              </a:rPr>
              <a:t>предприятия</a:t>
            </a:r>
          </a:p>
          <a:p>
            <a:pPr marL="457200" indent="-457200" algn="l"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Выявить факты, влияющие на изменение показателей при анализе состояния предприятия</a:t>
            </a:r>
          </a:p>
          <a:p>
            <a:pPr marL="457200" indent="-457200" algn="l"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Разработать </a:t>
            </a:r>
            <a:r>
              <a:rPr lang="ru-RU" sz="2400" dirty="0">
                <a:solidFill>
                  <a:schemeClr val="tx2"/>
                </a:solidFill>
              </a:rPr>
              <a:t>предложения по укреплению финансово-экономической устойчивости предприятия</a:t>
            </a:r>
            <a:endParaRPr lang="ru-RU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82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0A7E0-CDEC-4088-A3C9-334D977AC2ED}" type="slidenum">
              <a:rPr lang="ru-RU" altLang="ru-RU" smtClean="0"/>
              <a:pPr/>
              <a:t>4</a:t>
            </a:fld>
            <a:endParaRPr lang="ru-RU" alt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EA495DC-9F2F-4AF4-834A-69EBD4B9A062}"/>
              </a:ext>
            </a:extLst>
          </p:cNvPr>
          <p:cNvSpPr txBox="1">
            <a:spLocks/>
          </p:cNvSpPr>
          <p:nvPr/>
        </p:nvSpPr>
        <p:spPr>
          <a:xfrm>
            <a:off x="395536" y="1385392"/>
            <a:ext cx="8626797" cy="547260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dirty="0" smtClean="0">
                <a:solidFill>
                  <a:schemeClr val="tx2"/>
                </a:solidFill>
              </a:rPr>
              <a:t>Управленческие </a:t>
            </a:r>
            <a:r>
              <a:rPr lang="ru-RU" sz="2000" dirty="0">
                <a:solidFill>
                  <a:schemeClr val="tx2"/>
                </a:solidFill>
              </a:rPr>
              <a:t>решения являются следствием реализации субъектами управления функций планирования, организации, координации и </a:t>
            </a:r>
            <a:r>
              <a:rPr lang="ru-RU" sz="2000" dirty="0" smtClean="0">
                <a:solidFill>
                  <a:schemeClr val="tx2"/>
                </a:solidFill>
              </a:rPr>
              <a:t>контроля</a:t>
            </a:r>
          </a:p>
          <a:p>
            <a:endParaRPr lang="ru-RU" sz="900" dirty="0" smtClean="0">
              <a:solidFill>
                <a:schemeClr val="tx2"/>
              </a:solidFill>
            </a:endParaRPr>
          </a:p>
          <a:p>
            <a:endParaRPr lang="ru-RU" sz="2000" dirty="0" smtClean="0">
              <a:solidFill>
                <a:schemeClr val="tx2"/>
              </a:solidFill>
            </a:endParaRPr>
          </a:p>
          <a:p>
            <a:r>
              <a:rPr lang="ru-RU" sz="2000" b="1" dirty="0" smtClean="0">
                <a:solidFill>
                  <a:schemeClr val="tx2"/>
                </a:solidFill>
              </a:rPr>
              <a:t>Методы управления экономической деятельностью предприятия в части реализации функции планирования:</a:t>
            </a:r>
          </a:p>
          <a:p>
            <a:endParaRPr lang="ru-RU" sz="1200" dirty="0" smtClean="0">
              <a:solidFill>
                <a:schemeClr val="tx2"/>
              </a:solidFill>
            </a:endParaRPr>
          </a:p>
          <a:p>
            <a:pPr marL="171450" indent="-171450" algn="l">
              <a:buFontTx/>
              <a:buChar char="-"/>
            </a:pPr>
            <a:r>
              <a:rPr lang="ru-RU" sz="1600" dirty="0" smtClean="0">
                <a:solidFill>
                  <a:schemeClr val="tx2"/>
                </a:solidFill>
              </a:rPr>
              <a:t>Нормативный </a:t>
            </a:r>
            <a:r>
              <a:rPr lang="ru-RU" sz="1600" dirty="0">
                <a:solidFill>
                  <a:schemeClr val="tx2"/>
                </a:solidFill>
              </a:rPr>
              <a:t>метод </a:t>
            </a:r>
            <a:r>
              <a:rPr lang="ru-RU" sz="1600" dirty="0" smtClean="0">
                <a:solidFill>
                  <a:schemeClr val="tx2"/>
                </a:solidFill>
              </a:rPr>
              <a:t>планирования - на </a:t>
            </a:r>
            <a:r>
              <a:rPr lang="ru-RU" sz="1600" dirty="0">
                <a:solidFill>
                  <a:schemeClr val="tx2"/>
                </a:solidFill>
              </a:rPr>
              <a:t>основании норм и различных нормативов, которые были подготовлены заранее, анализируется объем денежных средств, который необходим данному предприятию</a:t>
            </a:r>
            <a:r>
              <a:rPr lang="ru-RU" sz="1600" dirty="0" smtClean="0">
                <a:solidFill>
                  <a:schemeClr val="tx2"/>
                </a:solidFill>
              </a:rPr>
              <a:t>.</a:t>
            </a:r>
          </a:p>
          <a:p>
            <a:pPr marL="171450" indent="-171450" algn="l">
              <a:buFontTx/>
              <a:buChar char="-"/>
            </a:pPr>
            <a:r>
              <a:rPr lang="ru-RU" sz="1600" dirty="0">
                <a:solidFill>
                  <a:schemeClr val="tx2"/>
                </a:solidFill>
              </a:rPr>
              <a:t>Расчетно-аналитический метод. </a:t>
            </a:r>
            <a:r>
              <a:rPr lang="ru-RU" sz="1600" dirty="0" smtClean="0">
                <a:solidFill>
                  <a:schemeClr val="tx2"/>
                </a:solidFill>
              </a:rPr>
              <a:t>На </a:t>
            </a:r>
            <a:r>
              <a:rPr lang="ru-RU" sz="1600" dirty="0">
                <a:solidFill>
                  <a:schemeClr val="tx2"/>
                </a:solidFill>
              </a:rPr>
              <a:t>основе анализа достигнутой за прошлый период </a:t>
            </a:r>
            <a:r>
              <a:rPr lang="ru-RU" sz="1600" dirty="0" smtClean="0">
                <a:solidFill>
                  <a:schemeClr val="tx2"/>
                </a:solidFill>
              </a:rPr>
              <a:t>величины за </a:t>
            </a:r>
            <a:r>
              <a:rPr lang="ru-RU" sz="1600" dirty="0">
                <a:solidFill>
                  <a:schemeClr val="tx2"/>
                </a:solidFill>
              </a:rPr>
              <a:t>основу расчетов </a:t>
            </a:r>
            <a:r>
              <a:rPr lang="ru-RU" sz="1600" dirty="0" smtClean="0">
                <a:solidFill>
                  <a:schemeClr val="tx2"/>
                </a:solidFill>
              </a:rPr>
              <a:t>берется </a:t>
            </a:r>
            <a:r>
              <a:rPr lang="ru-RU" sz="1600" dirty="0">
                <a:solidFill>
                  <a:schemeClr val="tx2"/>
                </a:solidFill>
              </a:rPr>
              <a:t>базовый показатель, а индекс его изменения рассчитывается в плановом периоде. </a:t>
            </a:r>
            <a:r>
              <a:rPr lang="ru-RU" sz="1600" dirty="0" smtClean="0">
                <a:solidFill>
                  <a:schemeClr val="tx2"/>
                </a:solidFill>
              </a:rPr>
              <a:t>Применяется </a:t>
            </a:r>
            <a:r>
              <a:rPr lang="ru-RU" sz="1600" dirty="0">
                <a:solidFill>
                  <a:schemeClr val="tx2"/>
                </a:solidFill>
              </a:rPr>
              <a:t>в случаях, когда технических и экономических нормативов на предприятии </a:t>
            </a:r>
            <a:r>
              <a:rPr lang="ru-RU" sz="1600" dirty="0" smtClean="0">
                <a:solidFill>
                  <a:schemeClr val="tx2"/>
                </a:solidFill>
              </a:rPr>
              <a:t>нет</a:t>
            </a:r>
          </a:p>
          <a:p>
            <a:pPr marL="171450" indent="-171450" algn="l">
              <a:buFontTx/>
              <a:buChar char="-"/>
            </a:pPr>
            <a:r>
              <a:rPr lang="ru-RU" sz="1600" dirty="0" smtClean="0">
                <a:solidFill>
                  <a:schemeClr val="tx2"/>
                </a:solidFill>
              </a:rPr>
              <a:t>Балансовый </a:t>
            </a:r>
            <a:r>
              <a:rPr lang="ru-RU" sz="1600" dirty="0">
                <a:solidFill>
                  <a:schemeClr val="tx2"/>
                </a:solidFill>
              </a:rPr>
              <a:t>метод. </a:t>
            </a:r>
            <a:r>
              <a:rPr lang="ru-RU" sz="1600" dirty="0" smtClean="0">
                <a:solidFill>
                  <a:schemeClr val="tx2"/>
                </a:solidFill>
              </a:rPr>
              <a:t>Увязка </a:t>
            </a:r>
            <a:r>
              <a:rPr lang="ru-RU" sz="1600" dirty="0">
                <a:solidFill>
                  <a:schemeClr val="tx2"/>
                </a:solidFill>
              </a:rPr>
              <a:t>имеющихся ресурсов достигается путем построения балансов за отчетный период. </a:t>
            </a:r>
            <a:r>
              <a:rPr lang="ru-RU" sz="1600" dirty="0" smtClean="0">
                <a:solidFill>
                  <a:schemeClr val="tx2"/>
                </a:solidFill>
              </a:rPr>
              <a:t>Метод </a:t>
            </a:r>
            <a:r>
              <a:rPr lang="ru-RU" sz="1600" dirty="0">
                <a:solidFill>
                  <a:schemeClr val="tx2"/>
                </a:solidFill>
              </a:rPr>
              <a:t>позволяет узнать, сколько финансовых ресурсов доступно, а также какова фактическая потребность в них. </a:t>
            </a:r>
            <a:endParaRPr lang="ru-RU" sz="1600" dirty="0" smtClean="0">
              <a:solidFill>
                <a:schemeClr val="tx2"/>
              </a:solidFill>
            </a:endParaRPr>
          </a:p>
          <a:p>
            <a:pPr marL="171450" indent="-171450" algn="l">
              <a:buFontTx/>
              <a:buChar char="-"/>
            </a:pPr>
            <a:r>
              <a:rPr lang="ru-RU" sz="1600" dirty="0" smtClean="0">
                <a:solidFill>
                  <a:schemeClr val="tx2"/>
                </a:solidFill>
              </a:rPr>
              <a:t>Оптимизация </a:t>
            </a:r>
            <a:r>
              <a:rPr lang="ru-RU" sz="1600" dirty="0">
                <a:solidFill>
                  <a:schemeClr val="tx2"/>
                </a:solidFill>
              </a:rPr>
              <a:t>плановых </a:t>
            </a:r>
            <a:r>
              <a:rPr lang="ru-RU" sz="1600" dirty="0" smtClean="0">
                <a:solidFill>
                  <a:schemeClr val="tx2"/>
                </a:solidFill>
              </a:rPr>
              <a:t>решений - разработка </a:t>
            </a:r>
            <a:r>
              <a:rPr lang="ru-RU" sz="1600" dirty="0">
                <a:solidFill>
                  <a:schemeClr val="tx2"/>
                </a:solidFill>
              </a:rPr>
              <a:t>сразу нескольких вариантов планирования расчетов для дальнейшего выбора наиболее оптимального. </a:t>
            </a:r>
            <a:r>
              <a:rPr lang="ru-RU" sz="1600" dirty="0" smtClean="0">
                <a:solidFill>
                  <a:schemeClr val="tx2"/>
                </a:solidFill>
              </a:rPr>
              <a:t>Данный способ </a:t>
            </a:r>
            <a:r>
              <a:rPr lang="ru-RU" sz="1600" dirty="0">
                <a:solidFill>
                  <a:schemeClr val="tx2"/>
                </a:solidFill>
              </a:rPr>
              <a:t>гарантирует оптимизацию управленческих решений. </a:t>
            </a:r>
          </a:p>
          <a:p>
            <a:pPr marL="171450" indent="-171450" algn="l">
              <a:buFontTx/>
              <a:buChar char="-"/>
            </a:pPr>
            <a:endParaRPr lang="ru-RU" sz="1600" dirty="0">
              <a:solidFill>
                <a:schemeClr val="tx2"/>
              </a:solidFill>
            </a:endParaRPr>
          </a:p>
          <a:p>
            <a:pPr marL="171450" indent="-171450">
              <a:buFontTx/>
              <a:buChar char="-"/>
            </a:pPr>
            <a:endParaRPr lang="ru-RU" sz="1200" dirty="0" smtClean="0">
              <a:solidFill>
                <a:schemeClr val="tx2"/>
              </a:solidFill>
            </a:endParaRPr>
          </a:p>
          <a:p>
            <a:endParaRPr lang="ru-RU" sz="2400" dirty="0" smtClean="0">
              <a:solidFill>
                <a:schemeClr val="tx2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3528" y="2132856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192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3995936" y="6414789"/>
            <a:ext cx="1162050" cy="365125"/>
          </a:xfrm>
        </p:spPr>
        <p:txBody>
          <a:bodyPr/>
          <a:lstStyle/>
          <a:p>
            <a:fld id="{6520A7E0-CDEC-4088-A3C9-334D977AC2ED}" type="slidenum">
              <a:rPr lang="ru-RU" altLang="ru-RU" smtClean="0"/>
              <a:pPr/>
              <a:t>5</a:t>
            </a:fld>
            <a:endParaRPr lang="ru-RU" alt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EA495DC-9F2F-4AF4-834A-69EBD4B9A062}"/>
              </a:ext>
            </a:extLst>
          </p:cNvPr>
          <p:cNvSpPr txBox="1">
            <a:spLocks/>
          </p:cNvSpPr>
          <p:nvPr/>
        </p:nvSpPr>
        <p:spPr>
          <a:xfrm>
            <a:off x="263561" y="665312"/>
            <a:ext cx="8626797" cy="6192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>
                <a:solidFill>
                  <a:schemeClr val="tx2"/>
                </a:solidFill>
              </a:rPr>
              <a:t>Современные концепции управления экономической деятельностью </a:t>
            </a:r>
            <a:r>
              <a:rPr lang="ru-RU" sz="2400" dirty="0" smtClean="0">
                <a:solidFill>
                  <a:schemeClr val="tx2"/>
                </a:solidFill>
              </a:rPr>
              <a:t>предприятия</a:t>
            </a:r>
          </a:p>
          <a:p>
            <a:endParaRPr lang="ru-RU" sz="1050" dirty="0">
              <a:solidFill>
                <a:schemeClr val="tx2"/>
              </a:solidFill>
            </a:endParaRPr>
          </a:p>
          <a:p>
            <a:pPr algn="just"/>
            <a:r>
              <a:rPr lang="ru-RU" sz="1600" b="1" dirty="0" smtClean="0">
                <a:solidFill>
                  <a:schemeClr val="tx2"/>
                </a:solidFill>
              </a:rPr>
              <a:t>Стратегия бизнес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ru-RU" sz="1600" b="1" dirty="0" smtClean="0">
                <a:solidFill>
                  <a:schemeClr val="tx2"/>
                </a:solidFill>
              </a:rPr>
              <a:t>-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</a:rPr>
              <a:t>аджилити</a:t>
            </a:r>
            <a:r>
              <a:rPr lang="ru-RU" sz="1600" b="1" dirty="0" smtClean="0">
                <a:solidFill>
                  <a:schemeClr val="tx2"/>
                </a:solidFill>
              </a:rPr>
              <a:t> (</a:t>
            </a:r>
            <a:r>
              <a:rPr lang="en-US" sz="1600" b="1" dirty="0" smtClean="0">
                <a:solidFill>
                  <a:schemeClr val="tx2"/>
                </a:solidFill>
              </a:rPr>
              <a:t>Business Agility</a:t>
            </a:r>
            <a:r>
              <a:rPr lang="ru-RU" sz="1600" b="1" dirty="0" smtClean="0">
                <a:solidFill>
                  <a:schemeClr val="tx2"/>
                </a:solidFill>
              </a:rPr>
              <a:t>) </a:t>
            </a:r>
            <a:r>
              <a:rPr lang="ru-RU" sz="1600" dirty="0" smtClean="0">
                <a:solidFill>
                  <a:schemeClr val="tx2"/>
                </a:solidFill>
              </a:rPr>
              <a:t>– отражение способа управления, при которой организация в основу своего существования ставит клиента и непрерывно подстраивается под его изменяющиеся потребности, быстро реагирует на изменения во внутренней и внешней среде</a:t>
            </a:r>
            <a:r>
              <a:rPr lang="en-US" sz="1600" dirty="0">
                <a:solidFill>
                  <a:schemeClr val="tx2"/>
                </a:solidFill>
              </a:rPr>
              <a:t>.</a:t>
            </a:r>
            <a:r>
              <a:rPr lang="ru-RU" sz="1600" dirty="0" smtClean="0">
                <a:solidFill>
                  <a:schemeClr val="tx2"/>
                </a:solidFill>
              </a:rPr>
              <a:t> В деловом контексте «</a:t>
            </a:r>
            <a:r>
              <a:rPr lang="ru-RU" sz="1600" dirty="0" err="1" smtClean="0">
                <a:solidFill>
                  <a:schemeClr val="tx2"/>
                </a:solidFill>
              </a:rPr>
              <a:t>agility</a:t>
            </a:r>
            <a:r>
              <a:rPr lang="ru-RU" sz="1600" dirty="0" smtClean="0">
                <a:solidFill>
                  <a:schemeClr val="tx2"/>
                </a:solidFill>
              </a:rPr>
              <a:t>» — это способность корпорации адаптироваться к изменениям рынка и окружения в экономичной форме</a:t>
            </a:r>
            <a:r>
              <a:rPr lang="en-US" sz="1600" dirty="0">
                <a:solidFill>
                  <a:schemeClr val="tx2"/>
                </a:solidFill>
              </a:rPr>
              <a:t>.</a:t>
            </a:r>
            <a:endParaRPr lang="ru-RU" sz="1600" dirty="0" smtClean="0">
              <a:solidFill>
                <a:schemeClr val="tx2"/>
              </a:solidFill>
            </a:endParaRPr>
          </a:p>
          <a:p>
            <a:pPr algn="just"/>
            <a:r>
              <a:rPr lang="ru-RU" sz="1600" b="1" dirty="0" smtClean="0">
                <a:solidFill>
                  <a:schemeClr val="tx2"/>
                </a:solidFill>
              </a:rPr>
              <a:t>Концепция </a:t>
            </a:r>
            <a:r>
              <a:rPr lang="ru-RU" sz="1600" b="1" dirty="0">
                <a:solidFill>
                  <a:schemeClr val="tx2"/>
                </a:solidFill>
              </a:rPr>
              <a:t>устойчивого развития</a:t>
            </a:r>
            <a:r>
              <a:rPr lang="ru-RU" sz="1600" dirty="0">
                <a:solidFill>
                  <a:schemeClr val="tx2"/>
                </a:solidFill>
              </a:rPr>
              <a:t>.  Сформулированная, как новая ступень в развитии мировой экономики, </a:t>
            </a:r>
            <a:r>
              <a:rPr lang="ru-RU" sz="1600" dirty="0" smtClean="0">
                <a:solidFill>
                  <a:schemeClr val="tx2"/>
                </a:solidFill>
              </a:rPr>
              <a:t>применима </a:t>
            </a:r>
            <a:r>
              <a:rPr lang="ru-RU" sz="1600" dirty="0">
                <a:solidFill>
                  <a:schemeClr val="tx2"/>
                </a:solidFill>
              </a:rPr>
              <a:t>и на уровне отдельного предприятия - хозяйствующего субъекта. </a:t>
            </a:r>
            <a:r>
              <a:rPr lang="ru-RU" sz="1600" dirty="0" smtClean="0">
                <a:solidFill>
                  <a:schemeClr val="tx2"/>
                </a:solidFill>
              </a:rPr>
              <a:t>Концепция </a:t>
            </a:r>
            <a:r>
              <a:rPr lang="ru-RU" sz="1600" dirty="0">
                <a:solidFill>
                  <a:schemeClr val="tx2"/>
                </a:solidFill>
              </a:rPr>
              <a:t>формализует понятие «устойчивое развитие предприятия», расширяя его до понимания того, что управление должно обеспечивать не только экономический рост предприятия и получение высокой стабильной прибыли, но и гармоничное сосуществование природы, предприятия и человека.</a:t>
            </a:r>
          </a:p>
          <a:p>
            <a:endParaRPr lang="ru-RU" sz="1600" dirty="0" smtClean="0">
              <a:solidFill>
                <a:schemeClr val="tx2"/>
              </a:solidFill>
            </a:endParaRPr>
          </a:p>
          <a:p>
            <a:r>
              <a:rPr lang="ru-RU" sz="1600" dirty="0">
                <a:solidFill>
                  <a:schemeClr val="tx2"/>
                </a:solidFill>
              </a:rPr>
              <a:t>Н</a:t>
            </a:r>
            <a:r>
              <a:rPr lang="ru-RU" sz="1600" dirty="0" smtClean="0">
                <a:solidFill>
                  <a:schemeClr val="tx2"/>
                </a:solidFill>
              </a:rPr>
              <a:t>а </a:t>
            </a:r>
            <a:r>
              <a:rPr lang="ru-RU" sz="1600" dirty="0">
                <a:solidFill>
                  <a:schemeClr val="tx2"/>
                </a:solidFill>
              </a:rPr>
              <a:t>первый план </a:t>
            </a:r>
            <a:r>
              <a:rPr lang="ru-RU" sz="1600" dirty="0" smtClean="0">
                <a:solidFill>
                  <a:schemeClr val="tx2"/>
                </a:solidFill>
              </a:rPr>
              <a:t>выходят проблемы </a:t>
            </a:r>
            <a:r>
              <a:rPr lang="ru-RU" sz="1600" dirty="0">
                <a:solidFill>
                  <a:schemeClr val="tx2"/>
                </a:solidFill>
              </a:rPr>
              <a:t>гибкости и </a:t>
            </a:r>
            <a:r>
              <a:rPr lang="ru-RU" sz="1600" dirty="0" err="1">
                <a:solidFill>
                  <a:schemeClr val="tx2"/>
                </a:solidFill>
              </a:rPr>
              <a:t>адаптируемости</a:t>
            </a:r>
            <a:r>
              <a:rPr lang="ru-RU" sz="1600" dirty="0">
                <a:solidFill>
                  <a:schemeClr val="tx2"/>
                </a:solidFill>
              </a:rPr>
              <a:t> к постоянным изменениям внешней среды. Значение факторов внешней среды резко повышается в связи с усложнением всей системы общественных отношений (экономических, политических, социальных), составляющих среду менеджмента на предприятии. 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28488" y="4365104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08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779838" y="5445125"/>
            <a:ext cx="511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196" name="Заголовок 5"/>
          <p:cNvSpPr>
            <a:spLocks/>
          </p:cNvSpPr>
          <p:nvPr/>
        </p:nvSpPr>
        <p:spPr bwMode="auto">
          <a:xfrm>
            <a:off x="755650" y="1700213"/>
            <a:ext cx="7991475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b="1">
              <a:latin typeface="Arial" panose="020B0604020202020204" pitchFamily="34" charset="0"/>
            </a:endParaRPr>
          </a:p>
        </p:txBody>
      </p:sp>
      <p:sp>
        <p:nvSpPr>
          <p:cNvPr id="8197" name="Текст 7"/>
          <p:cNvSpPr>
            <a:spLocks/>
          </p:cNvSpPr>
          <p:nvPr/>
        </p:nvSpPr>
        <p:spPr bwMode="auto">
          <a:xfrm>
            <a:off x="179388" y="2781300"/>
            <a:ext cx="5256212" cy="469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buClrTx/>
              <a:buSzTx/>
              <a:buFont typeface="Wingdings" panose="05000000000000000000" pitchFamily="2" charset="2"/>
              <a:buChar char="§"/>
            </a:pPr>
            <a:endParaRPr lang="ru-RU" altLang="ru-RU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198" name="Заголовок 3"/>
          <p:cNvSpPr>
            <a:spLocks/>
          </p:cNvSpPr>
          <p:nvPr/>
        </p:nvSpPr>
        <p:spPr bwMode="auto">
          <a:xfrm>
            <a:off x="68421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199" name="Заголовок 3"/>
          <p:cNvSpPr>
            <a:spLocks/>
          </p:cNvSpPr>
          <p:nvPr/>
        </p:nvSpPr>
        <p:spPr bwMode="auto">
          <a:xfrm>
            <a:off x="900113" y="2159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1601788" y="545300"/>
            <a:ext cx="61198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 dirty="0" smtClean="0">
                <a:latin typeface="+mn-lt"/>
              </a:rPr>
              <a:t>Характеристика </a:t>
            </a:r>
            <a:r>
              <a:rPr lang="ru-RU" altLang="ru-RU" sz="2800" b="1" dirty="0" smtClean="0">
                <a:latin typeface="+mn-lt"/>
              </a:rPr>
              <a:t>предприятия</a:t>
            </a:r>
            <a:endParaRPr lang="ru-RU" altLang="ru-RU" sz="2800" b="1" dirty="0" smtClean="0">
              <a:latin typeface="+mn-lt"/>
            </a:endParaRPr>
          </a:p>
        </p:txBody>
      </p:sp>
      <p:sp>
        <p:nvSpPr>
          <p:cNvPr id="8201" name="Прямоугольник 1"/>
          <p:cNvSpPr>
            <a:spLocks noChangeArrowheads="1"/>
          </p:cNvSpPr>
          <p:nvPr/>
        </p:nvSpPr>
        <p:spPr bwMode="auto">
          <a:xfrm>
            <a:off x="179388" y="1557338"/>
            <a:ext cx="8964612" cy="4025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marL="285750" indent="-285750">
              <a:buFontTx/>
              <a:buChar char="-"/>
            </a:pPr>
            <a:r>
              <a:rPr lang="ru-RU" sz="1800" dirty="0" smtClean="0"/>
              <a:t>Крупнейший производитель парфюмерно-косметической и хозяйственно-бытовой продукции в аэрозольной упаковке в России и  странах СНГ. </a:t>
            </a:r>
            <a:r>
              <a:rPr lang="ru-RU" sz="1800" dirty="0" smtClean="0"/>
              <a:t>Доля </a:t>
            </a:r>
            <a:r>
              <a:rPr lang="ru-RU" sz="1800" dirty="0" smtClean="0"/>
              <a:t>рынка продукции в аэрозольной упаковке – 54%</a:t>
            </a:r>
          </a:p>
          <a:p>
            <a:pPr marL="285750" indent="-285750">
              <a:buFontTx/>
              <a:buChar char="-"/>
            </a:pPr>
            <a:r>
              <a:rPr lang="ru-RU" sz="1800" dirty="0" smtClean="0"/>
              <a:t>Производство алюминиевых </a:t>
            </a:r>
            <a:r>
              <a:rPr lang="ru-RU" sz="1800" dirty="0" err="1" smtClean="0"/>
              <a:t>ронделей</a:t>
            </a:r>
            <a:r>
              <a:rPr lang="ru-RU" sz="1800" dirty="0" smtClean="0"/>
              <a:t>, алюминиевого баллона, продукции в аэрозольной и полимерной  упаковке, полуфабрикатов – аэрозольного клапана и продукции литьевого производства</a:t>
            </a:r>
          </a:p>
          <a:p>
            <a:pPr marL="285750" indent="-285750">
              <a:buFontTx/>
              <a:buChar char="-"/>
            </a:pPr>
            <a:r>
              <a:rPr lang="ru-RU" sz="1800" dirty="0" smtClean="0"/>
              <a:t>Выпуск только контрактной продукции для </a:t>
            </a:r>
            <a:r>
              <a:rPr lang="ru-RU" sz="1800" dirty="0" smtClean="0"/>
              <a:t>международных клиентов</a:t>
            </a:r>
          </a:p>
          <a:p>
            <a:pPr marL="285750" indent="-285750">
              <a:buFontTx/>
              <a:buChar char="-"/>
            </a:pPr>
            <a:r>
              <a:rPr lang="ru-RU" sz="1800" dirty="0" smtClean="0"/>
              <a:t>Ассортимент производимой продукции составляет более 600 наименований</a:t>
            </a:r>
          </a:p>
          <a:p>
            <a:pPr marL="285750" indent="-285750">
              <a:buFontTx/>
              <a:buChar char="-"/>
            </a:pPr>
            <a:r>
              <a:rPr lang="ru-RU" sz="1800" dirty="0" smtClean="0"/>
              <a:t>Высокотехнологическое </a:t>
            </a:r>
            <a:r>
              <a:rPr lang="ru-RU" sz="1800" dirty="0" smtClean="0"/>
              <a:t>предприятие с постоянно обновляющимися основными фондами</a:t>
            </a:r>
          </a:p>
          <a:p>
            <a:pPr marL="285750" indent="-285750">
              <a:buFontTx/>
              <a:buChar char="-"/>
            </a:pPr>
            <a:r>
              <a:rPr lang="ru-RU" sz="1800" dirty="0" smtClean="0"/>
              <a:t>Осуществляет активную экспансию на экспортные рынки. Доля продукции на экспорт – до 5</a:t>
            </a:r>
            <a:r>
              <a:rPr lang="en-US" sz="1800" dirty="0" smtClean="0"/>
              <a:t>0</a:t>
            </a:r>
            <a:r>
              <a:rPr lang="ru-RU" sz="1800" dirty="0" smtClean="0"/>
              <a:t>%</a:t>
            </a: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8203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5883378-301F-4D7A-96D0-E5782708C732}" type="slidenum">
              <a:rPr lang="ru-RU" altLang="ru-RU">
                <a:solidFill>
                  <a:schemeClr val="tx2"/>
                </a:solidFill>
              </a:rPr>
              <a:pPr/>
              <a:t>6</a:t>
            </a:fld>
            <a:endParaRPr lang="ru-RU" altLang="ru-RU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 advTm="6108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779838" y="5445125"/>
            <a:ext cx="511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196" name="Заголовок 5"/>
          <p:cNvSpPr>
            <a:spLocks/>
          </p:cNvSpPr>
          <p:nvPr/>
        </p:nvSpPr>
        <p:spPr bwMode="auto">
          <a:xfrm>
            <a:off x="755650" y="1700213"/>
            <a:ext cx="7991475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b="1">
              <a:latin typeface="Arial" panose="020B0604020202020204" pitchFamily="34" charset="0"/>
            </a:endParaRPr>
          </a:p>
        </p:txBody>
      </p:sp>
      <p:sp>
        <p:nvSpPr>
          <p:cNvPr id="8197" name="Текст 7"/>
          <p:cNvSpPr>
            <a:spLocks/>
          </p:cNvSpPr>
          <p:nvPr/>
        </p:nvSpPr>
        <p:spPr bwMode="auto">
          <a:xfrm>
            <a:off x="179388" y="2781300"/>
            <a:ext cx="5256212" cy="469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buClrTx/>
              <a:buSzTx/>
              <a:buFont typeface="Wingdings" panose="05000000000000000000" pitchFamily="2" charset="2"/>
              <a:buChar char="§"/>
            </a:pPr>
            <a:endParaRPr lang="ru-RU" altLang="ru-RU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198" name="Заголовок 3"/>
          <p:cNvSpPr>
            <a:spLocks/>
          </p:cNvSpPr>
          <p:nvPr/>
        </p:nvSpPr>
        <p:spPr bwMode="auto">
          <a:xfrm>
            <a:off x="68421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199" name="Заголовок 3"/>
          <p:cNvSpPr>
            <a:spLocks/>
          </p:cNvSpPr>
          <p:nvPr/>
        </p:nvSpPr>
        <p:spPr bwMode="auto">
          <a:xfrm>
            <a:off x="900113" y="2159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402270" y="712732"/>
            <a:ext cx="869823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>
              <a:buNone/>
            </a:pPr>
            <a:r>
              <a:rPr lang="ru-RU" sz="2000" b="1" dirty="0" smtClean="0"/>
              <a:t>Основные выводы по итогам анализа эффективности организации и управления </a:t>
            </a:r>
            <a:r>
              <a:rPr lang="ru-RU" sz="2000" b="1" dirty="0" smtClean="0"/>
              <a:t>деятельности, оценки </a:t>
            </a:r>
            <a:r>
              <a:rPr lang="ru-RU" sz="2000" b="1" dirty="0" smtClean="0"/>
              <a:t>финансовой устойчивости и платежеспособности: </a:t>
            </a:r>
          </a:p>
        </p:txBody>
      </p:sp>
      <p:sp>
        <p:nvSpPr>
          <p:cNvPr id="8201" name="Прямоугольник 1"/>
          <p:cNvSpPr>
            <a:spLocks noChangeArrowheads="1"/>
          </p:cNvSpPr>
          <p:nvPr/>
        </p:nvSpPr>
        <p:spPr bwMode="auto">
          <a:xfrm>
            <a:off x="135892" y="1791895"/>
            <a:ext cx="8964612" cy="347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just">
              <a:buNone/>
            </a:pPr>
            <a:r>
              <a:rPr lang="ru-RU" sz="1800" dirty="0"/>
              <a:t>Д</a:t>
            </a:r>
            <a:r>
              <a:rPr lang="ru-RU" sz="1800" dirty="0" smtClean="0"/>
              <a:t>еятельность менеджмента в части управления </a:t>
            </a:r>
            <a:r>
              <a:rPr lang="ru-RU" sz="1800" dirty="0" smtClean="0"/>
              <a:t>предприятия</a:t>
            </a:r>
            <a:r>
              <a:rPr lang="ru-RU" sz="1800" dirty="0" smtClean="0"/>
              <a:t>, финансовой устойчивостью и платежеспособностью </a:t>
            </a:r>
            <a:r>
              <a:rPr lang="ru-RU" sz="1800" dirty="0" smtClean="0"/>
              <a:t>можно </a:t>
            </a:r>
            <a:r>
              <a:rPr lang="ru-RU" sz="1800" dirty="0" smtClean="0"/>
              <a:t>оценить как эффективную, так как</a:t>
            </a:r>
          </a:p>
          <a:p>
            <a:pPr marL="285750" indent="-285750">
              <a:buFontTx/>
              <a:buChar char="-"/>
            </a:pPr>
            <a:r>
              <a:rPr lang="ru-RU" sz="1800" dirty="0" smtClean="0"/>
              <a:t>Состав </a:t>
            </a:r>
            <a:r>
              <a:rPr lang="ru-RU" sz="1800" dirty="0"/>
              <a:t>основных фондов предприятия обеспечивает эффективную </a:t>
            </a:r>
            <a:r>
              <a:rPr lang="ru-RU" sz="1800" dirty="0" smtClean="0"/>
              <a:t>фондоотдачу</a:t>
            </a:r>
          </a:p>
          <a:p>
            <a:pPr marL="285750" indent="-285750">
              <a:buFontTx/>
              <a:buChar char="-"/>
            </a:pPr>
            <a:r>
              <a:rPr lang="ru-RU" sz="1800" dirty="0" smtClean="0"/>
              <a:t>Выручка </a:t>
            </a:r>
            <a:r>
              <a:rPr lang="ru-RU" sz="1800" dirty="0"/>
              <a:t>и прибыль </a:t>
            </a:r>
            <a:r>
              <a:rPr lang="ru-RU" sz="1800" dirty="0" smtClean="0"/>
              <a:t>на </a:t>
            </a:r>
            <a:r>
              <a:rPr lang="ru-RU" sz="1800" dirty="0"/>
              <a:t>всем протяжении рассматриваемого периода </a:t>
            </a:r>
            <a:r>
              <a:rPr lang="ru-RU" sz="1800" dirty="0" smtClean="0"/>
              <a:t>растет </a:t>
            </a:r>
            <a:endParaRPr lang="ru-RU" sz="1800" dirty="0"/>
          </a:p>
          <a:p>
            <a:pPr marL="285750" indent="-285750">
              <a:buFontTx/>
              <a:buChar char="-"/>
            </a:pPr>
            <a:r>
              <a:rPr lang="ru-RU" sz="1800" dirty="0" smtClean="0"/>
              <a:t>Показатели </a:t>
            </a:r>
            <a:r>
              <a:rPr lang="ru-RU" sz="1800" dirty="0"/>
              <a:t>финансовой устойчивости </a:t>
            </a:r>
            <a:r>
              <a:rPr lang="ru-RU" sz="1800" dirty="0" smtClean="0"/>
              <a:t>находятся </a:t>
            </a:r>
            <a:r>
              <a:rPr lang="ru-RU" sz="1800" dirty="0"/>
              <a:t>в рекомендуемом </a:t>
            </a:r>
            <a:r>
              <a:rPr lang="ru-RU" sz="1800" dirty="0" smtClean="0"/>
              <a:t>диапазоне</a:t>
            </a:r>
          </a:p>
          <a:p>
            <a:pPr marL="285750" indent="-285750">
              <a:buFontTx/>
              <a:buChar char="-"/>
            </a:pPr>
            <a:r>
              <a:rPr lang="ru-RU" sz="1800" dirty="0" smtClean="0"/>
              <a:t>баланс </a:t>
            </a:r>
            <a:r>
              <a:rPr lang="ru-RU" sz="1800" dirty="0" smtClean="0"/>
              <a:t>ликвиден </a:t>
            </a:r>
            <a:r>
              <a:rPr lang="ru-RU" sz="1800" dirty="0"/>
              <a:t>начиная со среднесрочной перспективы и на более длительных </a:t>
            </a:r>
            <a:r>
              <a:rPr lang="ru-RU" sz="1800" dirty="0" smtClean="0"/>
              <a:t>периодах</a:t>
            </a:r>
          </a:p>
          <a:p>
            <a:pPr marL="285750" indent="-285750">
              <a:buFontTx/>
              <a:buChar char="-"/>
            </a:pPr>
            <a:r>
              <a:rPr lang="ru-RU" sz="1800" dirty="0" smtClean="0"/>
              <a:t>большинство </a:t>
            </a:r>
            <a:r>
              <a:rPr lang="ru-RU" sz="1800" dirty="0"/>
              <a:t>рассмотренных коэффициентов </a:t>
            </a:r>
            <a:r>
              <a:rPr lang="ru-RU" sz="1800" dirty="0" smtClean="0"/>
              <a:t>ликвидности находятся </a:t>
            </a:r>
            <a:r>
              <a:rPr lang="ru-RU" sz="1800" dirty="0"/>
              <a:t>в нормативном </a:t>
            </a:r>
            <a:r>
              <a:rPr lang="ru-RU" sz="1800" dirty="0" smtClean="0"/>
              <a:t>диапазоне</a:t>
            </a:r>
          </a:p>
          <a:p>
            <a:pPr marL="285750" indent="-285750">
              <a:buFontTx/>
              <a:buChar char="-"/>
            </a:pPr>
            <a:r>
              <a:rPr lang="ru-RU" sz="1800" dirty="0" smtClean="0"/>
              <a:t>обеспечивается </a:t>
            </a:r>
            <a:r>
              <a:rPr lang="ru-RU" sz="1800" dirty="0"/>
              <a:t>непрерывный рост чистых </a:t>
            </a:r>
            <a:r>
              <a:rPr lang="ru-RU" sz="1800" dirty="0" smtClean="0"/>
              <a:t>активов, </a:t>
            </a:r>
            <a:r>
              <a:rPr lang="ru-RU" sz="1800" dirty="0"/>
              <a:t>предприятие стабильно увеличивает </a:t>
            </a:r>
            <a:r>
              <a:rPr lang="ru-RU" sz="1800" dirty="0" smtClean="0"/>
              <a:t>капитализацию</a:t>
            </a:r>
          </a:p>
        </p:txBody>
      </p:sp>
      <p:sp>
        <p:nvSpPr>
          <p:cNvPr id="8203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5883378-301F-4D7A-96D0-E5782708C732}" type="slidenum">
              <a:rPr lang="ru-RU" altLang="ru-RU">
                <a:solidFill>
                  <a:schemeClr val="tx2"/>
                </a:solidFill>
              </a:rPr>
              <a:pPr/>
              <a:t>7</a:t>
            </a:fld>
            <a:endParaRPr lang="ru-RU" altLang="ru-RU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027311"/>
      </p:ext>
    </p:extLst>
  </p:cSld>
  <p:clrMapOvr>
    <a:masterClrMapping/>
  </p:clrMapOvr>
  <p:transition spd="slow" advTm="610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779838" y="5445125"/>
            <a:ext cx="511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197" name="Текст 7"/>
          <p:cNvSpPr>
            <a:spLocks/>
          </p:cNvSpPr>
          <p:nvPr/>
        </p:nvSpPr>
        <p:spPr bwMode="auto">
          <a:xfrm>
            <a:off x="179388" y="2781300"/>
            <a:ext cx="5256212" cy="469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buClrTx/>
              <a:buSzTx/>
              <a:buFont typeface="Wingdings" panose="05000000000000000000" pitchFamily="2" charset="2"/>
              <a:buChar char="§"/>
            </a:pPr>
            <a:endParaRPr lang="ru-RU" altLang="ru-RU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198" name="Заголовок 3"/>
          <p:cNvSpPr>
            <a:spLocks/>
          </p:cNvSpPr>
          <p:nvPr/>
        </p:nvSpPr>
        <p:spPr bwMode="auto">
          <a:xfrm>
            <a:off x="68421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199" name="Заголовок 3"/>
          <p:cNvSpPr>
            <a:spLocks/>
          </p:cNvSpPr>
          <p:nvPr/>
        </p:nvSpPr>
        <p:spPr bwMode="auto">
          <a:xfrm>
            <a:off x="900113" y="2159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179388" y="911433"/>
            <a:ext cx="86982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>
              <a:buNone/>
            </a:pPr>
            <a:r>
              <a:rPr lang="ru-RU" sz="2000" b="1" dirty="0" smtClean="0"/>
              <a:t>Финансово-экономические </a:t>
            </a:r>
            <a:r>
              <a:rPr lang="ru-RU" sz="2000" b="1" dirty="0" smtClean="0"/>
              <a:t>показатели, </a:t>
            </a:r>
            <a:r>
              <a:rPr lang="ru-RU" sz="2000" b="1" dirty="0" smtClean="0"/>
              <a:t>нуждающиеся в улучшении</a:t>
            </a:r>
          </a:p>
        </p:txBody>
      </p:sp>
      <p:sp>
        <p:nvSpPr>
          <p:cNvPr id="8201" name="Прямоугольник 1"/>
          <p:cNvSpPr>
            <a:spLocks noChangeArrowheads="1"/>
          </p:cNvSpPr>
          <p:nvPr/>
        </p:nvSpPr>
        <p:spPr bwMode="auto">
          <a:xfrm>
            <a:off x="211218" y="2561734"/>
            <a:ext cx="8964612" cy="192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marL="285750" indent="-285750">
              <a:buFontTx/>
              <a:buChar char="-"/>
            </a:pPr>
            <a:r>
              <a:rPr lang="ru-RU" sz="1800" dirty="0" smtClean="0"/>
              <a:t>производственный </a:t>
            </a:r>
            <a:r>
              <a:rPr lang="ru-RU" sz="1800" dirty="0"/>
              <a:t>и финансовый циклы </a:t>
            </a:r>
            <a:r>
              <a:rPr lang="ru-RU" sz="1800" dirty="0" smtClean="0"/>
              <a:t>предприятия удлинились</a:t>
            </a:r>
          </a:p>
          <a:p>
            <a:pPr marL="285750" indent="-285750">
              <a:buFontTx/>
              <a:buChar char="-"/>
            </a:pPr>
            <a:r>
              <a:rPr lang="ru-RU" sz="1800" dirty="0" smtClean="0"/>
              <a:t> </a:t>
            </a:r>
            <a:r>
              <a:rPr lang="ru-RU" sz="1800" dirty="0"/>
              <a:t>интенсивный рост объемов производства привел к увеличению дисбаланса между оборачиваемостью дебиторской и кредиторской </a:t>
            </a:r>
            <a:r>
              <a:rPr lang="ru-RU" sz="1800" dirty="0" smtClean="0"/>
              <a:t>задолженностью</a:t>
            </a:r>
          </a:p>
          <a:p>
            <a:pPr marL="285750" indent="-285750">
              <a:buFontTx/>
              <a:buChar char="-"/>
            </a:pPr>
            <a:r>
              <a:rPr lang="ru-RU" sz="1800" dirty="0" smtClean="0"/>
              <a:t>баланс </a:t>
            </a:r>
            <a:r>
              <a:rPr lang="ru-RU" sz="1800" dirty="0"/>
              <a:t>предприятия не абсолютно </a:t>
            </a:r>
            <a:r>
              <a:rPr lang="ru-RU" sz="1800" dirty="0" smtClean="0"/>
              <a:t>ликвиден (А1</a:t>
            </a:r>
            <a:r>
              <a:rPr lang="en-US" sz="1800" dirty="0" smtClean="0"/>
              <a:t>&lt;</a:t>
            </a:r>
            <a:r>
              <a:rPr lang="ru-RU" sz="1800" dirty="0" smtClean="0"/>
              <a:t>П1)</a:t>
            </a:r>
          </a:p>
          <a:p>
            <a:pPr marL="285750" indent="-285750">
              <a:buFontTx/>
              <a:buChar char="-"/>
            </a:pPr>
            <a:r>
              <a:rPr lang="ru-RU" sz="1800" dirty="0" smtClean="0"/>
              <a:t>коэффициент </a:t>
            </a:r>
            <a:r>
              <a:rPr lang="ru-RU" sz="1800" dirty="0"/>
              <a:t>абсолютной ликвидности уменьшился до значения ниже нормативного.</a:t>
            </a:r>
          </a:p>
        </p:txBody>
      </p:sp>
      <p:sp>
        <p:nvSpPr>
          <p:cNvPr id="8203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5883378-301F-4D7A-96D0-E5782708C732}" type="slidenum">
              <a:rPr lang="ru-RU" altLang="ru-RU">
                <a:solidFill>
                  <a:schemeClr val="tx2"/>
                </a:solidFill>
              </a:rPr>
              <a:pPr/>
              <a:t>8</a:t>
            </a:fld>
            <a:endParaRPr lang="ru-RU" altLang="ru-RU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81717"/>
      </p:ext>
    </p:extLst>
  </p:cSld>
  <p:clrMapOvr>
    <a:masterClrMapping/>
  </p:clrMapOvr>
  <p:transition spd="slow" advTm="6108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779838" y="5445125"/>
            <a:ext cx="511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196" name="Заголовок 5"/>
          <p:cNvSpPr>
            <a:spLocks/>
          </p:cNvSpPr>
          <p:nvPr/>
        </p:nvSpPr>
        <p:spPr bwMode="auto">
          <a:xfrm>
            <a:off x="755650" y="1700213"/>
            <a:ext cx="7991475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b="1">
              <a:latin typeface="Arial" panose="020B0604020202020204" pitchFamily="34" charset="0"/>
            </a:endParaRPr>
          </a:p>
        </p:txBody>
      </p:sp>
      <p:sp>
        <p:nvSpPr>
          <p:cNvPr id="8198" name="Заголовок 3"/>
          <p:cNvSpPr>
            <a:spLocks/>
          </p:cNvSpPr>
          <p:nvPr/>
        </p:nvSpPr>
        <p:spPr bwMode="auto">
          <a:xfrm>
            <a:off x="68421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199" name="Заголовок 3"/>
          <p:cNvSpPr>
            <a:spLocks/>
          </p:cNvSpPr>
          <p:nvPr/>
        </p:nvSpPr>
        <p:spPr bwMode="auto">
          <a:xfrm>
            <a:off x="900113" y="2159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175769" y="682845"/>
            <a:ext cx="869823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>
              <a:buNone/>
            </a:pPr>
            <a:r>
              <a:rPr lang="ru-RU" sz="2000" b="1" dirty="0" smtClean="0"/>
              <a:t>ПУТИ СОВЕРШЕНСТВОВАНИЯ </a:t>
            </a:r>
            <a:r>
              <a:rPr lang="ru-RU" sz="2000" b="1" dirty="0"/>
              <a:t>ФИНАНСОВО-ЭКОНОМИЧЕСКОЙ </a:t>
            </a:r>
            <a:endParaRPr lang="ru-RU" sz="2000" b="1" dirty="0" smtClean="0"/>
          </a:p>
          <a:p>
            <a:pPr algn="ctr">
              <a:buNone/>
            </a:pPr>
            <a:r>
              <a:rPr lang="ru-RU" sz="2000" b="1" dirty="0" smtClean="0"/>
              <a:t>УСТОЙЧИВОСТИ</a:t>
            </a:r>
            <a:endParaRPr lang="ru-RU" sz="2000" b="1" dirty="0" smtClean="0"/>
          </a:p>
        </p:txBody>
      </p:sp>
      <p:sp>
        <p:nvSpPr>
          <p:cNvPr id="8201" name="Прямоугольник 1"/>
          <p:cNvSpPr>
            <a:spLocks noChangeArrowheads="1"/>
          </p:cNvSpPr>
          <p:nvPr/>
        </p:nvSpPr>
        <p:spPr bwMode="auto">
          <a:xfrm>
            <a:off x="269081" y="1499350"/>
            <a:ext cx="8964612" cy="5367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marL="285750" indent="-285750">
              <a:buFontTx/>
              <a:buChar char="-"/>
            </a:pPr>
            <a:r>
              <a:rPr lang="ru-RU" sz="1800" dirty="0" smtClean="0"/>
              <a:t>Мероприятия по управлению свободным денежным потоком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1600" dirty="0"/>
              <a:t>введение денежного потока как ключевого показателя оценки деятельности любого подразделения и сотрудника </a:t>
            </a:r>
            <a:r>
              <a:rPr lang="ru-RU" sz="1600" dirty="0" smtClean="0"/>
              <a:t>предприятия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1600" dirty="0" smtClean="0"/>
              <a:t>введение </a:t>
            </a:r>
            <a:r>
              <a:rPr lang="ru-RU" sz="1600" dirty="0"/>
              <a:t>инструмента контроля – </a:t>
            </a:r>
            <a:r>
              <a:rPr lang="ru-RU" sz="1600" dirty="0" err="1"/>
              <a:t>Инфоцентра</a:t>
            </a:r>
            <a:r>
              <a:rPr lang="ru-RU" sz="1600" dirty="0"/>
              <a:t> </a:t>
            </a:r>
            <a:r>
              <a:rPr lang="ru-RU" sz="1600" dirty="0" smtClean="0"/>
              <a:t>предприятия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1600" dirty="0" smtClean="0"/>
              <a:t>работа </a:t>
            </a:r>
            <a:r>
              <a:rPr lang="ru-RU" sz="1600" dirty="0"/>
              <a:t>с запасами – увеличение оборачиваемости, переход на прогрессивные методы работы с запасами – сток-модель, уменьшение уровня </a:t>
            </a:r>
            <a:r>
              <a:rPr lang="ru-RU" sz="1600" dirty="0" smtClean="0"/>
              <a:t>неликвидов </a:t>
            </a:r>
            <a:endParaRPr lang="ru-RU" sz="1600" dirty="0"/>
          </a:p>
          <a:p>
            <a:pPr marL="285750" indent="-285750">
              <a:buFontTx/>
              <a:buChar char="-"/>
            </a:pPr>
            <a:r>
              <a:rPr lang="ru-RU" sz="1800" dirty="0" smtClean="0"/>
              <a:t>Мероприятия, направленные на улучшение  показателей </a:t>
            </a:r>
            <a:r>
              <a:rPr lang="ru-RU" sz="1800" dirty="0" smtClean="0"/>
              <a:t>ликвидности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ru-RU" sz="1600" dirty="0" smtClean="0"/>
              <a:t>Ускорение оборачиваемости активов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ru-RU" sz="1600" dirty="0" smtClean="0"/>
              <a:t>Платежная </a:t>
            </a:r>
            <a:r>
              <a:rPr lang="ru-RU" sz="1600" dirty="0" smtClean="0"/>
              <a:t>дисциплина покупателей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ru-RU" sz="1600" dirty="0" smtClean="0"/>
              <a:t>Эффективная работа казначейства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ru-RU" sz="1600" dirty="0" smtClean="0"/>
              <a:t>Реагирование на сезонность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ru-RU" sz="1600" dirty="0" smtClean="0"/>
              <a:t>Гибкость использования финансовых инструментов банков</a:t>
            </a:r>
            <a:endParaRPr lang="ru-RU" sz="1600" dirty="0"/>
          </a:p>
          <a:p>
            <a:pPr marL="285750" indent="-285750">
              <a:buFontTx/>
              <a:buChar char="-"/>
            </a:pPr>
            <a:r>
              <a:rPr lang="ru-RU" sz="1800" dirty="0" smtClean="0"/>
              <a:t>Мероприятия по управлению дебиторской и кредиторской задолженностью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ru-RU" sz="1600" dirty="0" smtClean="0"/>
              <a:t>Метод спонтанного финансирования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ru-RU" sz="1600" dirty="0" smtClean="0"/>
              <a:t>Факторинг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ru-RU" sz="1600" dirty="0" smtClean="0"/>
              <a:t>Импортные аккредитивы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ru-RU" sz="1600" dirty="0" smtClean="0"/>
              <a:t>Страхование дебиторской задолженности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600" dirty="0"/>
          </a:p>
        </p:txBody>
      </p:sp>
      <p:sp>
        <p:nvSpPr>
          <p:cNvPr id="8203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5883378-301F-4D7A-96D0-E5782708C732}" type="slidenum">
              <a:rPr lang="ru-RU" altLang="ru-RU">
                <a:solidFill>
                  <a:schemeClr val="tx2"/>
                </a:solidFill>
              </a:rPr>
              <a:pPr/>
              <a:t>9</a:t>
            </a:fld>
            <a:endParaRPr lang="ru-RU" altLang="ru-RU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690911"/>
      </p:ext>
    </p:extLst>
  </p:cSld>
  <p:clrMapOvr>
    <a:masterClrMapping/>
  </p:clrMapOvr>
  <p:transition spd="slow" advTm="6108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4134</TotalTime>
  <Words>797</Words>
  <Application>Microsoft Office PowerPoint</Application>
  <PresentationFormat>Экран (4:3)</PresentationFormat>
  <Paragraphs>90</Paragraphs>
  <Slides>11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Candara</vt:lpstr>
      <vt:lpstr>Corbel</vt:lpstr>
      <vt:lpstr>Symbol</vt:lpstr>
      <vt:lpstr>Wingdings</vt:lpstr>
      <vt:lpstr>Капля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ОАО "Арнест"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Розанова</dc:creator>
  <cp:lastModifiedBy>Григорий А. Пилосян</cp:lastModifiedBy>
  <cp:revision>271</cp:revision>
  <cp:lastPrinted>2018-06-27T11:49:53Z</cp:lastPrinted>
  <dcterms:created xsi:type="dcterms:W3CDTF">2015-02-26T12:51:04Z</dcterms:created>
  <dcterms:modified xsi:type="dcterms:W3CDTF">2022-12-07T13:17:18Z</dcterms:modified>
</cp:coreProperties>
</file>