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8" r:id="rId2"/>
    <p:sldId id="296" r:id="rId3"/>
    <p:sldId id="257" r:id="rId4"/>
    <p:sldId id="277" r:id="rId5"/>
    <p:sldId id="278" r:id="rId6"/>
    <p:sldId id="279" r:id="rId7"/>
    <p:sldId id="263" r:id="rId8"/>
    <p:sldId id="271" r:id="rId9"/>
    <p:sldId id="264" r:id="rId10"/>
    <p:sldId id="291" r:id="rId11"/>
    <p:sldId id="298" r:id="rId12"/>
    <p:sldId id="299" r:id="rId13"/>
    <p:sldId id="280" r:id="rId14"/>
    <p:sldId id="269" r:id="rId15"/>
    <p:sldId id="281" r:id="rId16"/>
    <p:sldId id="294" r:id="rId17"/>
    <p:sldId id="288" r:id="rId18"/>
    <p:sldId id="287" r:id="rId19"/>
    <p:sldId id="295" r:id="rId20"/>
    <p:sldId id="285" r:id="rId21"/>
    <p:sldId id="284" r:id="rId22"/>
    <p:sldId id="29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6" clrIdx="0">
    <p:extLst/>
  </p:cmAuthor>
  <p:cmAuthor id="2" name="Астафьев Владислав Александрович" initials="АВА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EAEFF7"/>
    <a:srgbClr val="5B9BD5"/>
    <a:srgbClr val="008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3072" autoAdjust="0"/>
  </p:normalViewPr>
  <p:slideViewPr>
    <p:cSldViewPr snapToGrid="0">
      <p:cViewPr varScale="1">
        <p:scale>
          <a:sx n="68" d="100"/>
          <a:sy n="68" d="100"/>
        </p:scale>
        <p:origin x="8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56478D-7502-4969-9149-B9760D7C6E9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DCFC21-7EFB-4898-BEC3-36BA26330A83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Критерии эффективности системы мотивации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AA5E87-93AB-43BF-9ED2-FE5B76FF2F04}" type="parTrans" cxnId="{DEA040AD-127F-467D-BCBB-75E2C9464E16}">
      <dgm:prSet/>
      <dgm:spPr/>
      <dgm:t>
        <a:bodyPr/>
        <a:lstStyle/>
        <a:p>
          <a:endParaRPr lang="ru-RU"/>
        </a:p>
      </dgm:t>
    </dgm:pt>
    <dgm:pt modelId="{57868CD5-3794-45FC-A631-DF3FE4942901}" type="sibTrans" cxnId="{DEA040AD-127F-467D-BCBB-75E2C9464E16}">
      <dgm:prSet/>
      <dgm:spPr/>
      <dgm:t>
        <a:bodyPr/>
        <a:lstStyle/>
        <a:p>
          <a:endParaRPr lang="ru-RU"/>
        </a:p>
      </dgm:t>
    </dgm:pt>
    <dgm:pt modelId="{A7F48C61-DC8F-4989-A9A8-B4045AB00C9D}">
      <dgm:prSet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Этапы совершенствования системы мотивации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77C0F-1445-489B-8899-4F7C6AC885AD}" type="parTrans" cxnId="{50D88848-6A47-4A26-8FFF-AF0C82E9D80C}">
      <dgm:prSet/>
      <dgm:spPr/>
      <dgm:t>
        <a:bodyPr/>
        <a:lstStyle/>
        <a:p>
          <a:endParaRPr lang="ru-RU"/>
        </a:p>
      </dgm:t>
    </dgm:pt>
    <dgm:pt modelId="{BC4AB961-7F9C-4917-884A-4818E771A1B4}" type="sibTrans" cxnId="{50D88848-6A47-4A26-8FFF-AF0C82E9D80C}">
      <dgm:prSet/>
      <dgm:spPr/>
      <dgm:t>
        <a:bodyPr/>
        <a:lstStyle/>
        <a:p>
          <a:endParaRPr lang="ru-RU"/>
        </a:p>
      </dgm:t>
    </dgm:pt>
    <dgm:pt modelId="{22B26FD4-8B04-456E-AB69-C629FD1332CC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существующей системы мотивации в организации;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EFDA26-0559-4DEA-BF61-5C9F887DA730}" type="parTrans" cxnId="{5ED1BBB2-3CC2-4A28-AF94-0E63249CED3C}">
      <dgm:prSet/>
      <dgm:spPr/>
      <dgm:t>
        <a:bodyPr/>
        <a:lstStyle/>
        <a:p>
          <a:endParaRPr lang="ru-RU"/>
        </a:p>
      </dgm:t>
    </dgm:pt>
    <dgm:pt modelId="{E0142394-CEB1-4EAD-A208-4B02F6151F2F}" type="sibTrans" cxnId="{5ED1BBB2-3CC2-4A28-AF94-0E63249CED3C}">
      <dgm:prSet/>
      <dgm:spPr/>
      <dgm:t>
        <a:bodyPr/>
        <a:lstStyle/>
        <a:p>
          <a:endParaRPr lang="ru-RU"/>
        </a:p>
      </dgm:t>
    </dgm:pt>
    <dgm:pt modelId="{1F24D153-A1BC-40B7-AB53-871C4E42C835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ресурсов организации для устранения проблемы;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906DF2-7A3C-419F-9830-84930A49830F}" type="parTrans" cxnId="{5053A33B-526D-4338-AB60-B77435BA9F82}">
      <dgm:prSet/>
      <dgm:spPr/>
      <dgm:t>
        <a:bodyPr/>
        <a:lstStyle/>
        <a:p>
          <a:endParaRPr lang="ru-RU"/>
        </a:p>
      </dgm:t>
    </dgm:pt>
    <dgm:pt modelId="{542F6CCA-0D45-411A-9971-C23D8C8AB3F8}" type="sibTrans" cxnId="{5053A33B-526D-4338-AB60-B77435BA9F82}">
      <dgm:prSet/>
      <dgm:spPr/>
      <dgm:t>
        <a:bodyPr/>
        <a:lstStyle/>
        <a:p>
          <a:endParaRPr lang="ru-RU"/>
        </a:p>
      </dgm:t>
    </dgm:pt>
    <dgm:pt modelId="{38D7F022-F86C-489A-B042-15CFA3429587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согласование целей системы с целями организации;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B9DFD3-20BD-4287-A7DF-56ADDEC84C42}" type="parTrans" cxnId="{D3117EF1-1C3F-40B1-A15D-09E6A191B1B7}">
      <dgm:prSet/>
      <dgm:spPr/>
      <dgm:t>
        <a:bodyPr/>
        <a:lstStyle/>
        <a:p>
          <a:endParaRPr lang="ru-RU"/>
        </a:p>
      </dgm:t>
    </dgm:pt>
    <dgm:pt modelId="{58E7FB67-EB29-4CA0-92B2-170CF27713D6}" type="sibTrans" cxnId="{D3117EF1-1C3F-40B1-A15D-09E6A191B1B7}">
      <dgm:prSet/>
      <dgm:spPr/>
      <dgm:t>
        <a:bodyPr/>
        <a:lstStyle/>
        <a:p>
          <a:endParaRPr lang="ru-RU"/>
        </a:p>
      </dgm:t>
    </dgm:pt>
    <dgm:pt modelId="{F4A4ECA1-8189-45A8-BF2E-A7140A343AA2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моделирование новой системы с учетом возможных корректировок;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3B609E-355C-4EC6-A94E-1427A56771CB}" type="parTrans" cxnId="{6A782CCD-285F-43E6-A89E-A2E17388E2E3}">
      <dgm:prSet/>
      <dgm:spPr/>
      <dgm:t>
        <a:bodyPr/>
        <a:lstStyle/>
        <a:p>
          <a:endParaRPr lang="ru-RU"/>
        </a:p>
      </dgm:t>
    </dgm:pt>
    <dgm:pt modelId="{CDC4CC8A-F376-47C7-8307-DFF992CDA2F4}" type="sibTrans" cxnId="{6A782CCD-285F-43E6-A89E-A2E17388E2E3}">
      <dgm:prSet/>
      <dgm:spPr/>
      <dgm:t>
        <a:bodyPr/>
        <a:lstStyle/>
        <a:p>
          <a:endParaRPr lang="ru-RU"/>
        </a:p>
      </dgm:t>
    </dgm:pt>
    <dgm:pt modelId="{3B65D79F-606D-4CEF-8015-A2515178A83B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формулирование результатов моделирования и непосредственное внесение коррективов.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B7C5A0-F7F9-4F74-87C7-85A8B8FD8F63}" type="parTrans" cxnId="{2044AC6A-02B2-49AF-8888-C2B99F0871C3}">
      <dgm:prSet/>
      <dgm:spPr/>
      <dgm:t>
        <a:bodyPr/>
        <a:lstStyle/>
        <a:p>
          <a:endParaRPr lang="ru-RU"/>
        </a:p>
      </dgm:t>
    </dgm:pt>
    <dgm:pt modelId="{E5886E14-C658-4F45-A02D-32AFAA5FE76A}" type="sibTrans" cxnId="{2044AC6A-02B2-49AF-8888-C2B99F0871C3}">
      <dgm:prSet/>
      <dgm:spPr/>
      <dgm:t>
        <a:bodyPr/>
        <a:lstStyle/>
        <a:p>
          <a:endParaRPr lang="ru-RU"/>
        </a:p>
      </dgm:t>
    </dgm:pt>
    <dgm:pt modelId="{B504D155-839A-4283-9632-EFA1CE57A63D}">
      <dgm:prSet custT="1"/>
      <dgm:spPr/>
      <dgm:t>
        <a:bodyPr/>
        <a:lstStyle/>
        <a:p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соответствие системы мотивации целям и задачам организации;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DE503A-A414-45EA-8F96-603BE767A088}" type="parTrans" cxnId="{4282CDB6-06AC-4A82-A973-198D9C4B15B8}">
      <dgm:prSet/>
      <dgm:spPr/>
      <dgm:t>
        <a:bodyPr/>
        <a:lstStyle/>
        <a:p>
          <a:endParaRPr lang="ru-RU"/>
        </a:p>
      </dgm:t>
    </dgm:pt>
    <dgm:pt modelId="{882A61E0-FDD0-4B56-B1DC-E1CE3E1F6574}" type="sibTrans" cxnId="{4282CDB6-06AC-4A82-A973-198D9C4B15B8}">
      <dgm:prSet/>
      <dgm:spPr/>
      <dgm:t>
        <a:bodyPr/>
        <a:lstStyle/>
        <a:p>
          <a:endParaRPr lang="ru-RU"/>
        </a:p>
      </dgm:t>
    </dgm:pt>
    <dgm:pt modelId="{24BE2A45-8746-415D-8D77-74B719958850}">
      <dgm:prSet custT="1"/>
      <dgm:spPr/>
      <dgm:t>
        <a:bodyPr/>
        <a:lstStyle/>
        <a:p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соответствие системы мотивации внутренним и внешним условиям среды;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42C4A-3F27-4942-A549-7B22E1D21DE2}" type="parTrans" cxnId="{09E74D3B-E7E6-405C-ADFF-F2CFC9137E96}">
      <dgm:prSet/>
      <dgm:spPr/>
      <dgm:t>
        <a:bodyPr/>
        <a:lstStyle/>
        <a:p>
          <a:endParaRPr lang="ru-RU"/>
        </a:p>
      </dgm:t>
    </dgm:pt>
    <dgm:pt modelId="{126EFBF4-53A5-4941-B788-394DE9EA3FF5}" type="sibTrans" cxnId="{09E74D3B-E7E6-405C-ADFF-F2CFC9137E96}">
      <dgm:prSet/>
      <dgm:spPr/>
      <dgm:t>
        <a:bodyPr/>
        <a:lstStyle/>
        <a:p>
          <a:endParaRPr lang="ru-RU"/>
        </a:p>
      </dgm:t>
    </dgm:pt>
    <dgm:pt modelId="{157451DA-57F4-4AE7-B6C1-81ECEC60ECB1}">
      <dgm:prSet custT="1"/>
      <dgm:spPr/>
      <dgm:t>
        <a:bodyPr/>
        <a:lstStyle/>
        <a:p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социально-психологический комфорт сотрудников;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935725-EEDE-4331-BF72-9300C29018D4}" type="parTrans" cxnId="{DB1A7FDE-74EC-489A-9BD0-CA07FEEAA4FE}">
      <dgm:prSet/>
      <dgm:spPr/>
      <dgm:t>
        <a:bodyPr/>
        <a:lstStyle/>
        <a:p>
          <a:endParaRPr lang="ru-RU"/>
        </a:p>
      </dgm:t>
    </dgm:pt>
    <dgm:pt modelId="{EBBCE4CE-52CD-4B19-9DEE-786CEAA5A5E9}" type="sibTrans" cxnId="{DB1A7FDE-74EC-489A-9BD0-CA07FEEAA4FE}">
      <dgm:prSet/>
      <dgm:spPr/>
      <dgm:t>
        <a:bodyPr/>
        <a:lstStyle/>
        <a:p>
          <a:endParaRPr lang="ru-RU"/>
        </a:p>
      </dgm:t>
    </dgm:pt>
    <dgm:pt modelId="{94206207-B337-435C-B821-A2EC28209460}">
      <dgm:prSet custT="1"/>
      <dgm:spPr/>
      <dgm:t>
        <a:bodyPr/>
        <a:lstStyle/>
        <a:p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наличие документов и четких оснований, в соответствии с которыми осуществляется мотивация;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1534B8-5A5F-4630-B227-ACD80E21EDDC}" type="parTrans" cxnId="{A79B51D2-426E-47E2-9747-0C025CC2701E}">
      <dgm:prSet/>
      <dgm:spPr/>
      <dgm:t>
        <a:bodyPr/>
        <a:lstStyle/>
        <a:p>
          <a:endParaRPr lang="ru-RU"/>
        </a:p>
      </dgm:t>
    </dgm:pt>
    <dgm:pt modelId="{E11C8891-B2EC-4A3B-B67F-76A03A73D4E1}" type="sibTrans" cxnId="{A79B51D2-426E-47E2-9747-0C025CC2701E}">
      <dgm:prSet/>
      <dgm:spPr/>
      <dgm:t>
        <a:bodyPr/>
        <a:lstStyle/>
        <a:p>
          <a:endParaRPr lang="ru-RU"/>
        </a:p>
      </dgm:t>
    </dgm:pt>
    <dgm:pt modelId="{FF0947DB-9745-49A7-8115-C5AED2287ED6}">
      <dgm:prSet custT="1"/>
      <dgm:spPr/>
      <dgm:t>
        <a:bodyPr/>
        <a:lstStyle/>
        <a:p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лояльность сотрудников и удовлетворенность сотрудников системой мотивации;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6FFA50-3159-4389-A419-D356C2AAF5CF}" type="parTrans" cxnId="{3ACE73BE-DC50-4273-BD97-E1AB211C51A6}">
      <dgm:prSet/>
      <dgm:spPr/>
      <dgm:t>
        <a:bodyPr/>
        <a:lstStyle/>
        <a:p>
          <a:endParaRPr lang="ru-RU"/>
        </a:p>
      </dgm:t>
    </dgm:pt>
    <dgm:pt modelId="{B8EC1305-AB9F-49CB-B6D6-E76900E7F4D2}" type="sibTrans" cxnId="{3ACE73BE-DC50-4273-BD97-E1AB211C51A6}">
      <dgm:prSet/>
      <dgm:spPr/>
      <dgm:t>
        <a:bodyPr/>
        <a:lstStyle/>
        <a:p>
          <a:endParaRPr lang="ru-RU"/>
        </a:p>
      </dgm:t>
    </dgm:pt>
    <dgm:pt modelId="{F1EF1C7D-3108-43A0-98CE-BFBA79C6CF04}">
      <dgm:prSet custT="1"/>
      <dgm:spPr/>
      <dgm:t>
        <a:bodyPr/>
        <a:lstStyle/>
        <a:p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четкая область ответственности каждого менеджера в иерархии: кто и где определяет достижение результата.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3D05D4-6190-45A7-B2EA-B9FF29119874}" type="parTrans" cxnId="{BC7DA4A5-3A07-47C8-B3A1-0D1EEFAEC580}">
      <dgm:prSet/>
      <dgm:spPr/>
      <dgm:t>
        <a:bodyPr/>
        <a:lstStyle/>
        <a:p>
          <a:endParaRPr lang="ru-RU"/>
        </a:p>
      </dgm:t>
    </dgm:pt>
    <dgm:pt modelId="{52A8A412-838E-4D9F-AB90-14FC46B9B384}" type="sibTrans" cxnId="{BC7DA4A5-3A07-47C8-B3A1-0D1EEFAEC580}">
      <dgm:prSet/>
      <dgm:spPr/>
      <dgm:t>
        <a:bodyPr/>
        <a:lstStyle/>
        <a:p>
          <a:endParaRPr lang="ru-RU"/>
        </a:p>
      </dgm:t>
    </dgm:pt>
    <dgm:pt modelId="{470377B3-68A9-492C-BD8D-F12E4D4D2284}">
      <dgm:prSet/>
      <dgm:spPr/>
      <dgm:t>
        <a:bodyPr/>
        <a:lstStyle/>
        <a:p>
          <a:endParaRPr lang="ru-RU" sz="1100"/>
        </a:p>
      </dgm:t>
    </dgm:pt>
    <dgm:pt modelId="{862B12D0-50D7-4F56-B11C-C6F0BB2E47FC}" type="parTrans" cxnId="{FF6284C1-E21D-4CB5-8A3C-305111E7E7A3}">
      <dgm:prSet/>
      <dgm:spPr/>
      <dgm:t>
        <a:bodyPr/>
        <a:lstStyle/>
        <a:p>
          <a:endParaRPr lang="ru-RU"/>
        </a:p>
      </dgm:t>
    </dgm:pt>
    <dgm:pt modelId="{54BB113D-631B-47A4-9E0A-EFFB1CB82F50}" type="sibTrans" cxnId="{FF6284C1-E21D-4CB5-8A3C-305111E7E7A3}">
      <dgm:prSet/>
      <dgm:spPr/>
      <dgm:t>
        <a:bodyPr/>
        <a:lstStyle/>
        <a:p>
          <a:endParaRPr lang="ru-RU"/>
        </a:p>
      </dgm:t>
    </dgm:pt>
    <dgm:pt modelId="{B80855E3-957A-4D14-B8E8-69F5510DBF28}">
      <dgm:prSet custT="1"/>
      <dgm:spPr/>
      <dgm:t>
        <a:bodyPr/>
        <a:lstStyle/>
        <a:p>
          <a:endParaRPr lang="ru-RU" sz="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FF745F-D6A2-4D56-ABEE-7FFAC828D68C}" type="parTrans" cxnId="{FDD7D14C-1EB0-45ED-AD04-E9D821AAA652}">
      <dgm:prSet/>
      <dgm:spPr/>
      <dgm:t>
        <a:bodyPr/>
        <a:lstStyle/>
        <a:p>
          <a:endParaRPr lang="ru-RU"/>
        </a:p>
      </dgm:t>
    </dgm:pt>
    <dgm:pt modelId="{770190F1-F96E-4F7D-B404-F2879D5D6F58}" type="sibTrans" cxnId="{FDD7D14C-1EB0-45ED-AD04-E9D821AAA652}">
      <dgm:prSet/>
      <dgm:spPr/>
      <dgm:t>
        <a:bodyPr/>
        <a:lstStyle/>
        <a:p>
          <a:endParaRPr lang="ru-RU"/>
        </a:p>
      </dgm:t>
    </dgm:pt>
    <dgm:pt modelId="{1EDE6494-FAF8-4A1F-ACD8-3B7F85883C49}" type="pres">
      <dgm:prSet presAssocID="{B656478D-7502-4969-9149-B9760D7C6E9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1463B5-E7CE-4E9E-A8AD-12A3C6A108D7}" type="pres">
      <dgm:prSet presAssocID="{A7F48C61-DC8F-4989-A9A8-B4045AB00C9D}" presName="linNode" presStyleCnt="0"/>
      <dgm:spPr/>
    </dgm:pt>
    <dgm:pt modelId="{8BE3D6C2-EE07-4FC2-9D3E-15D09B6B2751}" type="pres">
      <dgm:prSet presAssocID="{A7F48C61-DC8F-4989-A9A8-B4045AB00C9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9883B-1639-4B7B-B45D-3D795F3767A8}" type="pres">
      <dgm:prSet presAssocID="{A7F48C61-DC8F-4989-A9A8-B4045AB00C9D}" presName="childShp" presStyleLbl="bgAccFollowNode1" presStyleIdx="0" presStyleCnt="2" custScaleX="127163" custScaleY="107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32C81-08FD-4CB1-AFA8-3749B8927367}" type="pres">
      <dgm:prSet presAssocID="{BC4AB961-7F9C-4917-884A-4818E771A1B4}" presName="spacing" presStyleCnt="0"/>
      <dgm:spPr/>
    </dgm:pt>
    <dgm:pt modelId="{FE1A32C1-F529-4BD7-98C8-315951466174}" type="pres">
      <dgm:prSet presAssocID="{74DCFC21-7EFB-4898-BEC3-36BA26330A83}" presName="linNode" presStyleCnt="0"/>
      <dgm:spPr/>
    </dgm:pt>
    <dgm:pt modelId="{BD546230-F1E9-40E8-A113-916F69577E1D}" type="pres">
      <dgm:prSet presAssocID="{74DCFC21-7EFB-4898-BEC3-36BA26330A8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AE035-C1A7-40D8-BB67-0B1A2D97DF7A}" type="pres">
      <dgm:prSet presAssocID="{74DCFC21-7EFB-4898-BEC3-36BA26330A83}" presName="childShp" presStyleLbl="bgAccFollowNode1" presStyleIdx="1" presStyleCnt="2" custScaleX="123327" custScaleY="105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2171B-6663-4268-B3EF-2B662BD8A137}" type="presOf" srcId="{A7F48C61-DC8F-4989-A9A8-B4045AB00C9D}" destId="{8BE3D6C2-EE07-4FC2-9D3E-15D09B6B2751}" srcOrd="0" destOrd="0" presId="urn:microsoft.com/office/officeart/2005/8/layout/vList6"/>
    <dgm:cxn modelId="{62368134-A79B-4531-A0CE-E5760CADB136}" type="presOf" srcId="{FF0947DB-9745-49A7-8115-C5AED2287ED6}" destId="{1BEAE035-C1A7-40D8-BB67-0B1A2D97DF7A}" srcOrd="0" destOrd="4" presId="urn:microsoft.com/office/officeart/2005/8/layout/vList6"/>
    <dgm:cxn modelId="{FF6284C1-E21D-4CB5-8A3C-305111E7E7A3}" srcId="{74DCFC21-7EFB-4898-BEC3-36BA26330A83}" destId="{470377B3-68A9-492C-BD8D-F12E4D4D2284}" srcOrd="6" destOrd="0" parTransId="{862B12D0-50D7-4F56-B11C-C6F0BB2E47FC}" sibTransId="{54BB113D-631B-47A4-9E0A-EFFB1CB82F50}"/>
    <dgm:cxn modelId="{110552EF-EF69-44F1-BE09-2FC854139470}" type="presOf" srcId="{1F24D153-A1BC-40B7-AB53-871C4E42C835}" destId="{5CD9883B-1639-4B7B-B45D-3D795F3767A8}" srcOrd="0" destOrd="2" presId="urn:microsoft.com/office/officeart/2005/8/layout/vList6"/>
    <dgm:cxn modelId="{59E1A463-1E76-4D11-9B81-2FDB95E7E948}" type="presOf" srcId="{F1EF1C7D-3108-43A0-98CE-BFBA79C6CF04}" destId="{1BEAE035-C1A7-40D8-BB67-0B1A2D97DF7A}" srcOrd="0" destOrd="5" presId="urn:microsoft.com/office/officeart/2005/8/layout/vList6"/>
    <dgm:cxn modelId="{E7910B59-6F1D-4C2C-987F-00194A567950}" type="presOf" srcId="{B504D155-839A-4283-9632-EFA1CE57A63D}" destId="{1BEAE035-C1A7-40D8-BB67-0B1A2D97DF7A}" srcOrd="0" destOrd="0" presId="urn:microsoft.com/office/officeart/2005/8/layout/vList6"/>
    <dgm:cxn modelId="{D3117EF1-1C3F-40B1-A15D-09E6A191B1B7}" srcId="{A7F48C61-DC8F-4989-A9A8-B4045AB00C9D}" destId="{38D7F022-F86C-489A-B042-15CFA3429587}" srcOrd="3" destOrd="0" parTransId="{30B9DFD3-20BD-4287-A7DF-56ADDEC84C42}" sibTransId="{58E7FB67-EB29-4CA0-92B2-170CF27713D6}"/>
    <dgm:cxn modelId="{6A782CCD-285F-43E6-A89E-A2E17388E2E3}" srcId="{A7F48C61-DC8F-4989-A9A8-B4045AB00C9D}" destId="{F4A4ECA1-8189-45A8-BF2E-A7140A343AA2}" srcOrd="4" destOrd="0" parTransId="{423B609E-355C-4EC6-A94E-1427A56771CB}" sibTransId="{CDC4CC8A-F376-47C7-8307-DFF992CDA2F4}"/>
    <dgm:cxn modelId="{6D912041-243E-4059-97D5-017AC2CAA2DF}" type="presOf" srcId="{22B26FD4-8B04-456E-AB69-C629FD1332CC}" destId="{5CD9883B-1639-4B7B-B45D-3D795F3767A8}" srcOrd="0" destOrd="1" presId="urn:microsoft.com/office/officeart/2005/8/layout/vList6"/>
    <dgm:cxn modelId="{9D71FC1E-6E37-4439-A8EB-4CC4AC56A6D1}" type="presOf" srcId="{24BE2A45-8746-415D-8D77-74B719958850}" destId="{1BEAE035-C1A7-40D8-BB67-0B1A2D97DF7A}" srcOrd="0" destOrd="1" presId="urn:microsoft.com/office/officeart/2005/8/layout/vList6"/>
    <dgm:cxn modelId="{4030B506-297E-42F5-A684-87864B787565}" type="presOf" srcId="{F4A4ECA1-8189-45A8-BF2E-A7140A343AA2}" destId="{5CD9883B-1639-4B7B-B45D-3D795F3767A8}" srcOrd="0" destOrd="4" presId="urn:microsoft.com/office/officeart/2005/8/layout/vList6"/>
    <dgm:cxn modelId="{5ED1BBB2-3CC2-4A28-AF94-0E63249CED3C}" srcId="{A7F48C61-DC8F-4989-A9A8-B4045AB00C9D}" destId="{22B26FD4-8B04-456E-AB69-C629FD1332CC}" srcOrd="1" destOrd="0" parTransId="{E0EFDA26-0559-4DEA-BF61-5C9F887DA730}" sibTransId="{E0142394-CEB1-4EAD-A208-4B02F6151F2F}"/>
    <dgm:cxn modelId="{3ACE73BE-DC50-4273-BD97-E1AB211C51A6}" srcId="{74DCFC21-7EFB-4898-BEC3-36BA26330A83}" destId="{FF0947DB-9745-49A7-8115-C5AED2287ED6}" srcOrd="4" destOrd="0" parTransId="{846FFA50-3159-4389-A419-D356C2AAF5CF}" sibTransId="{B8EC1305-AB9F-49CB-B6D6-E76900E7F4D2}"/>
    <dgm:cxn modelId="{A79B51D2-426E-47E2-9747-0C025CC2701E}" srcId="{74DCFC21-7EFB-4898-BEC3-36BA26330A83}" destId="{94206207-B337-435C-B821-A2EC28209460}" srcOrd="3" destOrd="0" parTransId="{AC1534B8-5A5F-4630-B227-ACD80E21EDDC}" sibTransId="{E11C8891-B2EC-4A3B-B67F-76A03A73D4E1}"/>
    <dgm:cxn modelId="{55D96B05-CFDE-4A1F-9D3B-3CAF4BAE32F6}" type="presOf" srcId="{B656478D-7502-4969-9149-B9760D7C6E95}" destId="{1EDE6494-FAF8-4A1F-ACD8-3B7F85883C49}" srcOrd="0" destOrd="0" presId="urn:microsoft.com/office/officeart/2005/8/layout/vList6"/>
    <dgm:cxn modelId="{4282CDB6-06AC-4A82-A973-198D9C4B15B8}" srcId="{74DCFC21-7EFB-4898-BEC3-36BA26330A83}" destId="{B504D155-839A-4283-9632-EFA1CE57A63D}" srcOrd="0" destOrd="0" parTransId="{2FDE503A-A414-45EA-8F96-603BE767A088}" sibTransId="{882A61E0-FDD0-4B56-B1DC-E1CE3E1F6574}"/>
    <dgm:cxn modelId="{50D88848-6A47-4A26-8FFF-AF0C82E9D80C}" srcId="{B656478D-7502-4969-9149-B9760D7C6E95}" destId="{A7F48C61-DC8F-4989-A9A8-B4045AB00C9D}" srcOrd="0" destOrd="0" parTransId="{2EA77C0F-1445-489B-8899-4F7C6AC885AD}" sibTransId="{BC4AB961-7F9C-4917-884A-4818E771A1B4}"/>
    <dgm:cxn modelId="{CF4C45E0-3A16-4A44-AB9B-9FFEB8FF168C}" type="presOf" srcId="{3B65D79F-606D-4CEF-8015-A2515178A83B}" destId="{5CD9883B-1639-4B7B-B45D-3D795F3767A8}" srcOrd="0" destOrd="5" presId="urn:microsoft.com/office/officeart/2005/8/layout/vList6"/>
    <dgm:cxn modelId="{166BBE6D-55E5-4CA6-865C-81879A860B73}" type="presOf" srcId="{38D7F022-F86C-489A-B042-15CFA3429587}" destId="{5CD9883B-1639-4B7B-B45D-3D795F3767A8}" srcOrd="0" destOrd="3" presId="urn:microsoft.com/office/officeart/2005/8/layout/vList6"/>
    <dgm:cxn modelId="{2A838A71-E3EC-410C-ACC6-968FAF7B9A3C}" type="presOf" srcId="{470377B3-68A9-492C-BD8D-F12E4D4D2284}" destId="{1BEAE035-C1A7-40D8-BB67-0B1A2D97DF7A}" srcOrd="0" destOrd="6" presId="urn:microsoft.com/office/officeart/2005/8/layout/vList6"/>
    <dgm:cxn modelId="{09E74D3B-E7E6-405C-ADFF-F2CFC9137E96}" srcId="{74DCFC21-7EFB-4898-BEC3-36BA26330A83}" destId="{24BE2A45-8746-415D-8D77-74B719958850}" srcOrd="1" destOrd="0" parTransId="{AB742C4A-3F27-4942-A549-7B22E1D21DE2}" sibTransId="{126EFBF4-53A5-4941-B788-394DE9EA3FF5}"/>
    <dgm:cxn modelId="{DEA040AD-127F-467D-BCBB-75E2C9464E16}" srcId="{B656478D-7502-4969-9149-B9760D7C6E95}" destId="{74DCFC21-7EFB-4898-BEC3-36BA26330A83}" srcOrd="1" destOrd="0" parTransId="{9FAA5E87-93AB-43BF-9ED2-FE5B76FF2F04}" sibTransId="{57868CD5-3794-45FC-A631-DF3FE4942901}"/>
    <dgm:cxn modelId="{5053A33B-526D-4338-AB60-B77435BA9F82}" srcId="{A7F48C61-DC8F-4989-A9A8-B4045AB00C9D}" destId="{1F24D153-A1BC-40B7-AB53-871C4E42C835}" srcOrd="2" destOrd="0" parTransId="{C0906DF2-7A3C-419F-9830-84930A49830F}" sibTransId="{542F6CCA-0D45-411A-9971-C23D8C8AB3F8}"/>
    <dgm:cxn modelId="{3ABAEA57-329E-4C83-B6A7-0512F425761F}" type="presOf" srcId="{B80855E3-957A-4D14-B8E8-69F5510DBF28}" destId="{5CD9883B-1639-4B7B-B45D-3D795F3767A8}" srcOrd="0" destOrd="0" presId="urn:microsoft.com/office/officeart/2005/8/layout/vList6"/>
    <dgm:cxn modelId="{800E8FD1-95B5-4B3D-B0FE-4A3ACF222C2D}" type="presOf" srcId="{94206207-B337-435C-B821-A2EC28209460}" destId="{1BEAE035-C1A7-40D8-BB67-0B1A2D97DF7A}" srcOrd="0" destOrd="3" presId="urn:microsoft.com/office/officeart/2005/8/layout/vList6"/>
    <dgm:cxn modelId="{2044AC6A-02B2-49AF-8888-C2B99F0871C3}" srcId="{A7F48C61-DC8F-4989-A9A8-B4045AB00C9D}" destId="{3B65D79F-606D-4CEF-8015-A2515178A83B}" srcOrd="5" destOrd="0" parTransId="{F5B7C5A0-F7F9-4F74-87C7-85A8B8FD8F63}" sibTransId="{E5886E14-C658-4F45-A02D-32AFAA5FE76A}"/>
    <dgm:cxn modelId="{2745574A-C4A7-4A7F-82BE-2B52EA3B594E}" type="presOf" srcId="{157451DA-57F4-4AE7-B6C1-81ECEC60ECB1}" destId="{1BEAE035-C1A7-40D8-BB67-0B1A2D97DF7A}" srcOrd="0" destOrd="2" presId="urn:microsoft.com/office/officeart/2005/8/layout/vList6"/>
    <dgm:cxn modelId="{BC7DA4A5-3A07-47C8-B3A1-0D1EEFAEC580}" srcId="{74DCFC21-7EFB-4898-BEC3-36BA26330A83}" destId="{F1EF1C7D-3108-43A0-98CE-BFBA79C6CF04}" srcOrd="5" destOrd="0" parTransId="{A43D05D4-6190-45A7-B2EA-B9FF29119874}" sibTransId="{52A8A412-838E-4D9F-AB90-14FC46B9B384}"/>
    <dgm:cxn modelId="{231E0D89-5F36-4C00-9D6A-7B6F699F636E}" type="presOf" srcId="{74DCFC21-7EFB-4898-BEC3-36BA26330A83}" destId="{BD546230-F1E9-40E8-A113-916F69577E1D}" srcOrd="0" destOrd="0" presId="urn:microsoft.com/office/officeart/2005/8/layout/vList6"/>
    <dgm:cxn modelId="{DB1A7FDE-74EC-489A-9BD0-CA07FEEAA4FE}" srcId="{74DCFC21-7EFB-4898-BEC3-36BA26330A83}" destId="{157451DA-57F4-4AE7-B6C1-81ECEC60ECB1}" srcOrd="2" destOrd="0" parTransId="{7D935725-EEDE-4331-BF72-9300C29018D4}" sibTransId="{EBBCE4CE-52CD-4B19-9DEE-786CEAA5A5E9}"/>
    <dgm:cxn modelId="{FDD7D14C-1EB0-45ED-AD04-E9D821AAA652}" srcId="{A7F48C61-DC8F-4989-A9A8-B4045AB00C9D}" destId="{B80855E3-957A-4D14-B8E8-69F5510DBF28}" srcOrd="0" destOrd="0" parTransId="{9FFF745F-D6A2-4D56-ABEE-7FFAC828D68C}" sibTransId="{770190F1-F96E-4F7D-B404-F2879D5D6F58}"/>
    <dgm:cxn modelId="{4AC0B58D-3A70-44F5-A1BD-B7F4AE49CD31}" type="presParOf" srcId="{1EDE6494-FAF8-4A1F-ACD8-3B7F85883C49}" destId="{251463B5-E7CE-4E9E-A8AD-12A3C6A108D7}" srcOrd="0" destOrd="0" presId="urn:microsoft.com/office/officeart/2005/8/layout/vList6"/>
    <dgm:cxn modelId="{B7C7F580-EBD8-4EDD-91E6-036A2F34EA8F}" type="presParOf" srcId="{251463B5-E7CE-4E9E-A8AD-12A3C6A108D7}" destId="{8BE3D6C2-EE07-4FC2-9D3E-15D09B6B2751}" srcOrd="0" destOrd="0" presId="urn:microsoft.com/office/officeart/2005/8/layout/vList6"/>
    <dgm:cxn modelId="{12805287-E9A9-4F22-B3D2-7DECCB8F554B}" type="presParOf" srcId="{251463B5-E7CE-4E9E-A8AD-12A3C6A108D7}" destId="{5CD9883B-1639-4B7B-B45D-3D795F3767A8}" srcOrd="1" destOrd="0" presId="urn:microsoft.com/office/officeart/2005/8/layout/vList6"/>
    <dgm:cxn modelId="{6FAEF1EE-3D5A-4A8E-8949-6F8143C37FF8}" type="presParOf" srcId="{1EDE6494-FAF8-4A1F-ACD8-3B7F85883C49}" destId="{3F332C81-08FD-4CB1-AFA8-3749B8927367}" srcOrd="1" destOrd="0" presId="urn:microsoft.com/office/officeart/2005/8/layout/vList6"/>
    <dgm:cxn modelId="{26C19B50-241D-4E9A-845C-9423FE63B499}" type="presParOf" srcId="{1EDE6494-FAF8-4A1F-ACD8-3B7F85883C49}" destId="{FE1A32C1-F529-4BD7-98C8-315951466174}" srcOrd="2" destOrd="0" presId="urn:microsoft.com/office/officeart/2005/8/layout/vList6"/>
    <dgm:cxn modelId="{7307E188-CF77-4FE5-B9FB-EA3FD17B7432}" type="presParOf" srcId="{FE1A32C1-F529-4BD7-98C8-315951466174}" destId="{BD546230-F1E9-40E8-A113-916F69577E1D}" srcOrd="0" destOrd="0" presId="urn:microsoft.com/office/officeart/2005/8/layout/vList6"/>
    <dgm:cxn modelId="{2A510DA5-6D66-48C1-BFE5-0C364F1912C8}" type="presParOf" srcId="{FE1A32C1-F529-4BD7-98C8-315951466174}" destId="{1BEAE035-C1A7-40D8-BB67-0B1A2D97DF7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9883B-1639-4B7B-B45D-3D795F3767A8}">
      <dsp:nvSpPr>
        <dsp:cNvPr id="0" name=""/>
        <dsp:cNvSpPr/>
      </dsp:nvSpPr>
      <dsp:spPr>
        <a:xfrm>
          <a:off x="2999518" y="2651"/>
          <a:ext cx="5716712" cy="25227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" tIns="3175" rIns="3175" bIns="3175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существующей системы мотивации в организации;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ресурсов организации для устранения проблемы;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согласование целей системы с целями организации;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моделирование новой системы с учетом возможных корректировок;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формулирование результатов моделирования и непосредственное внесение коррективов.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9518" y="317992"/>
        <a:ext cx="4770688" cy="1892049"/>
      </dsp:txXfrm>
    </dsp:sp>
    <dsp:sp modelId="{8BE3D6C2-EE07-4FC2-9D3E-15D09B6B2751}">
      <dsp:nvSpPr>
        <dsp:cNvPr id="0" name=""/>
        <dsp:cNvSpPr/>
      </dsp:nvSpPr>
      <dsp:spPr>
        <a:xfrm>
          <a:off x="2466" y="85369"/>
          <a:ext cx="2997052" cy="2357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Этапы совершенствования системы мотивации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540" y="200443"/>
        <a:ext cx="2766904" cy="2127148"/>
      </dsp:txXfrm>
    </dsp:sp>
    <dsp:sp modelId="{1BEAE035-C1A7-40D8-BB67-0B1A2D97DF7A}">
      <dsp:nvSpPr>
        <dsp:cNvPr id="0" name=""/>
        <dsp:cNvSpPr/>
      </dsp:nvSpPr>
      <dsp:spPr>
        <a:xfrm>
          <a:off x="3059692" y="2761113"/>
          <a:ext cx="5657667" cy="24780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соответствие системы мотивации целям и задачам организации;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соответствие системы мотивации внутренним и внешним условиям среды;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социально-психологический комфорт сотрудников;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наличие документов и четких оснований, в соответствии с которыми осуществляется мотивация;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лояльность сотрудников и удовлетворенность сотрудников системой мотивации;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четкая область ответственности каждого менеджера в иерархии: кто и где определяет достижение результата.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/>
        </a:p>
      </dsp:txBody>
      <dsp:txXfrm>
        <a:off x="3059692" y="3070874"/>
        <a:ext cx="4728386" cy="1858563"/>
      </dsp:txXfrm>
    </dsp:sp>
    <dsp:sp modelId="{BD546230-F1E9-40E8-A113-916F69577E1D}">
      <dsp:nvSpPr>
        <dsp:cNvPr id="0" name=""/>
        <dsp:cNvSpPr/>
      </dsp:nvSpPr>
      <dsp:spPr>
        <a:xfrm>
          <a:off x="1337" y="2821507"/>
          <a:ext cx="3058355" cy="23572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Критерии эффективности системы мотивации</a:t>
          </a:r>
          <a:endParaRPr lang="ru-RU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6411" y="2936581"/>
        <a:ext cx="2828207" cy="2127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3A2B1-9964-457C-82D7-73FB0DCA0551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64827-395D-4371-950F-546BFBE35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15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89DD6-6A6F-4892-8D4C-2BCDE5DF34E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93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4827-395D-4371-950F-546BFBE35DE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209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4827-395D-4371-950F-546BFBE35DE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007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dirty="0" smtClean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4827-395D-4371-950F-546BFBE35DE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50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dirty="0" smtClean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4827-395D-4371-950F-546BFBE35DE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50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4827-395D-4371-950F-546BFBE35DE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5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89DD6-6A6F-4892-8D4C-2BCDE5DF34E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1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Например,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Обоснование результативности проектов ГЧП….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Изменение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системы…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Проект позволит..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….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64827-395D-4371-950F-546BFBE35DE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0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u="sn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89DD6-6A6F-4892-8D4C-2BCDE5DF34E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17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49842" y="1735973"/>
            <a:ext cx="7603959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49842" y="4412080"/>
            <a:ext cx="760395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2087-347C-4AF8-A256-09076CBBA7DE}" type="datetime1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2B27-DB56-4643-B67A-5867E45BC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9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7DC7-A4E9-481B-A5E0-EFBCAB1874C7}" type="datetime1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2B27-DB56-4643-B67A-5867E45BC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7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003D-521F-4F7B-A28F-ABAFE7875209}" type="datetime1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2B27-DB56-4643-B67A-5867E45BC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18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1547D-02CB-45B4-B315-D9BB7D0626B1}" type="datetime1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2B27-DB56-4643-B67A-5867E45BC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13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C6CF-B332-4AF4-984D-879B8F708622}" type="datetime1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2B27-DB56-4643-B67A-5867E45BCA4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7243" y="1973181"/>
            <a:ext cx="8109284" cy="196114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7243" y="4243807"/>
            <a:ext cx="8109284" cy="73726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5621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9F9A-A45A-48B2-B1F9-75875E7A14C0}" type="datetime1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2B27-DB56-4643-B67A-5867E45BC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75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3649-E1C5-41C3-AAFE-09D46EEAF7B5}" type="datetime1">
              <a:rPr lang="ru-RU" smtClean="0"/>
              <a:t>21.06.2022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2B27-DB56-4643-B67A-5867E45BC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53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B697-F35D-4224-B336-6DCEB9CD30DD}" type="datetime1">
              <a:rPr lang="ru-RU" smtClean="0"/>
              <a:t>21.06.2022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2B27-DB56-4643-B67A-5867E45BC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95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05066-823D-4D30-A72A-3164EE4DAAF0}" type="datetime1">
              <a:rPr lang="ru-RU" smtClean="0"/>
              <a:t>21.06.2022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2B27-DB56-4643-B67A-5867E45BC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9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602D-B727-4BDB-B179-697AF05A0734}" type="datetime1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2B27-DB56-4643-B67A-5867E45BC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49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8685-9637-42DB-91B0-BF8FB613A5C0}" type="datetime1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2B27-DB56-4643-B67A-5867E45BC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703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B7B06-BDA2-461E-AFB8-D0D56BED4B3E}" type="datetime1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52B27-DB56-4643-B67A-5867E45BC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20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38770" y="2862463"/>
            <a:ext cx="8213299" cy="122579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Совершенствование системы </a:t>
            </a:r>
            <a:r>
              <a:rPr lang="ru-RU" sz="3600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мотивации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38770" y="4900248"/>
            <a:ext cx="8323385" cy="1703753"/>
          </a:xfrm>
        </p:spPr>
        <p:txBody>
          <a:bodyPr>
            <a:normAutofit fontScale="92500" lnSpcReduction="20000"/>
          </a:bodyPr>
          <a:lstStyle/>
          <a:p>
            <a:pPr algn="r">
              <a:defRPr/>
            </a:pPr>
            <a:r>
              <a:rPr lang="ru-RU" altLang="zh-CN" sz="2000" dirty="0">
                <a:latin typeface="Times New Roman" pitchFamily="18" charset="0"/>
                <a:cs typeface="Times New Roman" pitchFamily="18" charset="0"/>
              </a:rPr>
              <a:t>Научный руководитель: ученая степень </a:t>
            </a:r>
            <a:r>
              <a:rPr lang="ru-RU" altLang="zh-CN" sz="2000" dirty="0" smtClean="0">
                <a:latin typeface="Times New Roman" pitchFamily="18" charset="0"/>
                <a:cs typeface="Times New Roman" pitchFamily="18" charset="0"/>
              </a:rPr>
              <a:t>к.н., доцент </a:t>
            </a:r>
            <a:r>
              <a:rPr lang="ru-RU" altLang="zh-CN" sz="2000" dirty="0" smtClean="0">
                <a:latin typeface="Times New Roman" pitchFamily="18" charset="0"/>
                <a:cs typeface="Times New Roman" pitchFamily="18" charset="0"/>
              </a:rPr>
              <a:t>Н.А. Старкова</a:t>
            </a:r>
            <a:endParaRPr lang="ru-RU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altLang="zh-CN" sz="2000" dirty="0" smtClean="0">
                <a:latin typeface="Times New Roman" pitchFamily="18" charset="0"/>
                <a:cs typeface="Times New Roman" pitchFamily="18" charset="0"/>
              </a:rPr>
              <a:t>Слушатель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zh-CN" sz="2000" dirty="0" smtClean="0">
                <a:latin typeface="Times New Roman" pitchFamily="18" charset="0"/>
                <a:cs typeface="Times New Roman" pitchFamily="18" charset="0"/>
              </a:rPr>
              <a:t> П.В. Филев</a:t>
            </a:r>
            <a:endParaRPr lang="ru-RU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endParaRPr lang="ru-RU" altLang="zh-CN" sz="20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endParaRPr lang="ru-RU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zh-CN" sz="2000" dirty="0" smtClean="0">
                <a:latin typeface="Times New Roman" pitchFamily="18" charset="0"/>
                <a:cs typeface="Times New Roman" pitchFamily="18" charset="0"/>
              </a:rPr>
              <a:t>Ярославль,  </a:t>
            </a:r>
            <a:r>
              <a:rPr lang="ru-RU" altLang="zh-CN" sz="2000" dirty="0" smtClean="0">
                <a:latin typeface="Times New Roman" pitchFamily="18" charset="0"/>
                <a:cs typeface="Times New Roman" pitchFamily="18" charset="0"/>
              </a:rPr>
              <a:t>2022 </a:t>
            </a:r>
            <a:endParaRPr lang="zh-CN" altLang="en-US" sz="2000" dirty="0"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algn="l"/>
            <a:endParaRPr lang="ru-RU" sz="2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9852" y="1404145"/>
            <a:ext cx="7407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подготовки управленческих кадров для организаций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хозяйства РФ, направление «Менеджмент»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23184" y="2264109"/>
            <a:ext cx="502067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Выпускная квалификационная </a:t>
            </a:r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тему: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324" y="430123"/>
            <a:ext cx="10515600" cy="105571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SWOT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ООО «Эверест Строй»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2B27-DB56-4643-B67A-5867E45BCA4B}" type="slidenum">
              <a:rPr lang="ru-RU" smtClean="0"/>
              <a:t>10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02" y="1797396"/>
            <a:ext cx="4859722" cy="39433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927" y="170979"/>
            <a:ext cx="2140638" cy="1573998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901859"/>
              </p:ext>
            </p:extLst>
          </p:nvPr>
        </p:nvGraphicFramePr>
        <p:xfrm>
          <a:off x="5603124" y="1799031"/>
          <a:ext cx="5092505" cy="3943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4484">
                  <a:extLst>
                    <a:ext uri="{9D8B030D-6E8A-4147-A177-3AD203B41FA5}">
                      <a16:colId xmlns:a16="http://schemas.microsoft.com/office/drawing/2014/main" val="1138815931"/>
                    </a:ext>
                  </a:extLst>
                </a:gridCol>
                <a:gridCol w="2748021">
                  <a:extLst>
                    <a:ext uri="{9D8B030D-6E8A-4147-A177-3AD203B41FA5}">
                      <a16:colId xmlns:a16="http://schemas.microsoft.com/office/drawing/2014/main" val="2634094430"/>
                    </a:ext>
                  </a:extLst>
                </a:gridCol>
              </a:tblGrid>
              <a:tr h="2067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Сильные 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стороны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узнаваемость бренда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проведение постпродажного сервисного обслуживания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хорошая репутация компании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освоено малоэтажное строительство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на практике используются новые технологии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Слабые стороны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наличие заемного капитала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низкая квалификация кадров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высокие издержки производства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высокая текучесть кадров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слабая маркетинговая политика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013593"/>
                  </a:ext>
                </a:extLst>
              </a:tr>
              <a:tr h="1875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Возможности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быстрорастущий рынок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быстрого роста наличие новых х рынков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появление новых технологий строительства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производственных объектов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Угрозы</a:t>
                      </a:r>
                      <a:endParaRPr lang="ru-RU" sz="16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монополизация рынка большими компаниями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высокая конкуренция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угроза поглощения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дефицит высококвалифицированных специалистов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нарастание износа основных фондов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022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17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388" y="174397"/>
            <a:ext cx="10515600" cy="14067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Организационная </a:t>
            </a:r>
            <a:r>
              <a:rPr lang="ru-RU" sz="2000" b="1" dirty="0" smtClean="0"/>
              <a:t>структура </a:t>
            </a:r>
            <a:r>
              <a:rPr lang="ru-RU" sz="2000" b="1" dirty="0" smtClean="0"/>
              <a:t>ООО «Эверест Строй»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B3E52B27-DB56-4643-B67A-5867E45BCA4B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58" y="2020092"/>
            <a:ext cx="7291656" cy="4655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77" y="549085"/>
            <a:ext cx="6216421" cy="3488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558" y="5570806"/>
            <a:ext cx="2802795" cy="1104631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037353" y="815926"/>
            <a:ext cx="89483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037353" y="815926"/>
            <a:ext cx="6228662" cy="4881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112542" y="815926"/>
            <a:ext cx="29248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8474" y="815926"/>
            <a:ext cx="0" cy="5036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2542" y="5880295"/>
            <a:ext cx="3629464" cy="28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742006" y="5915464"/>
            <a:ext cx="534572" cy="577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290646" y="6492875"/>
            <a:ext cx="49753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9266015" y="5697733"/>
            <a:ext cx="0" cy="795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9266015" y="5697733"/>
            <a:ext cx="26915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11957538" y="815926"/>
            <a:ext cx="14068" cy="4881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53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315484"/>
            <a:ext cx="10936458" cy="4085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количественной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мотивационного процесса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2B27-DB56-4643-B67A-5867E45BCA4B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346228"/>
              </p:ext>
            </p:extLst>
          </p:nvPr>
        </p:nvGraphicFramePr>
        <p:xfrm>
          <a:off x="548640" y="886265"/>
          <a:ext cx="10805160" cy="4754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9897">
                  <a:extLst>
                    <a:ext uri="{9D8B030D-6E8A-4147-A177-3AD203B41FA5}">
                      <a16:colId xmlns:a16="http://schemas.microsoft.com/office/drawing/2014/main" val="4244496040"/>
                    </a:ext>
                  </a:extLst>
                </a:gridCol>
                <a:gridCol w="5465263">
                  <a:extLst>
                    <a:ext uri="{9D8B030D-6E8A-4147-A177-3AD203B41FA5}">
                      <a16:colId xmlns:a16="http://schemas.microsoft.com/office/drawing/2014/main" val="3650315564"/>
                    </a:ext>
                  </a:extLst>
                </a:gridCol>
              </a:tblGrid>
              <a:tr h="210863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Ежемесячный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экономический эффект от снижения текучести кадров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Знов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* Р * (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Kтек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–  Ктек2),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где                            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Знов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затраты на нового сотрудника, равные затратам на отбор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Р – численность работников по штатному расписанию;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Ктек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коэффициент текучести кадров.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2. Коэффициент текучести кадров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(Чу/Р) * 100,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где	                                  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Чу – число уволенных сотрудников по собственному желанию и по инициативе руководителя;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Р – численность работников по штатному расписанию;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1410959"/>
                  </a:ext>
                </a:extLst>
              </a:tr>
              <a:tr h="2646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Эффект от обучения и повышения квалификации для дальнейшего совмещения с работой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Эоб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Ззп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* Роб * Т –  Зоб,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где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Ззп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затраты на среднемесячную заработную плату обучаемого работника;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Роб – количество работников, отправленных на обучение или переобучение;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Т – период оценки эффективности;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Зоб – средние затраты на обучение/переобучение.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Эффект от повышения производительности труда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Nраб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* D * (П2 – П1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где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Nраб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число работников;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D – число фактически отработанных дней в месяце;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П1/2 – расчет производительности труда, как отношения уровня объема продаж к количеству работников.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8772379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5641146"/>
            <a:ext cx="2802795" cy="108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2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и задачи</a:t>
            </a: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914" y="1185202"/>
            <a:ext cx="10515600" cy="46106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создание и внедрение эффективной системы мотивации            и стимулирования сотрудников в ООО «Эверест Строй»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комфортных и безопасных условий труда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рабочих мест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Согласование мест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 проведения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корпоративных праздников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командообразующих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системы нематериального стимулирования в виде поощрений, признаний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возможные проблемы и риски.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стендов с фотографиями лучших работников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мероприятий по повышению уровню мотивации сотрудников (положения о премировании, награждении,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отпусках).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согласование учебного план с целью повышения квалификации сотрудников и последующей реализацией, и составленным графиком по отделам.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2B27-DB56-4643-B67A-5867E45BCA4B}" type="slidenum">
              <a:rPr lang="ru-RU" smtClean="0"/>
              <a:t>13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0419" y="198791"/>
            <a:ext cx="1619476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86" y="278640"/>
            <a:ext cx="10515600" cy="738846"/>
          </a:xfrm>
        </p:spPr>
        <p:txBody>
          <a:bodyPr>
            <a:noAutofit/>
          </a:bodyPr>
          <a:lstStyle/>
          <a:p>
            <a:pPr algn="ctr"/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и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117" y="1176618"/>
            <a:ext cx="10515600" cy="538572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нижение текучести кадров в ООО «Эверест Строй»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труда и исполнительской дисциплины у работников;</a:t>
            </a:r>
          </a:p>
          <a:p>
            <a:pPr>
              <a:buFont typeface="Wingdings" pitchFamily="2" charset="2"/>
              <a:buChar char="ü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профессиональной компетенции работников компании;</a:t>
            </a:r>
          </a:p>
          <a:p>
            <a:pPr>
              <a:buFont typeface="Wingdings" pitchFamily="2" charset="2"/>
              <a:buChar char="ü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морально психологического климата и повышение морального духа коллектива.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эффективности:</a:t>
            </a:r>
          </a:p>
          <a:p>
            <a:pPr>
              <a:buFont typeface="Wingdings" pitchFamily="2" charset="2"/>
              <a:buChar char="ü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востребованность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реализация предлагаемых услуг компании;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экономической самостоятельности,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бездефицитного функционирования.</a:t>
            </a:r>
          </a:p>
          <a:p>
            <a:pPr>
              <a:buFont typeface="Wingdings" pitchFamily="2" charset="2"/>
              <a:buChar char="ü"/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социальные, экономические эффекты: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прибыли компании;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заработной платы;</a:t>
            </a:r>
          </a:p>
          <a:p>
            <a:pPr>
              <a:buFont typeface="Wingdings" pitchFamily="2" charset="2"/>
              <a:buChar char="ü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уровня квалификации сотрудников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одернизация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и рабочих мест;</a:t>
            </a:r>
          </a:p>
          <a:p>
            <a:pPr>
              <a:buFont typeface="Wingdings" pitchFamily="2" charset="2"/>
              <a:buChar char="ü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ысокая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к труду;</a:t>
            </a:r>
          </a:p>
          <a:p>
            <a:pPr>
              <a:buFont typeface="Wingdings" pitchFamily="2" charset="2"/>
              <a:buChar char="ü"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плочение коллектива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2B27-DB56-4643-B67A-5867E45BCA4B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468" y="278640"/>
            <a:ext cx="1978529" cy="145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1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2B27-DB56-4643-B67A-5867E45BCA4B}" type="slidenum">
              <a:rPr lang="ru-RU" smtClean="0"/>
              <a:t>15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03628" y="111250"/>
            <a:ext cx="9431215" cy="816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 проекта</a:t>
            </a:r>
            <a:endParaRPr lang="ru-RU" sz="31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018611"/>
              </p:ext>
            </p:extLst>
          </p:nvPr>
        </p:nvGraphicFramePr>
        <p:xfrm>
          <a:off x="422031" y="1040379"/>
          <a:ext cx="8989255" cy="5315973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563438">
                  <a:extLst>
                    <a:ext uri="{9D8B030D-6E8A-4147-A177-3AD203B41FA5}">
                      <a16:colId xmlns:a16="http://schemas.microsoft.com/office/drawing/2014/main" val="2353991282"/>
                    </a:ext>
                  </a:extLst>
                </a:gridCol>
                <a:gridCol w="6425817">
                  <a:extLst>
                    <a:ext uri="{9D8B030D-6E8A-4147-A177-3AD203B41FA5}">
                      <a16:colId xmlns:a16="http://schemas.microsoft.com/office/drawing/2014/main" val="1107491364"/>
                    </a:ext>
                  </a:extLst>
                </a:gridCol>
              </a:tblGrid>
              <a:tr h="590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проекта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Совершенствование системы мотивации и стимулирования сотрудников в ООО «Эверест Строй»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8977089"/>
                  </a:ext>
                </a:extLst>
              </a:tr>
              <a:tr h="834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Планируемое время начала и окончания проекта (месяц/год)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Начало проекта 01.08.2022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Окончание проекта 31.05.2023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387483"/>
                  </a:ext>
                </a:extLst>
              </a:tr>
              <a:tr h="5935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Оценка бюджета проекта (руб.)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500 000 рублей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44497"/>
                  </a:ext>
                </a:extLst>
              </a:tr>
              <a:tr h="594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Место/сфера реализации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г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 Ярославль, ул. Революционная, д.18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266074"/>
                  </a:ext>
                </a:extLst>
              </a:tr>
              <a:tr h="379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Заказчик проекта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Компания ООО «Эверест Строй»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34979"/>
                  </a:ext>
                </a:extLst>
              </a:tr>
              <a:tr h="594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Куратор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Заместитель генерального директора, Копыль А.Б.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620103"/>
                  </a:ext>
                </a:extLst>
              </a:tr>
              <a:tr h="970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Ключевые участники проекта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Компании инвесторы, компании субподрядчики, банки-партнеры,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университеты, школы обучения, сотрудники компании.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822889"/>
                  </a:ext>
                </a:extLst>
              </a:tr>
              <a:tr h="758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Дата создания документа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20.06.2022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295997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937" y="231081"/>
            <a:ext cx="2077238" cy="15273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956" y="2017876"/>
            <a:ext cx="2477219" cy="285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44" y="111450"/>
            <a:ext cx="9684434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проекта, описание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проекта, требования и риски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354581"/>
              </p:ext>
            </p:extLst>
          </p:nvPr>
        </p:nvGraphicFramePr>
        <p:xfrm>
          <a:off x="783911" y="1252025"/>
          <a:ext cx="7388673" cy="86787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388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7873">
                <a:tc>
                  <a:txBody>
                    <a:bodyPr/>
                    <a:lstStyle/>
                    <a:p>
                      <a:pPr lvl="0" algn="just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1.Обучение и повышение квалификации действующих сотрудников компании.</a:t>
                      </a:r>
                      <a:endParaRPr lang="ru-RU" sz="1600" b="0" i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Создание комфортных и безопасных условий труда.</a:t>
                      </a:r>
                      <a:endParaRPr lang="ru-RU" sz="1600" b="0" i="0" spc="7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eorgi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2B27-DB56-4643-B67A-5867E45BCA4B}" type="slidenum">
              <a:rPr lang="ru-RU" smtClean="0"/>
              <a:t>16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94458" y="1635028"/>
            <a:ext cx="13780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проекта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04807" y="2764921"/>
            <a:ext cx="307936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проекта и его границы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411166"/>
              </p:ext>
            </p:extLst>
          </p:nvPr>
        </p:nvGraphicFramePr>
        <p:xfrm>
          <a:off x="783911" y="2213229"/>
          <a:ext cx="7361177" cy="151803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361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18031">
                <a:tc>
                  <a:txBody>
                    <a:bodyPr/>
                    <a:lstStyle/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 содержит следующие мероприятия: порядок действий по совершенствованию системы мотивации и стимулирования сотрудников организации. </a:t>
                      </a:r>
                    </a:p>
                    <a:p>
                      <a:pPr algn="just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Границами проекта выступают финансовые и материальные ограничения выделенные на реализацию проекта генеральным директором организации.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Объект 4"/>
          <p:cNvSpPr txBox="1">
            <a:spLocks/>
          </p:cNvSpPr>
          <p:nvPr/>
        </p:nvSpPr>
        <p:spPr>
          <a:xfrm>
            <a:off x="8994458" y="5390831"/>
            <a:ext cx="1503039" cy="313932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 проекта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76932" y="4172227"/>
            <a:ext cx="311752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проекту и продукту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017858"/>
              </p:ext>
            </p:extLst>
          </p:nvPr>
        </p:nvGraphicFramePr>
        <p:xfrm>
          <a:off x="783911" y="3858862"/>
          <a:ext cx="7361177" cy="140436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361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2325">
                <a:tc>
                  <a:txBody>
                    <a:bodyPr/>
                    <a:lstStyle/>
                    <a:p>
                      <a:pPr marR="53975" algn="just">
                        <a:lnSpc>
                          <a:spcPct val="96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ходе реализации недопустимо нарушение сроков и объемов финансирования проекта, должна присутствовать строгая управленческая структура, а также реализация всех намеченных пунктов алгоритма проводимых работ. Выполнение данных требований позволит повысить качество оказываемых услуг клиентам, а также будет способствовать реализации намеченных мероприятий в рамках обучающей программы.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143914"/>
              </p:ext>
            </p:extLst>
          </p:nvPr>
        </p:nvGraphicFramePr>
        <p:xfrm>
          <a:off x="783912" y="5390831"/>
          <a:ext cx="7361176" cy="91313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361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930" algn="l"/>
                        </a:tabLs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Запрещение/ограничение исполнения проекта разрешительными органами в связи с эпидемиологической ситуацией в стране.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930" algn="l"/>
                        </a:tabLs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Отказ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сотрудников организации от вечернего обучения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930" algn="l"/>
                        </a:tabLs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Отказ заказчика от контракта (сокращение или отсутствие финансирования).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372" y="204551"/>
            <a:ext cx="1962803" cy="1443237"/>
          </a:xfrm>
          <a:prstGeom prst="rect">
            <a:avLst/>
          </a:prstGeom>
        </p:spPr>
      </p:pic>
      <p:sp>
        <p:nvSpPr>
          <p:cNvPr id="14" name="Стрелка вправо 13"/>
          <p:cNvSpPr/>
          <p:nvPr/>
        </p:nvSpPr>
        <p:spPr>
          <a:xfrm>
            <a:off x="8384345" y="1704828"/>
            <a:ext cx="439571" cy="209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8384344" y="2824991"/>
            <a:ext cx="439571" cy="209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8384343" y="4231142"/>
            <a:ext cx="439571" cy="209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8390814" y="5427653"/>
            <a:ext cx="439571" cy="209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6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270406"/>
              </p:ext>
            </p:extLst>
          </p:nvPr>
        </p:nvGraphicFramePr>
        <p:xfrm>
          <a:off x="549450" y="1179058"/>
          <a:ext cx="8708849" cy="5421682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83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7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7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0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Цели проекта</a:t>
                      </a:r>
                      <a:endParaRPr lang="ru-RU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Критерии успешности</a:t>
                      </a:r>
                      <a:endParaRPr lang="ru-RU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Лица, утверждающие критерии успешности</a:t>
                      </a:r>
                      <a:endParaRPr lang="ru-RU" sz="1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8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u="sng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содержанию: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Обучение и повышение квалификации действующих сотрудников компании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комфортных и безопасных условий труда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Обучение сотрудников проведено;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Организованы комфортные условия труда на рабочих местах, соответствующие нормативным документам.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Куратор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представитель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заказчика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срокам: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мероприятия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09.00 01.08.2022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 мероприятия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18.00 31.05.2023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началось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закончилось в установленные сроки.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Куратор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представитель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заказчика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</a:rPr>
                        <a:t>По стоимости: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– </a:t>
                      </a:r>
                      <a:r>
                        <a:rPr lang="ru-RU" sz="1200" dirty="0" smtClean="0">
                          <a:effectLst/>
                        </a:rPr>
                        <a:t>0,65 </a:t>
                      </a:r>
                      <a:r>
                        <a:rPr lang="ru-RU" sz="1200" dirty="0">
                          <a:effectLst/>
                        </a:rPr>
                        <a:t>млн руб.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 не превышен.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Куратор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2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u="sng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 smtClean="0">
                          <a:effectLst/>
                        </a:rPr>
                        <a:t>По </a:t>
                      </a:r>
                      <a:r>
                        <a:rPr lang="ru-RU" sz="1600" u="sng" dirty="0">
                          <a:effectLst/>
                        </a:rPr>
                        <a:t>качеству: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соответствие спецификациям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Отсутствие жалоб сотрудников; Претензий со стороны должностных лиц исполнительной власти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Куратор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представитель заказчика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2B27-DB56-4643-B67A-5867E45BCA4B}" type="slidenum">
              <a:rPr lang="ru-RU" smtClean="0"/>
              <a:t>17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353926" y="241417"/>
            <a:ext cx="10515600" cy="816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успешности по отдельным целям проекта</a:t>
            </a:r>
            <a:endParaRPr lang="ru-RU" sz="31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985" y="241417"/>
            <a:ext cx="2005784" cy="14748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160" y="3053330"/>
            <a:ext cx="26479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3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5350" y="-20289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Сводное расписание контрольных событий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2B27-DB56-4643-B67A-5867E45BCA4B}" type="slidenum">
              <a:rPr lang="ru-RU" smtClean="0"/>
              <a:t>18</a:t>
            </a:fld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850556"/>
              </p:ext>
            </p:extLst>
          </p:nvPr>
        </p:nvGraphicFramePr>
        <p:xfrm>
          <a:off x="675248" y="847958"/>
          <a:ext cx="8750105" cy="5557356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558826">
                  <a:extLst>
                    <a:ext uri="{9D8B030D-6E8A-4147-A177-3AD203B41FA5}">
                      <a16:colId xmlns:a16="http://schemas.microsoft.com/office/drawing/2014/main" val="4089664784"/>
                    </a:ext>
                  </a:extLst>
                </a:gridCol>
                <a:gridCol w="2191279">
                  <a:extLst>
                    <a:ext uri="{9D8B030D-6E8A-4147-A177-3AD203B41FA5}">
                      <a16:colId xmlns:a16="http://schemas.microsoft.com/office/drawing/2014/main" val="2837819371"/>
                    </a:ext>
                  </a:extLst>
                </a:gridCol>
              </a:tblGrid>
              <a:tr h="447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контрольных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событий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8455" algn="ctr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22973559"/>
                  </a:ext>
                </a:extLst>
              </a:tr>
              <a:tr h="214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Инициация проекта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R="342900" algn="ctr">
                        <a:lnSpc>
                          <a:spcPct val="107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01.08.2022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393630"/>
                  </a:ext>
                </a:extLst>
              </a:tr>
              <a:tr h="8152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Принято решение о реализации проекта совершенствования    системы мотивации и стимулирования персонала организации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утверждена дорожная карта и ответственные лица.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R="347980" algn="ctr">
                        <a:lnSpc>
                          <a:spcPct val="107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01.08.2022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616554"/>
                  </a:ext>
                </a:extLst>
              </a:tr>
              <a:tr h="214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 устав проекта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R="338455" algn="ctr">
                        <a:lnSpc>
                          <a:spcPct val="107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02.08.2022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994873"/>
                  </a:ext>
                </a:extLst>
              </a:tr>
              <a:tr h="303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комфортных и безопасных условий труда и         обустройство рабочих мест.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R="338455" algn="ctr">
                        <a:lnSpc>
                          <a:spcPct val="107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22.08.2022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884522"/>
                  </a:ext>
                </a:extLst>
              </a:tr>
              <a:tr h="440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Определены места и даты проведения корпоративных праздников и командообразующих мероприятий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R="338455" algn="ctr">
                        <a:lnSpc>
                          <a:spcPct val="107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05.09.2022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060722"/>
                  </a:ext>
                </a:extLst>
              </a:tr>
              <a:tr h="267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 системы нематериального стимулирования в виде поощрений, признаний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R="338455" algn="ctr">
                        <a:lnSpc>
                          <a:spcPct val="107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12.09.2022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987860"/>
                  </a:ext>
                </a:extLst>
              </a:tr>
              <a:tr h="3754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стендов с фотографиями лучших работников организации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R="338455" algn="ctr">
                        <a:lnSpc>
                          <a:spcPct val="107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26.09.2022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390234"/>
                  </a:ext>
                </a:extLst>
              </a:tr>
              <a:tr h="512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 мероприятий по повышению уровню мотивации сотрудников (положения о премировании, награждении, отпусках и пр.)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R="338455" algn="ctr">
                        <a:lnSpc>
                          <a:spcPct val="107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30.09.2022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461920"/>
                  </a:ext>
                </a:extLst>
              </a:tr>
              <a:tr h="605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согласование учебного план с целью повышения квалификации сотрудников и последующей реализацией, и составленным графиком по отделам.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R="338455" algn="ctr">
                        <a:lnSpc>
                          <a:spcPct val="107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10.10.2022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296942"/>
                  </a:ext>
                </a:extLst>
              </a:tr>
              <a:tr h="214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системы обучения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R="338455" algn="ctr">
                        <a:lnSpc>
                          <a:spcPct val="107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17.10.2022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217686"/>
                  </a:ext>
                </a:extLst>
              </a:tr>
              <a:tr h="214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завершен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R="338455" algn="ctr">
                        <a:lnSpc>
                          <a:spcPct val="107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31.05.2023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024331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182" y="365127"/>
            <a:ext cx="2024249" cy="14884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056" y="2546252"/>
            <a:ext cx="2476500" cy="227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3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2B27-DB56-4643-B67A-5867E45BCA4B}" type="slidenum">
              <a:rPr lang="ru-RU" smtClean="0"/>
              <a:t>19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104335" y="-6851"/>
            <a:ext cx="10515600" cy="816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Заинтересованные стороны проекта</a:t>
            </a:r>
            <a:endParaRPr lang="ru-RU" sz="31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496" y="280062"/>
            <a:ext cx="2259341" cy="166128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208349"/>
              </p:ext>
            </p:extLst>
          </p:nvPr>
        </p:nvGraphicFramePr>
        <p:xfrm>
          <a:off x="112541" y="741006"/>
          <a:ext cx="9307163" cy="58679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53549">
                  <a:extLst>
                    <a:ext uri="{9D8B030D-6E8A-4147-A177-3AD203B41FA5}">
                      <a16:colId xmlns:a16="http://schemas.microsoft.com/office/drawing/2014/main" val="2119809873"/>
                    </a:ext>
                  </a:extLst>
                </a:gridCol>
                <a:gridCol w="1969477">
                  <a:extLst>
                    <a:ext uri="{9D8B030D-6E8A-4147-A177-3AD203B41FA5}">
                      <a16:colId xmlns:a16="http://schemas.microsoft.com/office/drawing/2014/main" val="3219280082"/>
                    </a:ext>
                  </a:extLst>
                </a:gridCol>
                <a:gridCol w="956603">
                  <a:extLst>
                    <a:ext uri="{9D8B030D-6E8A-4147-A177-3AD203B41FA5}">
                      <a16:colId xmlns:a16="http://schemas.microsoft.com/office/drawing/2014/main" val="1246931279"/>
                    </a:ext>
                  </a:extLst>
                </a:gridCol>
                <a:gridCol w="1288844">
                  <a:extLst>
                    <a:ext uri="{9D8B030D-6E8A-4147-A177-3AD203B41FA5}">
                      <a16:colId xmlns:a16="http://schemas.microsoft.com/office/drawing/2014/main" val="562365607"/>
                    </a:ext>
                  </a:extLst>
                </a:gridCol>
                <a:gridCol w="2907207">
                  <a:extLst>
                    <a:ext uri="{9D8B030D-6E8A-4147-A177-3AD203B41FA5}">
                      <a16:colId xmlns:a16="http://schemas.microsoft.com/office/drawing/2014/main" val="113779623"/>
                    </a:ext>
                  </a:extLst>
                </a:gridCol>
                <a:gridCol w="1031483">
                  <a:extLst>
                    <a:ext uri="{9D8B030D-6E8A-4147-A177-3AD203B41FA5}">
                      <a16:colId xmlns:a16="http://schemas.microsoft.com/office/drawing/2014/main" val="2974497506"/>
                    </a:ext>
                  </a:extLst>
                </a:gridCol>
              </a:tblGrid>
              <a:tr h="478874">
                <a:tc>
                  <a:txBody>
                    <a:bodyPr/>
                    <a:lstStyle/>
                    <a:p>
                      <a:pPr marL="98425" marR="46355" indent="-39370" algn="ctr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Фамилия, инициалы/группа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2405" algn="ctr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015" algn="ctr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20650" algn="ctr">
                        <a:lnSpc>
                          <a:spcPct val="107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8275" marR="26035" algn="ctr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Контактная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5605" algn="ctr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 algn="ctr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Влияние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84152820"/>
                  </a:ext>
                </a:extLst>
              </a:tr>
              <a:tr h="834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Разин К.В.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Генеральный директор ООО «Эверест Строй»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 8-903-646-20-00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Оборудовать рабочие места сотрудников для комфортной и безопасной работы. Завершить учебный процесс в указанные сроки, разместить карточки лучших сотрудников на стенды.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Сильное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934573"/>
                  </a:ext>
                </a:extLst>
              </a:tr>
              <a:tr h="5939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Копыль А.Б.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Генеральный директор ООО «Эверест Строй»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Куратор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 8-920-102-09-09 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в срок всех мероприятий, указанных в проекте.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сильное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359493"/>
                  </a:ext>
                </a:extLst>
              </a:tr>
              <a:tr h="512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Фомина С.А.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Управляющая компанией ООО «Эверест Строй»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проекта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 8-920-113-75-98​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превышение бюджета.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Четкое оформление платежных документов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Сильное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62603"/>
                  </a:ext>
                </a:extLst>
              </a:tr>
              <a:tr h="834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Филев П.В.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отдела продаж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 8-901-195-35-95​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профессионального мастерства подчиненных сотрудников по средствам обучающей программы. Комфортных рабочие места для сотрудников отдела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482276"/>
                  </a:ext>
                </a:extLst>
              </a:tr>
              <a:tr h="834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Фадеева А.П.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проектного отдела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 8-980-656-10-50​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профессионального мастерства подчиненных сотрудников по средствам обучающей программы. Комфортных рабочие места для сотрудников отдела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042775"/>
                  </a:ext>
                </a:extLst>
              </a:tr>
              <a:tr h="834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Захаров Р.Н.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отдела маркетинга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 8-920-110-61-51​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профессионального мастерства подчиненных сотрудников по средствам обучающей программы. Комфортных рабочие места для сотрудников отдела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122187"/>
                  </a:ext>
                </a:extLst>
              </a:tr>
              <a:tr h="683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Клиенты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и юридические лица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наблюдатели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качественных консультаций, интересных проектных решений, уменьшение процента гарантийных обращений, доброжелательный персонал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878975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106" y="2738853"/>
            <a:ext cx="2482196" cy="204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570" y="1574802"/>
            <a:ext cx="10515600" cy="482191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Теоретические основы изучения системы мотивации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Содержание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и стимулирования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  Критерии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эффективной системы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и стимулирования в организации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   Инструменты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системы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и стимулирования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Анализ системы мотивации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стимулирования сотрудников ООО «Эверест Строй»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Общая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«Эверест Строй»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Оценка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и результативности системы мотивации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стимулирования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ООО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«Эверест Строй»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Проблемы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и стимулирования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«Эверест Строй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Проект совершенствования системы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и стимулирования сотрудников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«Эверест Строй»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проекта совершенствования системы мотивации и стимулирования персонала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3.3.   Проект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улучшения системы мотивации и стимулирования сотрудников в ООО «Эверест Строй»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Б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2B27-DB56-4643-B67A-5867E45BCA4B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258" y="130174"/>
            <a:ext cx="16478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2B27-DB56-4643-B67A-5867E45BCA4B}" type="slidenum">
              <a:rPr lang="ru-RU" smtClean="0"/>
              <a:t>20</a:t>
            </a:fld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72440" y="279405"/>
            <a:ext cx="10515600" cy="816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Жизненный цикл проекта</a:t>
            </a:r>
            <a:endParaRPr lang="ru-RU" sz="32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579249"/>
              </p:ext>
            </p:extLst>
          </p:nvPr>
        </p:nvGraphicFramePr>
        <p:xfrm>
          <a:off x="272440" y="1096309"/>
          <a:ext cx="11081360" cy="463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81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2081">
                <a:tc>
                  <a:txBody>
                    <a:bodyPr/>
                    <a:lstStyle/>
                    <a:p>
                      <a:endParaRPr lang="ru-RU" sz="16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Жизненный цикл проекта состоит из следующих фаз:</a:t>
                      </a:r>
                    </a:p>
                    <a:p>
                      <a:endParaRPr lang="ru-RU" sz="16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.Инициация проекта (разработка устава проекта, идентификация заинтересованных сторон проекта, анализ их влияния на проект), планируемый срок завершения – 01.08.2022.</a:t>
                      </a:r>
                      <a:endParaRPr lang="ru-RU" sz="1600" b="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.Создание комфортных и безопасных условий труда, обустройство рабочих мест</a:t>
                      </a:r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22.08.2022.</a:t>
                      </a:r>
                      <a:endParaRPr lang="ru-RU" sz="1600" b="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Определены места и даты проведения корпоративных праздников и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командообразующих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мероприятий – 05.09.2022.</a:t>
                      </a:r>
                    </a:p>
                    <a:p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.Введение системы нематериального стимулирования в виде поощрений, признаний</a:t>
                      </a:r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12.09.2022.</a:t>
                      </a:r>
                      <a:endParaRPr lang="ru-RU" sz="1600" b="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.Оформление стендов с фотографиями лучших работников организации – 26.09.2022.</a:t>
                      </a:r>
                      <a:endParaRPr lang="ru-RU" sz="1600" b="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.Введение мероприятий по повышению уровню мотивации сотрудников (положения о премировании, награждении, отпусках и пр.)– 30.09.2022.</a:t>
                      </a:r>
                      <a:endParaRPr lang="ru-RU" sz="1600" b="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.Согласование учебного план с целью повышения квалификации сотрудников и последующей реализацией, и составленным графиком по отделам – 10.10.2022.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Внедрение системы обучения – 17.10.2022.</a:t>
                      </a:r>
                    </a:p>
                    <a:p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.Закрытие проекта (протоколы закрытия, извлеченные уроки), планируемый срок завершения – 31.05.2023.</a:t>
                      </a:r>
                      <a:endParaRPr lang="ru-RU" sz="1600" b="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Мониторинг качества предоставляемых услуг и контроль, (анализ отклонений функционирования, контроль качества, аудит рисков, отчеты о выполнении) – осуществляются на протяжении фаз 1-3, планируемый срок завершения – 31.05.2023.</a:t>
                      </a:r>
                      <a:endParaRPr lang="ru-RU" sz="1600" b="0" i="1" spc="7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427" y="279405"/>
            <a:ext cx="1620975" cy="119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2B27-DB56-4643-B67A-5867E45BCA4B}" type="slidenum">
              <a:rPr lang="ru-RU" smtClean="0"/>
              <a:t>21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34823"/>
              </p:ext>
            </p:extLst>
          </p:nvPr>
        </p:nvGraphicFramePr>
        <p:xfrm>
          <a:off x="366672" y="987735"/>
          <a:ext cx="10763521" cy="4739347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379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9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5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342">
                <a:tc>
                  <a:txBody>
                    <a:bodyPr/>
                    <a:lstStyle/>
                    <a:p>
                      <a:pPr marL="205105" marR="151130" indent="-46990">
                        <a:lnSpc>
                          <a:spcPct val="100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знаний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9385" marR="141605" indent="-10795">
                        <a:lnSpc>
                          <a:spcPct val="100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Предельное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endParaRPr lang="ru-RU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9385" marR="141605" indent="-10795">
                        <a:lnSpc>
                          <a:spcPct val="100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7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базовым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планом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992">
                <a:tc>
                  <a:txBody>
                    <a:bodyPr/>
                    <a:lstStyle/>
                    <a:p>
                      <a:pPr marL="31750">
                        <a:lnSpc>
                          <a:spcPct val="107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Расписание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суток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" indent="-635">
                        <a:lnSpc>
                          <a:spcPct val="107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Анализируются причины отставания, используются корректирующие действия.</a:t>
                      </a:r>
                    </a:p>
                    <a:p>
                      <a:pPr marL="33020" marR="10160">
                        <a:lnSpc>
                          <a:spcPct val="107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даты проведения мероприятия по инициативе заказчика фиксируется отдельным протоколом и согласовывается с исполнителями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244">
                <a:tc>
                  <a:txBody>
                    <a:bodyPr/>
                    <a:lstStyle/>
                    <a:p>
                      <a:pPr marL="31750">
                        <a:lnSpc>
                          <a:spcPct val="107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020" indent="-635">
                        <a:lnSpc>
                          <a:spcPct val="107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Анализируются причины превышения бюджета, все необходимые дополнительные затраты обосновываются и согласовываются с куратором проекта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0480">
                <a:tc>
                  <a:txBody>
                    <a:bodyPr/>
                    <a:lstStyle/>
                    <a:p>
                      <a:pPr marL="31750">
                        <a:lnSpc>
                          <a:spcPct val="107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7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нормативно-правовых документов, штатного расписания при реорганизации типа учреждения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Организовать корректирующие действия по выработке необходимых мероприятий 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4411">
                <a:tc>
                  <a:txBody>
                    <a:bodyPr/>
                    <a:lstStyle/>
                    <a:p>
                      <a:pPr marL="31750">
                        <a:lnSpc>
                          <a:spcPct val="107000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рекламаций со стороны исполнительной власти и сотрудников учреждения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eorgi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обратной связи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Georgi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490633" y="293864"/>
            <a:ext cx="10515600" cy="816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базовыми планами и отклонениями</a:t>
            </a:r>
            <a:endParaRPr lang="ru-RU" sz="31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038" y="282418"/>
            <a:ext cx="1635042" cy="120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38770" y="2862463"/>
            <a:ext cx="8213299" cy="122579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Совершенствование системы </a:t>
            </a:r>
            <a:r>
              <a:rPr lang="ru-RU" sz="3600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мотивации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38770" y="4900248"/>
            <a:ext cx="8323385" cy="1703753"/>
          </a:xfrm>
        </p:spPr>
        <p:txBody>
          <a:bodyPr>
            <a:normAutofit fontScale="92500" lnSpcReduction="20000"/>
          </a:bodyPr>
          <a:lstStyle/>
          <a:p>
            <a:pPr algn="r">
              <a:defRPr/>
            </a:pPr>
            <a:r>
              <a:rPr lang="ru-RU" altLang="zh-CN" sz="2000" dirty="0">
                <a:latin typeface="Times New Roman" pitchFamily="18" charset="0"/>
                <a:cs typeface="Times New Roman" pitchFamily="18" charset="0"/>
              </a:rPr>
              <a:t>Научный руководитель: ученая степень </a:t>
            </a:r>
            <a:r>
              <a:rPr lang="ru-RU" altLang="zh-CN" sz="2000" dirty="0" smtClean="0">
                <a:latin typeface="Times New Roman" pitchFamily="18" charset="0"/>
                <a:cs typeface="Times New Roman" pitchFamily="18" charset="0"/>
              </a:rPr>
              <a:t>к.н., доцент </a:t>
            </a:r>
            <a:r>
              <a:rPr lang="ru-RU" altLang="zh-CN" sz="2000" dirty="0" smtClean="0">
                <a:latin typeface="Times New Roman" pitchFamily="18" charset="0"/>
                <a:cs typeface="Times New Roman" pitchFamily="18" charset="0"/>
              </a:rPr>
              <a:t>Н.А. Старкова</a:t>
            </a:r>
            <a:endParaRPr lang="ru-RU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altLang="zh-CN" sz="2000" dirty="0" smtClean="0">
                <a:latin typeface="Times New Roman" pitchFamily="18" charset="0"/>
                <a:cs typeface="Times New Roman" pitchFamily="18" charset="0"/>
              </a:rPr>
              <a:t>Слушатель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zh-CN" sz="2000" dirty="0" smtClean="0">
                <a:latin typeface="Times New Roman" pitchFamily="18" charset="0"/>
                <a:cs typeface="Times New Roman" pitchFamily="18" charset="0"/>
              </a:rPr>
              <a:t> П.В. Филев</a:t>
            </a:r>
            <a:endParaRPr lang="ru-RU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endParaRPr lang="ru-RU" altLang="zh-CN" sz="20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endParaRPr lang="ru-RU" altLang="zh-CN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zh-CN" sz="2000" dirty="0" smtClean="0">
                <a:latin typeface="Times New Roman" pitchFamily="18" charset="0"/>
                <a:cs typeface="Times New Roman" pitchFamily="18" charset="0"/>
              </a:rPr>
              <a:t>Ярославль,  </a:t>
            </a:r>
            <a:r>
              <a:rPr lang="ru-RU" altLang="zh-CN" sz="2000" dirty="0" smtClean="0">
                <a:latin typeface="Times New Roman" pitchFamily="18" charset="0"/>
                <a:cs typeface="Times New Roman" pitchFamily="18" charset="0"/>
              </a:rPr>
              <a:t>2022 </a:t>
            </a:r>
            <a:endParaRPr lang="zh-CN" altLang="en-US" sz="2000" dirty="0">
              <a:latin typeface="Times New Roman" pitchFamily="18" charset="0"/>
              <a:cs typeface="Times New Roman" pitchFamily="18" charset="0"/>
              <a:sym typeface="+mn-lt"/>
            </a:endParaRPr>
          </a:p>
          <a:p>
            <a:pPr algn="l"/>
            <a:endParaRPr lang="ru-RU" sz="2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9852" y="1404145"/>
            <a:ext cx="7407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подготовки управленческих кадров для организаций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хозяйства РФ, направление «Менеджмент»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23184" y="2264109"/>
            <a:ext cx="502067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Выпускная квалификационная </a:t>
            </a:r>
            <a:r>
              <a:rPr lang="ru-RU" sz="1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тему: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9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654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Теоретическая часть исследования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5141"/>
            <a:ext cx="10703312" cy="498121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 исследования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ВКР: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проанализировать существующую систему мотивации сотрудников в ООО «Эверест Строй» и предложить проект по ее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совершенствованию;</a:t>
            </a:r>
          </a:p>
          <a:p>
            <a:pPr marL="0" indent="0">
              <a:buNone/>
            </a:pPr>
            <a:endParaRPr lang="ru-RU" sz="9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 исследования ВКР: система мотивации сотрудников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ООО «Эверест Строй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 проект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организационных изменений,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на совершенствование системы мотивации сотрудников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2B27-DB56-4643-B67A-5867E45BCA4B}" type="slidenum">
              <a:rPr lang="ru-RU" smtClean="0"/>
              <a:t>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656217"/>
            <a:ext cx="1989857" cy="70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62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совершенствования и критерии эффективности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мотивации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стимулирования персонала</a:t>
            </a: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2B27-DB56-4643-B67A-5867E45BCA4B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96145920"/>
              </p:ext>
            </p:extLst>
          </p:nvPr>
        </p:nvGraphicFramePr>
        <p:xfrm>
          <a:off x="726356" y="1479627"/>
          <a:ext cx="8718697" cy="5241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5416" y="1239324"/>
            <a:ext cx="1867989" cy="14898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5053" y="3134875"/>
            <a:ext cx="2498352" cy="192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454" y="-95605"/>
            <a:ext cx="9572897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«Эверест Строй»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2B27-DB56-4643-B67A-5867E45BCA4B}" type="slidenum">
              <a:rPr lang="ru-RU" smtClean="0"/>
              <a:t>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4202" y="140793"/>
            <a:ext cx="1798713" cy="138328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5199" y="1229959"/>
            <a:ext cx="4925704" cy="5026143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363" y="1229958"/>
            <a:ext cx="3579223" cy="2804407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5364" y="4134616"/>
            <a:ext cx="3579222" cy="2121486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4203" y="1722214"/>
            <a:ext cx="1676400" cy="1270072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4203" y="3096599"/>
            <a:ext cx="1676400" cy="1223603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4203" y="4367457"/>
            <a:ext cx="1676400" cy="132461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946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2880" y="-1189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группы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2B27-DB56-4643-B67A-5867E45BCA4B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024690"/>
              </p:ext>
            </p:extLst>
          </p:nvPr>
        </p:nvGraphicFramePr>
        <p:xfrm>
          <a:off x="760689" y="1111372"/>
          <a:ext cx="8108992" cy="5353081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471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7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3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показателей социальной эффективности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социальной эффективности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6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Удовлетворенность работников различными аспектами труда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уровнем заработной платы.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системой социальной защищенности.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санитарно-гигиеническими условиями труда.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организационно-трудовыми условиями труда.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отношениями в коллективе.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Текучесть кадров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Текучесть кадров в целом по предприятию.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Текучесть кадров в структурных подразделениях.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21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Санитарно-гигиенические </a:t>
                      </a:r>
                      <a:endParaRPr lang="en-US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условия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Температурный режим.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Освещенность рабочих мест.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шума.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Запыленность помещений.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работников санитарно-гигиеническими помещениями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81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Организационно-трудовые </a:t>
                      </a:r>
                      <a:endParaRPr lang="en-US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условия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дисциплины труда.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исполнительской дисциплины.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травматизма работников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Социально-психологические </a:t>
                      </a:r>
                      <a:endParaRPr lang="en-US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условия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Морально-психологический климат в коллективе.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конфликтности в отдельных подразделениях и на предприятии в целом.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475" y="280358"/>
            <a:ext cx="1885651" cy="14308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498" y="2465071"/>
            <a:ext cx="3048000" cy="235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6"/>
            <a:ext cx="10515600" cy="5929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построения эффективной системы мотивации сотрудников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66031" y="1761213"/>
            <a:ext cx="2377440" cy="1586898"/>
          </a:xfrm>
          <a:ln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удовлетворенности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платой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объемах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2B27-DB56-4643-B67A-5867E45BCA4B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346758"/>
              </p:ext>
            </p:extLst>
          </p:nvPr>
        </p:nvGraphicFramePr>
        <p:xfrm>
          <a:off x="591018" y="1154057"/>
          <a:ext cx="8482644" cy="5540590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671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1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2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анкеты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опроса,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585">
                <a:tc>
                  <a:txBody>
                    <a:bodyPr/>
                    <a:lstStyle/>
                    <a:p>
                      <a:pPr indent="20193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Удовлетворены ли вы заработной платой?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585">
                <a:tc>
                  <a:txBody>
                    <a:bodyPr/>
                    <a:lstStyle/>
                    <a:p>
                      <a:pPr indent="20193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Да, полностью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585">
                <a:tc>
                  <a:txBody>
                    <a:bodyPr/>
                    <a:lstStyle/>
                    <a:p>
                      <a:pPr indent="20193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Да, но хотелось бы больше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585">
                <a:tc>
                  <a:txBody>
                    <a:bodyPr/>
                    <a:lstStyle/>
                    <a:p>
                      <a:pPr indent="20193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Нет, считаю, что заслуживаю прибавку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585">
                <a:tc>
                  <a:txBody>
                    <a:bodyPr/>
                    <a:lstStyle/>
                    <a:p>
                      <a:pPr indent="20193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От чего по вашему мнению зависит размер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з/п в организации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585">
                <a:tc>
                  <a:txBody>
                    <a:bodyPr/>
                    <a:lstStyle/>
                    <a:p>
                      <a:pPr indent="20193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 трудовых усилий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585">
                <a:tc>
                  <a:txBody>
                    <a:bodyPr/>
                    <a:lstStyle/>
                    <a:p>
                      <a:pPr indent="20193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 образования и опыта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348">
                <a:tc>
                  <a:txBody>
                    <a:bodyPr/>
                    <a:lstStyle/>
                    <a:p>
                      <a:pPr indent="20193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Знаете ли вы, каким образом определяется размер Вашей з/п?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585">
                <a:tc>
                  <a:txBody>
                    <a:bodyPr/>
                    <a:lstStyle/>
                    <a:p>
                      <a:pPr indent="20193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585">
                <a:tc>
                  <a:txBody>
                    <a:bodyPr/>
                    <a:lstStyle/>
                    <a:p>
                      <a:pPr indent="20193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Нет, мне не удалось это узнать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585">
                <a:tc>
                  <a:txBody>
                    <a:bodyPr/>
                    <a:lstStyle/>
                    <a:p>
                      <a:pPr indent="20193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Нет, мне это не интересно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599">
                <a:tc>
                  <a:txBody>
                    <a:bodyPr/>
                    <a:lstStyle/>
                    <a:p>
                      <a:pPr indent="20193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По Вашему мнению, соответствует ли з/п объему работы?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8585">
                <a:tc>
                  <a:txBody>
                    <a:bodyPr/>
                    <a:lstStyle/>
                    <a:p>
                      <a:pPr indent="20193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585">
                <a:tc>
                  <a:txBody>
                    <a:bodyPr/>
                    <a:lstStyle/>
                    <a:p>
                      <a:pPr indent="20193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8585">
                <a:tc>
                  <a:txBody>
                    <a:bodyPr/>
                    <a:lstStyle/>
                    <a:p>
                      <a:pPr indent="20193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Оцените объем выполняемой работы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8585">
                <a:tc>
                  <a:txBody>
                    <a:bodyPr/>
                    <a:lstStyle/>
                    <a:p>
                      <a:pPr indent="20193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Превышает возможности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8585">
                <a:tc>
                  <a:txBody>
                    <a:bodyPr/>
                    <a:lstStyle/>
                    <a:p>
                      <a:pPr indent="20193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Превышает нормы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8585">
                <a:tc>
                  <a:txBody>
                    <a:bodyPr/>
                    <a:lstStyle/>
                    <a:p>
                      <a:pPr indent="20193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Соответствует нормативам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8585">
                <a:tc>
                  <a:txBody>
                    <a:bodyPr/>
                    <a:lstStyle/>
                    <a:p>
                      <a:pPr indent="20193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Ниже возможностей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72,9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5569" y="160710"/>
            <a:ext cx="1975794" cy="14992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9588" y="3531497"/>
            <a:ext cx="2053883" cy="210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292" y="336990"/>
            <a:ext cx="9782908" cy="5929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проблем построения эффективной системы мотивации сотрудников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2B27-DB56-4643-B67A-5867E45BCA4B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569092"/>
              </p:ext>
            </p:extLst>
          </p:nvPr>
        </p:nvGraphicFramePr>
        <p:xfrm>
          <a:off x="479503" y="1297707"/>
          <a:ext cx="8903648" cy="5273773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572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1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2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анкеты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опроса, 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959">
                <a:tc>
                  <a:txBody>
                    <a:bodyPr/>
                    <a:lstStyle/>
                    <a:p>
                      <a:pPr indent="29146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Ваш коллектив сплоченный, объединен «корпоративным духом»?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tc>
                  <a:txBody>
                    <a:bodyPr/>
                    <a:lstStyle/>
                    <a:p>
                      <a:pPr indent="44958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393">
                <a:tc>
                  <a:txBody>
                    <a:bodyPr/>
                    <a:lstStyle/>
                    <a:p>
                      <a:pPr indent="29146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393">
                <a:tc>
                  <a:txBody>
                    <a:bodyPr/>
                    <a:lstStyle/>
                    <a:p>
                      <a:pPr indent="29146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Частично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393">
                <a:tc>
                  <a:txBody>
                    <a:bodyPr/>
                    <a:lstStyle/>
                    <a:p>
                      <a:pPr indent="29146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142">
                <a:tc>
                  <a:txBody>
                    <a:bodyPr/>
                    <a:lstStyle/>
                    <a:p>
                      <a:pPr indent="29146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Как Вы оцениваете морально-психологический климат в коллективе?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393">
                <a:tc>
                  <a:txBody>
                    <a:bodyPr/>
                    <a:lstStyle/>
                    <a:p>
                      <a:pPr indent="29146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Благоприятный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393">
                <a:tc>
                  <a:txBody>
                    <a:bodyPr/>
                    <a:lstStyle/>
                    <a:p>
                      <a:pPr indent="29146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Удовлетворительный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393">
                <a:tc>
                  <a:txBody>
                    <a:bodyPr/>
                    <a:lstStyle/>
                    <a:p>
                      <a:pPr indent="29146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Напряженный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23,4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506">
                <a:tc>
                  <a:txBody>
                    <a:bodyPr/>
                    <a:lstStyle/>
                    <a:p>
                      <a:pPr indent="29146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Устраивает ли Вас оборудование рабочего места всем необходимым для работы?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393">
                <a:tc>
                  <a:txBody>
                    <a:bodyPr/>
                    <a:lstStyle/>
                    <a:p>
                      <a:pPr indent="29146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393">
                <a:tc>
                  <a:txBody>
                    <a:bodyPr/>
                    <a:lstStyle/>
                    <a:p>
                      <a:pPr indent="29146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87,2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0085">
                <a:tc>
                  <a:txBody>
                    <a:bodyPr/>
                    <a:lstStyle/>
                    <a:p>
                      <a:pPr indent="29146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Какие методы для повышения мотивации вы считаете самыми эффективными?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393">
                <a:tc>
                  <a:txBody>
                    <a:bodyPr/>
                    <a:lstStyle/>
                    <a:p>
                      <a:pPr indent="29146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Увеличение з/п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393">
                <a:tc>
                  <a:txBody>
                    <a:bodyPr/>
                    <a:lstStyle/>
                    <a:p>
                      <a:pPr indent="29146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Улучшение условий труда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6393">
                <a:tc>
                  <a:txBody>
                    <a:bodyPr/>
                    <a:lstStyle/>
                    <a:p>
                      <a:pPr indent="29146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Мероприятия по сплочению коллектива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6393">
                <a:tc>
                  <a:txBody>
                    <a:bodyPr/>
                    <a:lstStyle/>
                    <a:p>
                      <a:pPr indent="291465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Признание заслуг работника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2163" marR="62163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9520527" y="1800665"/>
            <a:ext cx="2446063" cy="1631852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на вопросы о социально-психологическом климате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705" y="195605"/>
            <a:ext cx="1966885" cy="14925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8233" y="3610603"/>
            <a:ext cx="2554018" cy="20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28546"/>
            <a:ext cx="10515600" cy="7946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проблемы и пути решения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528" y="3356190"/>
            <a:ext cx="11308266" cy="33272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список предназначен для совершенствования уже существующей работы мотивационной системы организации для повышения эффективности и результативности ее работы в будущем и при наименьших затратах для руководства. </a:t>
            </a:r>
          </a:p>
          <a:p>
            <a:pPr marL="0" indent="0" algn="just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для повышения производительности ООО «Эверест Строй» было предложено мотивационных мероприятия, а именно предложение сотрудникам возможности обучения, введение конкурентной среды для работников, коллективной ответственности, проведение оздоровительных мероприятий и т.д. Данные способы стимулирования помогут работникам не только поднять свой уровень навыков, производительность и качество, но и помогут повысить эффективность работы предприятия в целом.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2B27-DB56-4643-B67A-5867E45BCA4B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422668"/>
              </p:ext>
            </p:extLst>
          </p:nvPr>
        </p:nvGraphicFramePr>
        <p:xfrm>
          <a:off x="534221" y="927489"/>
          <a:ext cx="11268573" cy="2775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9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90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7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Выявленные проблемы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Предлагаемое решение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84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Неудовлетворенность уровнем заработной платы;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Отсутствие мероприятий по повышению уровня квалификации;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Плохо оснащенные рабочие места.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Создание комфортных и безопасных условий труда. 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 Проведение корпоративных праздников.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 Введение нематериального стимулирования в виде поощрений, признаний.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 Введение таблицы лучших работников.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 Разработка плана обучения и повышения квалификации сотрудников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21" y="5598942"/>
            <a:ext cx="2548101" cy="93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5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7486B6C0-FA80-4075-B79F-4E0FDC82D30F}" vid="{4C4C2157-1EA7-4FAF-B6F6-5FC8FBDE0C8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___________.potx - копия - копия</Template>
  <TotalTime>833</TotalTime>
  <Words>2237</Words>
  <Application>Microsoft Office PowerPoint</Application>
  <PresentationFormat>Широкоэкранный</PresentationFormat>
  <Paragraphs>474</Paragraphs>
  <Slides>22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Georgia</vt:lpstr>
      <vt:lpstr>Open Sans</vt:lpstr>
      <vt:lpstr>Open Sans Light</vt:lpstr>
      <vt:lpstr>Open Sans SemiBold</vt:lpstr>
      <vt:lpstr>Times New Roman</vt:lpstr>
      <vt:lpstr>Wingdings</vt:lpstr>
      <vt:lpstr>Тема Office</vt:lpstr>
      <vt:lpstr>Совершенствование системы мотивации и стимулирования в организации </vt:lpstr>
      <vt:lpstr>Содержание</vt:lpstr>
      <vt:lpstr>Теоретическая часть исследования</vt:lpstr>
      <vt:lpstr>Этапы совершенствования и критерии эффективности системы мотивации и стимулирования персонала</vt:lpstr>
      <vt:lpstr>ООО «Эверест Строй»</vt:lpstr>
      <vt:lpstr>Основные группы и показатели социальной  эффективности организации</vt:lpstr>
      <vt:lpstr>Исследование проблем построения эффективной системы мотивации сотрудников </vt:lpstr>
      <vt:lpstr>Исследование проблем построения эффективной системы мотивации сотрудников </vt:lpstr>
      <vt:lpstr>Выявленные проблемы и пути решения</vt:lpstr>
      <vt:lpstr>SWOT - анализ ООО «Эверест Строй»</vt:lpstr>
      <vt:lpstr> Организационная структура ООО «Эверест Строй»</vt:lpstr>
      <vt:lpstr>Расчет количественной эффективности мотивационного процесса </vt:lpstr>
      <vt:lpstr>Цель проекта и задачи</vt:lpstr>
      <vt:lpstr>Ожидаемый результат и критерии эффективности</vt:lpstr>
      <vt:lpstr>Презентация PowerPoint</vt:lpstr>
      <vt:lpstr>Цели проекта, описание проекта, требования и риски</vt:lpstr>
      <vt:lpstr>Презентация PowerPoint</vt:lpstr>
      <vt:lpstr>Сводное расписание контрольных событий</vt:lpstr>
      <vt:lpstr>Презентация PowerPoint</vt:lpstr>
      <vt:lpstr>Презентация PowerPoint</vt:lpstr>
      <vt:lpstr>Презентация PowerPoint</vt:lpstr>
      <vt:lpstr>Совершенствование системы мотивации и стимулирования в организации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доклада</dc:title>
  <dc:creator>user</dc:creator>
  <cp:lastModifiedBy>3</cp:lastModifiedBy>
  <cp:revision>125</cp:revision>
  <dcterms:created xsi:type="dcterms:W3CDTF">2020-05-27T14:50:00Z</dcterms:created>
  <dcterms:modified xsi:type="dcterms:W3CDTF">2022-06-22T00:12:47Z</dcterms:modified>
</cp:coreProperties>
</file>