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67" r:id="rId5"/>
    <p:sldId id="260" r:id="rId6"/>
    <p:sldId id="258" r:id="rId7"/>
    <p:sldId id="273" r:id="rId8"/>
    <p:sldId id="266" r:id="rId9"/>
    <p:sldId id="277" r:id="rId10"/>
    <p:sldId id="261" r:id="rId11"/>
    <p:sldId id="26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 BONNIE" panose="020B0604020202020204" charset="0"/>
      <p:regular r:id="rId18"/>
    </p:embeddedFont>
    <p:embeddedFont>
      <p:font typeface="Average" panose="020B0604020202020204" charset="0"/>
      <p:regular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ZafloZ8HZrEYais61WNIXj3r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4F3A42-ED4E-46F9-8C37-9E3B5B0A9E9C}">
  <a:tblStyle styleId="{624F3A42-ED4E-46F9-8C37-9E3B5B0A9E9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10DA544-8F3B-4795-86E5-9B01AA6EB1C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9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567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17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01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72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52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2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19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05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61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97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5" name="Google Shape;25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6" name="Google Shape;36;p2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3" name="Google Shape;73;p3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283025" y="1748525"/>
            <a:ext cx="82221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ВЫПУСКНОЙ АТТЕСТАЦИОННЫЙ ПРОЕКТ</a:t>
            </a:r>
            <a:endParaRPr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736478" y="4550864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600" dirty="0">
                <a:latin typeface="Calibri" panose="020F0502020204030204" pitchFamily="34" charset="0"/>
              </a:rPr>
              <a:t>Астрахань</a:t>
            </a:r>
            <a:r>
              <a:rPr lang="ru" sz="1200" dirty="0">
                <a:latin typeface="Calibri" panose="020F0502020204030204" pitchFamily="34" charset="0"/>
              </a:rPr>
              <a:t> 2020 г</a:t>
            </a:r>
            <a:r>
              <a:rPr lang="ru" sz="1200" dirty="0"/>
              <a:t>.</a:t>
            </a:r>
            <a:endParaRPr sz="1200"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736475" y="23768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2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«Разработка стратегии развития амбулаторного звена Государственного бюджетного учреждения здравоохранения «Областной клинический противотуберкулёзный диспансер»</a:t>
            </a:r>
            <a:endParaRPr sz="20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841711" y="158248"/>
            <a:ext cx="59148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МИНОБРНАУКИ</a:t>
            </a:r>
            <a:r>
              <a:rPr lang="ru" sz="11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  РОССИИ</a:t>
            </a:r>
            <a:endParaRPr sz="11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Федеральное бюджетное учреждение высшего образования</a:t>
            </a:r>
            <a:endParaRPr sz="11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«Астраханский государственный университет»</a:t>
            </a:r>
            <a:endParaRPr sz="11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74045" y="1150797"/>
            <a:ext cx="73152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Программа подготовки управленческих кадров для организаций народного хозяйства Российской Федерации «Региональный менеджмент:формирование устойчивых конкурентных преимуществ компании и территории» тип А</a:t>
            </a:r>
            <a:endParaRPr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858522" y="3438695"/>
            <a:ext cx="2986898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Выполнили</a:t>
            </a:r>
            <a:r>
              <a:rPr lang="ru" b="0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:</a:t>
            </a:r>
            <a:r>
              <a:rPr lang="ru" sz="11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БузинаН.Е.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Попова Л.А</a:t>
            </a:r>
            <a:r>
              <a:rPr lang="ru" sz="11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Научный руководитель: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Файзиева Г.В. д.ф.н</a:t>
            </a:r>
            <a:r>
              <a:rPr lang="ru" sz="11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Профессор</a:t>
            </a:r>
            <a:endParaRPr sz="11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dirty="0">
                <a:latin typeface="Calibri" panose="020F0502020204030204" pitchFamily="34" charset="0"/>
              </a:rPr>
              <a:t>Положительные эффекты проекта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812750" y="1907325"/>
            <a:ext cx="1854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Прототип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92933" y="2600468"/>
            <a:ext cx="2785754" cy="177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2. Снижение </a:t>
            </a:r>
            <a:r>
              <a:rPr lang="ru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уровня стресса пациентов </a:t>
            </a:r>
            <a:r>
              <a:rPr lang="ru" sz="18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и </a:t>
            </a:r>
            <a:r>
              <a:rPr lang="ru" sz="18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отрывов от лечения </a:t>
            </a:r>
            <a:endParaRPr sz="18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70588" y="1122043"/>
            <a:ext cx="2840845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chemeClr val="accent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1. Повышение </a:t>
            </a: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качества медицинской помощи </a:t>
            </a:r>
            <a:r>
              <a:rPr lang="ru" sz="1800" dirty="0">
                <a:solidFill>
                  <a:schemeClr val="accent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туберкулезным</a:t>
            </a: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 больным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6050896" y="1129781"/>
            <a:ext cx="2794524" cy="99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chemeClr val="accent1"/>
                </a:solidFill>
                <a:latin typeface="Calibri" panose="020F0502020204030204" pitchFamily="34" charset="0"/>
                <a:sym typeface="Arial"/>
              </a:rPr>
              <a:t>4. Экономия </a:t>
            </a: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sym typeface="Arial"/>
              </a:rPr>
              <a:t>бюджета региона и РФ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6548585" y="3320125"/>
            <a:ext cx="1854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Оценка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979744" y="2615142"/>
            <a:ext cx="307095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3. Снижение </a:t>
            </a: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заболеваемости и смертности от туберкулеза в регионе 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0" name="Google Shape;160;p6"/>
          <p:cNvCxnSpPr/>
          <p:nvPr/>
        </p:nvCxnSpPr>
        <p:spPr>
          <a:xfrm flipH="1">
            <a:off x="292933" y="2576199"/>
            <a:ext cx="2543573" cy="1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1" name="Google Shape;161;p6"/>
          <p:cNvCxnSpPr/>
          <p:nvPr/>
        </p:nvCxnSpPr>
        <p:spPr>
          <a:xfrm flipH="1">
            <a:off x="6101542" y="3044098"/>
            <a:ext cx="2275500" cy="10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3" name="Google Shape;163;p6"/>
          <p:cNvSpPr/>
          <p:nvPr/>
        </p:nvSpPr>
        <p:spPr>
          <a:xfrm>
            <a:off x="3171573" y="1660783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9BC5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 rot="5400000">
            <a:off x="3167342" y="1644967"/>
            <a:ext cx="2795733" cy="2787301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0D4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/>
          <p:nvPr/>
        </p:nvSpPr>
        <p:spPr>
          <a:xfrm rot="10800000">
            <a:off x="3171560" y="1660768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197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 rot="-5400000">
            <a:off x="3171573" y="1660768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219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3170056" y="2768933"/>
            <a:ext cx="584439" cy="584687"/>
            <a:chOff x="3023158" y="2234334"/>
            <a:chExt cx="655715" cy="655993"/>
          </a:xfrm>
        </p:grpSpPr>
        <p:sp>
          <p:nvSpPr>
            <p:cNvPr id="168" name="Google Shape;168;p6"/>
            <p:cNvSpPr/>
            <p:nvPr/>
          </p:nvSpPr>
          <p:spPr>
            <a:xfrm rot="2368348">
              <a:off x="3040494" y="2277803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9BC5E9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248723">
              <a:off x="3023158" y="2234334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9BC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6"/>
          <p:cNvSpPr txBox="1"/>
          <p:nvPr/>
        </p:nvSpPr>
        <p:spPr>
          <a:xfrm>
            <a:off x="3199194" y="2882857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1" name="Google Shape;171;p6"/>
          <p:cNvGrpSpPr/>
          <p:nvPr/>
        </p:nvGrpSpPr>
        <p:grpSpPr>
          <a:xfrm rot="-5400000">
            <a:off x="4225338" y="3802928"/>
            <a:ext cx="737730" cy="737730"/>
            <a:chOff x="2920647" y="2157958"/>
            <a:chExt cx="827701" cy="827701"/>
          </a:xfrm>
        </p:grpSpPr>
        <p:sp>
          <p:nvSpPr>
            <p:cNvPr id="172" name="Google Shape;172;p6"/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2196F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219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6"/>
          <p:cNvSpPr txBox="1"/>
          <p:nvPr/>
        </p:nvSpPr>
        <p:spPr>
          <a:xfrm>
            <a:off x="4320431" y="3970948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5" name="Google Shape;175;p6"/>
          <p:cNvGrpSpPr/>
          <p:nvPr/>
        </p:nvGrpSpPr>
        <p:grpSpPr>
          <a:xfrm>
            <a:off x="5313093" y="2700655"/>
            <a:ext cx="737804" cy="737804"/>
            <a:chOff x="5428888" y="2158023"/>
            <a:chExt cx="828900" cy="828900"/>
          </a:xfrm>
        </p:grpSpPr>
        <p:sp>
          <p:nvSpPr>
            <p:cNvPr id="176" name="Google Shape;176;p6"/>
            <p:cNvSpPr/>
            <p:nvPr/>
          </p:nvSpPr>
          <p:spPr>
            <a:xfrm rot="-8431175">
              <a:off x="5548912" y="2278047"/>
              <a:ext cx="588851" cy="588851"/>
            </a:xfrm>
            <a:prstGeom prst="pie">
              <a:avLst>
                <a:gd name="adj1" fmla="val 19686997"/>
                <a:gd name="adj2" fmla="val 7771013"/>
              </a:avLst>
            </a:prstGeom>
            <a:solidFill>
              <a:srgbClr val="1976D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 rot="-10551618">
              <a:off x="5498383" y="2253584"/>
              <a:ext cx="656613" cy="656891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197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6"/>
          <p:cNvSpPr txBox="1"/>
          <p:nvPr/>
        </p:nvSpPr>
        <p:spPr>
          <a:xfrm>
            <a:off x="5404083" y="2882857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9" name="Google Shape;179;p6"/>
          <p:cNvGrpSpPr/>
          <p:nvPr/>
        </p:nvGrpSpPr>
        <p:grpSpPr>
          <a:xfrm rot="5400000">
            <a:off x="4171447" y="1591673"/>
            <a:ext cx="781573" cy="737730"/>
            <a:chOff x="2920647" y="2157958"/>
            <a:chExt cx="827701" cy="827701"/>
          </a:xfrm>
        </p:grpSpPr>
        <p:sp>
          <p:nvSpPr>
            <p:cNvPr id="180" name="Google Shape;180;p6"/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0D47A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0D4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 txBox="1"/>
          <p:nvPr/>
        </p:nvSpPr>
        <p:spPr>
          <a:xfrm>
            <a:off x="4320431" y="1735146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6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3725886" y="2129325"/>
            <a:ext cx="1696989" cy="1760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5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Социальная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6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поддержка </a:t>
            </a:r>
            <a:r>
              <a:rPr lang="ru" sz="16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пациентов</a:t>
            </a:r>
            <a:endParaRPr sz="16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sym typeface="Arial"/>
            </a:endParaRPr>
          </a:p>
        </p:txBody>
      </p:sp>
      <p:cxnSp>
        <p:nvCxnSpPr>
          <p:cNvPr id="184" name="Google Shape;184;p6"/>
          <p:cNvCxnSpPr/>
          <p:nvPr/>
        </p:nvCxnSpPr>
        <p:spPr>
          <a:xfrm flipH="1" flipV="1">
            <a:off x="6251510" y="2576199"/>
            <a:ext cx="2692616" cy="212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5" name="Google Shape;185;p6"/>
          <p:cNvSpPr txBox="1"/>
          <p:nvPr/>
        </p:nvSpPr>
        <p:spPr>
          <a:xfrm>
            <a:off x="8577225" y="70450"/>
            <a:ext cx="3669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 smtClean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4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>
            <a:spLocks noGrp="1"/>
          </p:cNvSpPr>
          <p:nvPr>
            <p:ph type="body" idx="1"/>
          </p:nvPr>
        </p:nvSpPr>
        <p:spPr>
          <a:xfrm>
            <a:off x="1624573" y="2313745"/>
            <a:ext cx="4076572" cy="114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Попова Людмила Алексеевна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ru" sz="1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аведующая отделением лучевой диагностики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lang="ru" sz="1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+7 960 855-74-13</a:t>
            </a:r>
            <a:endParaRPr lang="en-US" sz="1600" b="1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0009" y="593357"/>
            <a:ext cx="23139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0" dirty="0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ru-RU" sz="25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4573" y="370057"/>
            <a:ext cx="4180482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  <a:buClr>
                <a:srgbClr val="434343"/>
              </a:buClr>
              <a:buSzPts val="1800"/>
            </a:pPr>
            <a:r>
              <a:rPr lang="ru" sz="1800" b="1" dirty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Бузина Наталья Евгеньевна</a:t>
            </a:r>
          </a:p>
          <a:p>
            <a:pPr lvl="0">
              <a:spcAft>
                <a:spcPts val="600"/>
              </a:spcAft>
              <a:buClr>
                <a:srgbClr val="434343"/>
              </a:buClr>
              <a:buSzPts val="1800"/>
            </a:pPr>
            <a:r>
              <a:rPr lang="ru-RU" dirty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з</a:t>
            </a:r>
            <a:r>
              <a:rPr lang="ru" dirty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аведующая отделением туберкулёза </a:t>
            </a:r>
            <a:r>
              <a:rPr lang="ru" dirty="0" smtClean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органов </a:t>
            </a:r>
            <a:r>
              <a:rPr lang="ru" dirty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дыхания с бактериовыделением</a:t>
            </a:r>
          </a:p>
          <a:p>
            <a:pPr lvl="0">
              <a:spcAft>
                <a:spcPts val="600"/>
              </a:spcAft>
              <a:buClr>
                <a:srgbClr val="434343"/>
              </a:buClr>
              <a:buSzPts val="1800"/>
            </a:pPr>
            <a:r>
              <a:rPr lang="ru" dirty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ассистент кафедры туберкулёза</a:t>
            </a:r>
          </a:p>
          <a:p>
            <a:pPr lvl="0">
              <a:spcAft>
                <a:spcPts val="1600"/>
              </a:spcAft>
              <a:buClr>
                <a:srgbClr val="434343"/>
              </a:buClr>
              <a:buSzPts val="1800"/>
            </a:pPr>
            <a:r>
              <a:rPr lang="ru" sz="1600" b="1" dirty="0" smtClean="0">
                <a:solidFill>
                  <a:srgbClr val="2A3990">
                    <a:lumMod val="75000"/>
                  </a:srgbClr>
                </a:solidFill>
                <a:latin typeface="Calibri" panose="020F0502020204030204" pitchFamily="34" charset="0"/>
                <a:ea typeface="Roboto"/>
                <a:sym typeface="Roboto"/>
              </a:rPr>
              <a:t>+7 988 070-77-76</a:t>
            </a:r>
            <a:endParaRPr lang="ru" sz="1600" b="1" dirty="0">
              <a:solidFill>
                <a:srgbClr val="2A3990">
                  <a:lumMod val="75000"/>
                </a:srgbClr>
              </a:solidFill>
              <a:latin typeface="Calibri" panose="020F0502020204030204" pitchFamily="34" charset="0"/>
              <a:ea typeface="Roboto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4137915"/>
            <a:ext cx="527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C254D"/>
                </a:solidFill>
                <a:latin typeface="Calibri" panose="020F0502020204030204" pitchFamily="34" charset="0"/>
              </a:rPr>
              <a:t>ГБУЗ АО «ОКПТД»                        </a:t>
            </a:r>
            <a:r>
              <a:rPr lang="en-US" dirty="0" smtClean="0">
                <a:solidFill>
                  <a:srgbClr val="9C254D"/>
                </a:solidFill>
                <a:latin typeface="Calibri" panose="020F0502020204030204" pitchFamily="34" charset="0"/>
              </a:rPr>
              <a:t>guzoptd@mail.ru</a:t>
            </a:r>
            <a:endParaRPr lang="ru-RU" dirty="0">
              <a:solidFill>
                <a:srgbClr val="9C25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626700" y="2571748"/>
            <a:ext cx="23076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i="0" u="none" strike="noStrike" cap="none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ru" sz="2400" b="1" i="0" u="none" strike="noStrike" cap="none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млн./год</a:t>
            </a:r>
            <a:endParaRPr sz="2400" b="1" i="0" u="none" strike="noStrike" cap="none">
              <a:solidFill>
                <a:srgbClr val="CC412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00275" y="3266255"/>
            <a:ext cx="2304182" cy="12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населения Земли заболевают туберкулёзом </a:t>
            </a:r>
            <a:endParaRPr sz="18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424700" y="555158"/>
            <a:ext cx="25008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i="0" u="none" strike="noStrike" cap="none" dirty="0" smtClean="0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ru" sz="3200" b="1" i="0" u="none" strike="noStrike" cap="none" dirty="0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место</a:t>
            </a:r>
            <a:endParaRPr sz="3200" b="1" i="0" u="none" strike="noStrike" cap="none" dirty="0">
              <a:solidFill>
                <a:srgbClr val="CC412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582954" y="1377110"/>
            <a:ext cx="2248776" cy="106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среди причин смерти от инфекции</a:t>
            </a:r>
            <a:endParaRPr sz="18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415908" y="2571750"/>
            <a:ext cx="25563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i="0" u="none" strike="noStrike" cap="none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1.2 </a:t>
            </a:r>
            <a:r>
              <a:rPr lang="ru" sz="2400" b="1" i="0" u="none" strike="noStrike" cap="none">
                <a:solidFill>
                  <a:srgbClr val="CC4125"/>
                </a:solidFill>
                <a:latin typeface="Lato"/>
                <a:ea typeface="Lato"/>
                <a:cs typeface="Lato"/>
                <a:sym typeface="Lato"/>
              </a:rPr>
              <a:t>млн. /год</a:t>
            </a:r>
            <a:endParaRPr sz="2400" b="1" i="0" u="none" strike="noStrike" cap="none">
              <a:solidFill>
                <a:srgbClr val="CC412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415908" y="3266249"/>
            <a:ext cx="2348442" cy="107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800" b="1" i="0" u="none" strike="noStrike" cap="none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</a:t>
            </a:r>
            <a:r>
              <a:rPr lang="ru" sz="1800" b="1" i="0" u="none" strike="noStrike" cap="none" dirty="0" smtClean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населения </a:t>
            </a:r>
            <a:r>
              <a:rPr lang="ru" sz="18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Lato"/>
                <a:cs typeface="Lato"/>
                <a:sym typeface="Lato"/>
              </a:rPr>
              <a:t>Земли умирают от туберкулёза </a:t>
            </a:r>
            <a:endParaRPr sz="18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324" y="569350"/>
            <a:ext cx="3093675" cy="20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9875" y="2571750"/>
            <a:ext cx="2750450" cy="19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778899" y="4702629"/>
            <a:ext cx="5193302" cy="29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автор фото: Максим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Дондюк, серия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«Лица туберкулеза»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898500" y="2146300"/>
            <a:ext cx="331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84700" y="0"/>
            <a:ext cx="7593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0" i="0" u="none" strike="noStrike" cap="none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2299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570381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252965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61" y="-49700"/>
            <a:ext cx="292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Туберкулёз</a:t>
            </a:r>
            <a:endParaRPr lang="ru-RU" sz="3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Наталья\Downloads\image-08-12-20-09-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6679"/>
            <a:ext cx="3299875" cy="19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" y="3303036"/>
            <a:ext cx="2929812" cy="14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ья\Desktop\17_Dipty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8" y="386389"/>
            <a:ext cx="2951004" cy="145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лья\Desktop\13_Dipty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45" y="363893"/>
            <a:ext cx="2901820" cy="150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ья\Desktop\19_Dipty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46" y="3234318"/>
            <a:ext cx="2911152" cy="14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5093" y="1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2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8286" y="1820298"/>
            <a:ext cx="2880628" cy="1482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29321" y="2057108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Люди, оказавшиеся 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в трудной жизненной </a:t>
            </a:r>
          </a:p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ситуации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286" y="923731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пенсионер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923" y="231968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врач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7" y="2338344"/>
            <a:ext cx="13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юрист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5266" y="3786940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заключенный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0491" y="4780791"/>
            <a:ext cx="5717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ts val="1000"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автор фото: Максим </a:t>
            </a:r>
            <a:r>
              <a:rPr lang="ru-RU" sz="1200" dirty="0" err="1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Дондюк</a:t>
            </a: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, серия «Лица туберкулеза»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3136956" y="388296"/>
            <a:ext cx="28921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57140" y="4661068"/>
            <a:ext cx="2871959" cy="47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234" y="1827807"/>
            <a:ext cx="63581" cy="1482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826883" y="1856787"/>
            <a:ext cx="63581" cy="14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82546"/>
            <a:ext cx="9144000" cy="16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16" name="Google Shape;304;p14"/>
          <p:cNvSpPr/>
          <p:nvPr/>
        </p:nvSpPr>
        <p:spPr>
          <a:xfrm>
            <a:off x="1287191" y="4416694"/>
            <a:ext cx="722400" cy="3559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05;p14"/>
          <p:cNvSpPr/>
          <p:nvPr/>
        </p:nvSpPr>
        <p:spPr>
          <a:xfrm>
            <a:off x="2448307" y="2014070"/>
            <a:ext cx="722400" cy="278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27753"/>
              </p:ext>
            </p:extLst>
          </p:nvPr>
        </p:nvGraphicFramePr>
        <p:xfrm>
          <a:off x="311150" y="1230313"/>
          <a:ext cx="1642900" cy="428214"/>
        </p:xfrm>
        <a:graphic>
          <a:graphicData uri="http://schemas.openxmlformats.org/drawingml/2006/table">
            <a:tbl>
              <a:tblPr>
                <a:noFill/>
                <a:tableStyleId>{624F3A42-ED4E-46F9-8C37-9E3B5B0A9E9C}</a:tableStyleId>
              </a:tblPr>
              <a:tblGrid>
                <a:gridCol w="821450"/>
                <a:gridCol w="821450"/>
              </a:tblGrid>
              <a:tr h="24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94926" y="1426593"/>
            <a:ext cx="1808507" cy="540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ru-RU" sz="2800" b="1" dirty="0" smtClean="0">
                <a:solidFill>
                  <a:srgbClr val="2A3990"/>
                </a:solidFill>
                <a:latin typeface="Lato"/>
                <a:ea typeface="Lato"/>
                <a:cs typeface="Lato"/>
                <a:sym typeface="Lato"/>
              </a:rPr>
              <a:t>748</a:t>
            </a:r>
            <a:r>
              <a:rPr lang="ru-RU" sz="1800" b="1" dirty="0" smtClean="0">
                <a:solidFill>
                  <a:srgbClr val="2A3990"/>
                </a:solidFill>
                <a:latin typeface="Lato"/>
                <a:ea typeface="Lato"/>
                <a:cs typeface="Lato"/>
                <a:sym typeface="Lato"/>
              </a:rPr>
              <a:t>тыс. руб.</a:t>
            </a:r>
            <a:endParaRPr lang="ru-RU" sz="1800" b="1" dirty="0">
              <a:solidFill>
                <a:srgbClr val="2A399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873" y="3866862"/>
            <a:ext cx="1596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A3990"/>
                </a:solidFill>
                <a:latin typeface="Lato"/>
                <a:ea typeface="Lato"/>
                <a:cs typeface="Lato"/>
                <a:sym typeface="Lato"/>
              </a:rPr>
              <a:t>95</a:t>
            </a:r>
            <a:r>
              <a:rPr lang="ru-RU" sz="1800" b="1" dirty="0" smtClean="0">
                <a:solidFill>
                  <a:srgbClr val="2A3990"/>
                </a:solidFill>
                <a:latin typeface="Lato"/>
                <a:ea typeface="Lato"/>
                <a:cs typeface="Lato"/>
                <a:sym typeface="Lato"/>
              </a:rPr>
              <a:t>тыс. руб.</a:t>
            </a:r>
            <a:endParaRPr lang="ru-RU" sz="1800" dirty="0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255487" y="3621711"/>
            <a:ext cx="1470772" cy="7313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485" y="3025499"/>
            <a:ext cx="253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Чувствительная форма туберкулёза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491941" y="1565752"/>
            <a:ext cx="1805970" cy="3698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5486" y="980977"/>
            <a:ext cx="2957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Устойчивая форма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туберкулёза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3494" y="167951"/>
            <a:ext cx="3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35" name="Picture 11" descr="C:\Users\Наталья\Desktop\табл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" y="3686364"/>
            <a:ext cx="864605" cy="57921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036" name="Picture 12" descr="C:\Users\Наталья\Desktop\таб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" y="1629321"/>
            <a:ext cx="829375" cy="7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больно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8" y="2020918"/>
            <a:ext cx="1220103" cy="12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51" y="1473252"/>
            <a:ext cx="700967" cy="70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24" y="1724924"/>
            <a:ext cx="684056" cy="6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95" y="3241021"/>
            <a:ext cx="784522" cy="7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52" y="3233138"/>
            <a:ext cx="754271" cy="75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77" y="1102503"/>
            <a:ext cx="648180" cy="6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2139" y="4060718"/>
            <a:ext cx="252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15</a:t>
            </a:r>
            <a:r>
              <a:rPr lang="ru-RU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человек в год</a:t>
            </a:r>
            <a:endParaRPr lang="ru-RU" sz="1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33367" y="2459359"/>
            <a:ext cx="195943" cy="19253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81" y="1129434"/>
            <a:ext cx="45719" cy="36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65" y="1129434"/>
            <a:ext cx="49213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6322" y="973137"/>
            <a:ext cx="25472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/>
                </a:solidFill>
              </a:rPr>
              <a:t>До </a:t>
            </a:r>
            <a:r>
              <a:rPr lang="ru-RU" sz="3200" b="1" dirty="0" smtClean="0">
                <a:solidFill>
                  <a:schemeClr val="accent4"/>
                </a:solidFill>
              </a:rPr>
              <a:t>32%</a:t>
            </a:r>
            <a:r>
              <a:rPr lang="ru-RU" sz="3200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отрывов от терапии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4122" name="Picture 26" descr="C:\Users\Наталья\Desktop\отрыв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8" y="2231243"/>
            <a:ext cx="2369975" cy="2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814588" y="3127624"/>
            <a:ext cx="167951" cy="14393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76071" y="729324"/>
            <a:ext cx="279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 больной заражает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4294967295"/>
          </p:nvPr>
        </p:nvSpPr>
        <p:spPr>
          <a:xfrm>
            <a:off x="164925" y="934200"/>
            <a:ext cx="23997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 sz="1700">
                <a:solidFill>
                  <a:schemeClr val="dk1"/>
                </a:solidFill>
              </a:rPr>
              <a:t>Участник 1, генеральный директор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36" name="Google Shape;136;p5" descr="Фотопортрет женщины в корпоративном стиле"/>
          <p:cNvPicPr preferRelativeResize="0"/>
          <p:nvPr/>
        </p:nvPicPr>
        <p:blipFill rotWithShape="1">
          <a:blip r:embed="rId3">
            <a:alphaModFix/>
          </a:blip>
          <a:srcRect l="-55799" t="-108480" r="55799" b="108480"/>
          <a:stretch/>
        </p:blipFill>
        <p:spPr>
          <a:xfrm>
            <a:off x="59604" y="671388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>
            <a:spLocks noGrp="1"/>
          </p:cNvSpPr>
          <p:nvPr>
            <p:ph type="body" idx="4294967295"/>
          </p:nvPr>
        </p:nvSpPr>
        <p:spPr>
          <a:xfrm>
            <a:off x="0" y="2634699"/>
            <a:ext cx="3862557" cy="206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600" dirty="0">
                <a:solidFill>
                  <a:schemeClr val="dk1"/>
                </a:solidFill>
                <a:latin typeface="Calibri" panose="020F0502020204030204" pitchFamily="34" charset="0"/>
              </a:rPr>
              <a:t>Удаленность </a:t>
            </a:r>
            <a:r>
              <a:rPr lang="ru" sz="1600" dirty="0" smtClean="0">
                <a:solidFill>
                  <a:schemeClr val="dk1"/>
                </a:solidFill>
                <a:latin typeface="Calibri" panose="020F0502020204030204" pitchFamily="34" charset="0"/>
              </a:rPr>
              <a:t>стационаров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600" dirty="0">
                <a:latin typeface="Calibri" panose="020F0502020204030204" pitchFamily="34" charset="0"/>
              </a:rPr>
              <a:t>Изношенность материальной </a:t>
            </a:r>
            <a:r>
              <a:rPr lang="ru" sz="1600" dirty="0" smtClean="0">
                <a:latin typeface="Calibri" panose="020F0502020204030204" pitchFamily="34" charset="0"/>
              </a:rPr>
              <a:t>базы</a:t>
            </a: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sz="1600" dirty="0">
              <a:latin typeface="Calibri" panose="020F0502020204030204" pitchFamily="34" charset="0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600" dirty="0">
                <a:solidFill>
                  <a:schemeClr val="dk1"/>
                </a:solidFill>
                <a:latin typeface="Calibri" panose="020F0502020204030204" pitchFamily="34" charset="0"/>
              </a:rPr>
              <a:t>Недостаток </a:t>
            </a:r>
            <a:r>
              <a:rPr lang="ru" sz="1600" dirty="0" smtClean="0">
                <a:solidFill>
                  <a:schemeClr val="dk1"/>
                </a:solidFill>
                <a:latin typeface="Calibri" panose="020F0502020204030204" pitchFamily="34" charset="0"/>
              </a:rPr>
              <a:t>самофинансирования</a:t>
            </a: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600" dirty="0">
                <a:latin typeface="Calibri" panose="020F0502020204030204" pitchFamily="34" charset="0"/>
              </a:rPr>
              <a:t>Высокая себестоимость услуг</a:t>
            </a:r>
            <a:endParaRPr sz="1600" dirty="0">
              <a:latin typeface="Calibri" panose="020F0502020204030204" pitchFamily="34" charset="0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763994" y="2634696"/>
            <a:ext cx="9012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668621" y="642525"/>
            <a:ext cx="3766252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Average"/>
              <a:buChar char="●"/>
            </a:pPr>
            <a:r>
              <a:rPr lang="ru" sz="1600" b="0" i="0" u="none" strike="noStrike" cap="none" dirty="0">
                <a:solidFill>
                  <a:srgbClr val="FFE599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Участие в пилотных </a:t>
            </a:r>
            <a:r>
              <a:rPr lang="ru" sz="1600" b="0" i="0" u="none" strike="noStrike" cap="none" dirty="0" smtClean="0">
                <a:solidFill>
                  <a:srgbClr val="FFE599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проектах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Average"/>
              <a:buChar char="●"/>
            </a:pPr>
            <a:endParaRPr sz="1600" b="0" i="0" u="none" strike="noStrike" cap="none" dirty="0">
              <a:solidFill>
                <a:srgbClr val="FFE599"/>
              </a:solidFill>
              <a:latin typeface="Calibri" panose="020F0502020204030204" pitchFamily="34" charset="0"/>
              <a:ea typeface="Average"/>
              <a:cs typeface="Average"/>
              <a:sym typeface="Averag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ru" sz="1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Платные </a:t>
            </a:r>
            <a:r>
              <a:rPr lang="ru" sz="1600" b="0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услуги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endParaRPr sz="16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Average"/>
              <a:cs typeface="Average"/>
              <a:sym typeface="Averag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Average"/>
              <a:buChar char="●"/>
            </a:pPr>
            <a:r>
              <a:rPr lang="ru" sz="1600" b="0" i="0" u="none" strike="noStrike" cap="none" dirty="0">
                <a:solidFill>
                  <a:srgbClr val="FFE599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Привлечение общей лечебной </a:t>
            </a:r>
            <a:r>
              <a:rPr lang="ru" sz="1600" b="0" i="0" u="none" strike="noStrike" cap="none" dirty="0" smtClean="0">
                <a:solidFill>
                  <a:srgbClr val="FFE599"/>
                </a:solidFill>
                <a:latin typeface="Calibri" panose="020F0502020204030204" pitchFamily="34" charset="0"/>
                <a:ea typeface="Average"/>
                <a:cs typeface="Average"/>
                <a:sym typeface="Average"/>
              </a:rPr>
              <a:t>сети</a:t>
            </a:r>
          </a:p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</a:pPr>
            <a:endParaRPr sz="1600" b="0" i="0" u="none" strike="noStrike" cap="none" dirty="0">
              <a:solidFill>
                <a:srgbClr val="FFE599"/>
              </a:solidFill>
              <a:latin typeface="AR BONNIE" panose="02000000000000000000" pitchFamily="2" charset="0"/>
              <a:ea typeface="Average"/>
              <a:cs typeface="Average"/>
              <a:sym typeface="Average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ru" sz="1600" b="0" i="0" u="none" strike="noStrike" cap="none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Применение гаджетов</a:t>
            </a:r>
            <a:endParaRPr sz="1600" b="0" i="0" u="none" strike="noStrike" cap="none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0" name="Google Shape;140;p5"/>
          <p:cNvSpPr txBox="1"/>
          <p:nvPr/>
        </p:nvSpPr>
        <p:spPr>
          <a:xfrm flipH="1">
            <a:off x="8610912" y="0"/>
            <a:ext cx="5331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899172" y="1166327"/>
            <a:ext cx="681378" cy="65314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ru" sz="3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3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body" idx="4294967295"/>
          </p:nvPr>
        </p:nvSpPr>
        <p:spPr>
          <a:xfrm>
            <a:off x="4571998" y="2571750"/>
            <a:ext cx="4305464" cy="2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8150" indent="-285750">
              <a:buClr>
                <a:schemeClr val="dk1"/>
              </a:buClr>
              <a:buSzPts val="1200"/>
            </a:pPr>
            <a:r>
              <a:rPr lang="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Повышение </a:t>
            </a:r>
            <a:r>
              <a:rPr lang="ru" sz="1600" dirty="0">
                <a:solidFill>
                  <a:schemeClr val="tx1"/>
                </a:solidFill>
                <a:latin typeface="Calibri" panose="020F0502020204030204" pitchFamily="34" charset="0"/>
              </a:rPr>
              <a:t>требований </a:t>
            </a:r>
            <a:r>
              <a:rPr lang="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пациентов </a:t>
            </a:r>
          </a:p>
          <a:p>
            <a:pPr marL="152400" indent="0">
              <a:buClr>
                <a:schemeClr val="dk1"/>
              </a:buClr>
              <a:buSzPts val="1200"/>
              <a:buNone/>
            </a:pPr>
            <a:r>
              <a:rPr lang="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к </a:t>
            </a:r>
            <a:r>
              <a:rPr lang="ru" sz="1600" dirty="0">
                <a:solidFill>
                  <a:schemeClr val="tx1"/>
                </a:solidFill>
                <a:latin typeface="Calibri" panose="020F0502020204030204" pitchFamily="34" charset="0"/>
              </a:rPr>
              <a:t>качеству </a:t>
            </a:r>
            <a:r>
              <a:rPr lang="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услуг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38150" indent="-285750">
              <a:buClr>
                <a:schemeClr val="dk1"/>
              </a:buClr>
              <a:buSzPts val="1200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Дефицит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терапевтов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38150" indent="-285750">
              <a:buClr>
                <a:schemeClr val="dk1"/>
              </a:buClr>
              <a:buSzPts val="1200"/>
            </a:pP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</a:rPr>
              <a:t>Низкий уровень </a:t>
            </a:r>
            <a:r>
              <a:rPr lang="ru-RU" sz="1600" dirty="0" smtClean="0">
                <a:solidFill>
                  <a:schemeClr val="dk1"/>
                </a:solidFill>
                <a:latin typeface="Calibri" panose="020F0502020204030204" pitchFamily="34" charset="0"/>
              </a:rPr>
              <a:t>финансирования</a:t>
            </a:r>
            <a:endParaRPr lang="ru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38150" indent="-285750">
              <a:buClr>
                <a:schemeClr val="dk1"/>
              </a:buClr>
              <a:buSzPts val="1200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Низкий уровень охвата флюорографий</a:t>
            </a:r>
            <a:r>
              <a:rPr lang="ru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38150" indent="-285750">
              <a:buClr>
                <a:schemeClr val="dk1"/>
              </a:buClr>
              <a:buSzPts val="1200"/>
            </a:pPr>
            <a:r>
              <a:rPr lang="ru" sz="1600" dirty="0">
                <a:solidFill>
                  <a:schemeClr val="tx1"/>
                </a:solidFill>
                <a:latin typeface="Calibri" panose="020F0502020204030204" pitchFamily="34" charset="0"/>
              </a:rPr>
              <a:t>Низкий уровень медицинской грамотности  и мотивации населения</a:t>
            </a:r>
          </a:p>
          <a:p>
            <a:pPr marL="152400" indent="0">
              <a:buClr>
                <a:schemeClr val="dk1"/>
              </a:buClr>
              <a:buSzPts val="1200"/>
              <a:buNone/>
            </a:pPr>
            <a:endParaRPr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2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" y="592500"/>
            <a:ext cx="3862556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ru" sz="1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Монополия АО</a:t>
            </a:r>
            <a:endParaRPr sz="16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FFD966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400"/>
              <a:buFont typeface="Roboto"/>
              <a:buChar char="●"/>
            </a:pPr>
            <a:r>
              <a:rPr lang="ru" sz="1600" b="0" i="0" u="none" strike="noStrike" cap="none" dirty="0">
                <a:solidFill>
                  <a:srgbClr val="FFE599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Мощная диагностическая база</a:t>
            </a:r>
            <a:endParaRPr sz="1600" b="0" i="0" u="none" strike="noStrike" cap="none" dirty="0">
              <a:solidFill>
                <a:srgbClr val="FFE599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ru" sz="16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 стаж сотрудников более 10 лет</a:t>
            </a:r>
            <a:endParaRPr sz="16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45474" y="80705"/>
            <a:ext cx="66510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SWOT анализ ГБУЗ АО «ОКПТД»</a:t>
            </a:r>
            <a:endParaRPr sz="2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41;p5"/>
          <p:cNvSpPr/>
          <p:nvPr/>
        </p:nvSpPr>
        <p:spPr>
          <a:xfrm>
            <a:off x="8182947" y="1174715"/>
            <a:ext cx="694513" cy="644754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5000"/>
            </a:pPr>
            <a:r>
              <a:rPr lang="ru-RU" sz="3600" dirty="0">
                <a:solidFill>
                  <a:schemeClr val="accent1"/>
                </a:solidFill>
              </a:rPr>
              <a:t>О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17" name="Google Shape;141;p5"/>
          <p:cNvSpPr/>
          <p:nvPr/>
        </p:nvSpPr>
        <p:spPr>
          <a:xfrm>
            <a:off x="8224932" y="3283629"/>
            <a:ext cx="610541" cy="62334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6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41;p5"/>
          <p:cNvSpPr/>
          <p:nvPr/>
        </p:nvSpPr>
        <p:spPr>
          <a:xfrm>
            <a:off x="3884274" y="3280164"/>
            <a:ext cx="633700" cy="62334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3600" dirty="0">
                <a:solidFill>
                  <a:schemeClr val="accent4"/>
                </a:solidFill>
              </a:rPr>
              <a:t>W</a:t>
            </a:r>
            <a:endParaRPr sz="3600" b="0" i="0" u="none" strike="noStrike" cap="none" dirty="0">
              <a:solidFill>
                <a:schemeClr val="accent4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99863" y="122618"/>
            <a:ext cx="75183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dirty="0">
                <a:latin typeface="Calibri" panose="020F0502020204030204" pitchFamily="34" charset="0"/>
              </a:rPr>
              <a:t>Цель </a:t>
            </a:r>
            <a:r>
              <a:rPr lang="ru" dirty="0" smtClean="0">
                <a:latin typeface="Calibri" panose="020F0502020204030204" pitchFamily="34" charset="0"/>
              </a:rPr>
              <a:t>проекта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99875" y="900841"/>
            <a:ext cx="6570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Повышение качества оказания  медицинской помощи туберкулезным пациентам на амбулаторном этапе лечения</a:t>
            </a:r>
            <a:endParaRPr sz="21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789852" y="2565917"/>
            <a:ext cx="6354147" cy="50385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sym typeface="Arial"/>
              </a:rPr>
              <a:t>Оценка ожидаемых результатов по внедрению стратегии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275239" y="3069769"/>
            <a:ext cx="6861588" cy="494523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Определение</a:t>
            </a:r>
            <a:r>
              <a:rPr lang="ru" sz="1800" b="0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 целей </a:t>
            </a:r>
            <a:r>
              <a:rPr lang="ru" sz="18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по реализации проекта</a:t>
            </a:r>
            <a:endParaRPr sz="18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97158" y="4143130"/>
            <a:ext cx="8539669" cy="48718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Анализ точек роста и развития ГБУЗ АО «ОКПТД»</a:t>
            </a:r>
            <a:endParaRPr sz="18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520890" y="3573624"/>
            <a:ext cx="7615937" cy="56950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sym typeface="Arial"/>
              </a:rPr>
              <a:t>Расчёт затрат на создание и функционирование пунктов контролируемого лечения и корзину «приверженца терапии»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4630316"/>
            <a:ext cx="9136828" cy="5096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sym typeface="Arial"/>
              </a:rPr>
              <a:t>Оценка текущего организационно-управленческого состояния ГБУЗ АО «ОКПТД»</a:t>
            </a:r>
            <a:endParaRPr sz="1800" b="0" i="0" u="none" strike="noStrike" cap="none" dirty="0">
              <a:solidFill>
                <a:schemeClr val="accent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671633" y="1973491"/>
            <a:ext cx="20502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Задачи</a:t>
            </a:r>
            <a:endParaRPr sz="32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885992" y="1772097"/>
            <a:ext cx="1835841" cy="7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443849" y="122625"/>
            <a:ext cx="5823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8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8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Google Shape;371;p18"/>
          <p:cNvGraphicFramePr/>
          <p:nvPr>
            <p:extLst>
              <p:ext uri="{D42A27DB-BD31-4B8C-83A1-F6EECF244321}">
                <p14:modId xmlns:p14="http://schemas.microsoft.com/office/powerpoint/2010/main" val="2858472763"/>
              </p:ext>
            </p:extLst>
          </p:nvPr>
        </p:nvGraphicFramePr>
        <p:xfrm>
          <a:off x="242596" y="830424"/>
          <a:ext cx="8752112" cy="4114800"/>
        </p:xfrm>
        <a:graphic>
          <a:graphicData uri="http://schemas.openxmlformats.org/drawingml/2006/table">
            <a:tbl>
              <a:tblPr>
                <a:noFill/>
                <a:tableStyleId>{010DA544-8F3B-4795-86E5-9B01AA6EB1C3}</a:tableStyleId>
              </a:tblPr>
              <a:tblGrid>
                <a:gridCol w="491951"/>
                <a:gridCol w="431780"/>
                <a:gridCol w="531844"/>
                <a:gridCol w="541176"/>
                <a:gridCol w="522514"/>
                <a:gridCol w="561837"/>
                <a:gridCol w="678736"/>
                <a:gridCol w="553705"/>
                <a:gridCol w="616220"/>
                <a:gridCol w="535843"/>
                <a:gridCol w="598359"/>
                <a:gridCol w="616220"/>
                <a:gridCol w="585048"/>
                <a:gridCol w="477708"/>
                <a:gridCol w="410268"/>
                <a:gridCol w="598903"/>
              </a:tblGrid>
              <a:tr h="9305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XII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I‘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II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III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’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IV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V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VI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VII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VIII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IX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X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XI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XII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’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20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" sz="1400" u="none" strike="noStrike" cap="none" dirty="0" smtClean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…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I</a:t>
                      </a:r>
                      <a:endParaRPr lang="ru-RU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‘</a:t>
                      </a:r>
                      <a:r>
                        <a:rPr lang="ru-RU" sz="1400" u="none" strike="noStrike" cap="none" dirty="0" smtClean="0">
                          <a:solidFill>
                            <a:schemeClr val="lt1"/>
                          </a:solidFill>
                        </a:rPr>
                        <a:t>35</a:t>
                      </a:r>
                      <a:endParaRPr lang="en-US" sz="1400" u="none" strike="noStrike" cap="none" dirty="0" smtClean="0">
                        <a:solidFill>
                          <a:schemeClr val="lt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1842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705" marR="91705" marT="91705" marB="91705">
                    <a:lnL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 vert="wordArtVert">
                    <a:lnL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705" marR="91705" marT="91705" marB="9170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18"/>
          <p:cNvSpPr txBox="1">
            <a:spLocks noGrp="1"/>
          </p:cNvSpPr>
          <p:nvPr>
            <p:ph type="title"/>
          </p:nvPr>
        </p:nvSpPr>
        <p:spPr>
          <a:xfrm>
            <a:off x="383700" y="164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800" dirty="0">
                <a:latin typeface="Calibri" panose="020F0502020204030204" pitchFamily="34" charset="0"/>
              </a:rPr>
              <a:t>Диаграмма Гантта 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373" name="Google Shape;373;p18" descr="Фоновое изображение шкалы времени"/>
          <p:cNvSpPr/>
          <p:nvPr/>
        </p:nvSpPr>
        <p:spPr>
          <a:xfrm>
            <a:off x="246557" y="1329173"/>
            <a:ext cx="1143704" cy="421190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разработка стратегии</a:t>
            </a:r>
            <a:endParaRPr sz="1200" b="0" i="0" u="none" strike="noStrike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75" name="Google Shape;375;p18" descr="Фоновое изображение шкалы времени"/>
          <p:cNvSpPr/>
          <p:nvPr/>
        </p:nvSpPr>
        <p:spPr>
          <a:xfrm>
            <a:off x="1698655" y="3121743"/>
            <a:ext cx="2909622" cy="492016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Открытие пунктов контролируемого лечения</a:t>
            </a:r>
            <a:endParaRPr sz="1200" b="0" i="0" u="none" strike="noStrike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1156996" y="2249995"/>
            <a:ext cx="1622733" cy="511868"/>
          </a:xfrm>
          <a:prstGeom prst="homePlate">
            <a:avLst>
              <a:gd name="adj" fmla="val 29949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20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Подготовка ПКЛ,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20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кастинг персонала</a:t>
            </a:r>
            <a:endParaRPr sz="1200" i="0" u="none" strike="noStrike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Arial"/>
            </a:endParaRPr>
          </a:p>
        </p:txBody>
      </p:sp>
      <p:grpSp>
        <p:nvGrpSpPr>
          <p:cNvPr id="15" name="Google Shape;377;p18"/>
          <p:cNvGrpSpPr/>
          <p:nvPr/>
        </p:nvGrpSpPr>
        <p:grpSpPr>
          <a:xfrm>
            <a:off x="2705878" y="4502166"/>
            <a:ext cx="6318288" cy="455646"/>
            <a:chOff x="4499253" y="3722588"/>
            <a:chExt cx="4402972" cy="362437"/>
          </a:xfrm>
          <a:solidFill>
            <a:schemeClr val="bg1"/>
          </a:solidFill>
        </p:grpSpPr>
        <p:sp>
          <p:nvSpPr>
            <p:cNvPr id="16" name="Google Shape;378;p18"/>
            <p:cNvSpPr/>
            <p:nvPr/>
          </p:nvSpPr>
          <p:spPr>
            <a:xfrm>
              <a:off x="4499253" y="3722588"/>
              <a:ext cx="3718118" cy="3513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Выход на запланированную мощность и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анализ и улучшение показателей </a:t>
              </a:r>
              <a:endParaRPr sz="12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Google Shape;379;p18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0;p18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1;p18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375;p18" descr="Фоновое изображение шкалы времени"/>
          <p:cNvSpPr/>
          <p:nvPr/>
        </p:nvSpPr>
        <p:spPr>
          <a:xfrm>
            <a:off x="1156996" y="1750363"/>
            <a:ext cx="979318" cy="499632"/>
          </a:xfrm>
          <a:prstGeom prst="homePlate">
            <a:avLst>
              <a:gd name="adj" fmla="val 68675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лицензия</a:t>
            </a:r>
            <a:endParaRPr sz="1200" b="0" i="0" u="none" strike="noStrike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1" name="Google Shape;383;p18"/>
          <p:cNvSpPr/>
          <p:nvPr/>
        </p:nvSpPr>
        <p:spPr>
          <a:xfrm>
            <a:off x="7427168" y="4083705"/>
            <a:ext cx="1634312" cy="418461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20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Социальная корзина</a:t>
            </a:r>
            <a:endParaRPr sz="1200" i="0" u="none" strike="noStrike" cap="none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83;p18"/>
          <p:cNvSpPr/>
          <p:nvPr/>
        </p:nvSpPr>
        <p:spPr>
          <a:xfrm>
            <a:off x="1698655" y="3613759"/>
            <a:ext cx="7325509" cy="469946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200" i="0" u="none" strike="noStrike" cap="non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rPr>
              <a:t>Перевод пациентов из стационара на амбулаторное лечение</a:t>
            </a:r>
            <a:endParaRPr sz="1200" i="0" u="none" strike="noStrike" cap="non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sym typeface="Arial"/>
            </a:endParaRPr>
          </a:p>
        </p:txBody>
      </p:sp>
      <p:grpSp>
        <p:nvGrpSpPr>
          <p:cNvPr id="38" name="Google Shape;377;p18"/>
          <p:cNvGrpSpPr/>
          <p:nvPr/>
        </p:nvGrpSpPr>
        <p:grpSpPr>
          <a:xfrm>
            <a:off x="1698654" y="2761861"/>
            <a:ext cx="7273509" cy="359882"/>
            <a:chOff x="3528291" y="3849531"/>
            <a:chExt cx="5427486" cy="351302"/>
          </a:xfrm>
          <a:solidFill>
            <a:schemeClr val="bg1"/>
          </a:solidFill>
        </p:grpSpPr>
        <p:sp>
          <p:nvSpPr>
            <p:cNvPr id="39" name="Google Shape;378;p18"/>
            <p:cNvSpPr/>
            <p:nvPr/>
          </p:nvSpPr>
          <p:spPr>
            <a:xfrm>
              <a:off x="3528291" y="3849533"/>
              <a:ext cx="4566885" cy="3513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sym typeface="Arial"/>
                </a:rPr>
                <a:t>Обучение команды медсестер пункта контролируемого лечения</a:t>
              </a:r>
              <a:endParaRPr sz="12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379;p18"/>
            <p:cNvSpPr/>
            <p:nvPr/>
          </p:nvSpPr>
          <p:spPr>
            <a:xfrm>
              <a:off x="8034177" y="3849531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80;p18"/>
            <p:cNvSpPr/>
            <p:nvPr/>
          </p:nvSpPr>
          <p:spPr>
            <a:xfrm>
              <a:off x="8280691" y="3849533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81;p18"/>
            <p:cNvSpPr/>
            <p:nvPr/>
          </p:nvSpPr>
          <p:spPr>
            <a:xfrm>
              <a:off x="8525476" y="3849532"/>
              <a:ext cx="430301" cy="3513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31816" y="4198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</a:rPr>
              <a:t>6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/>
        </p:nvSpPr>
        <p:spPr>
          <a:xfrm>
            <a:off x="299334" y="2054051"/>
            <a:ext cx="2411916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SzPts val="1100"/>
            </a:pPr>
            <a:endParaRPr lang="ru-RU" sz="43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Picture 7" descr="C:\Users\Наталья\Desktop\image-07-12-20-09-15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37" y="3201256"/>
            <a:ext cx="3272876" cy="17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Наталья\Desktop\image-07-12-20-09-15-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7" y="1321102"/>
            <a:ext cx="2622783" cy="178331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11" name="Picture 5" descr="C:\Users\Наталья\Desktop\image-07-12-20-09-15-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65" y="4043012"/>
            <a:ext cx="997549" cy="6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8173" y="4002800"/>
            <a:ext cx="2854394" cy="78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SzPts val="1100"/>
            </a:pPr>
            <a:r>
              <a:rPr lang="ru-RU" sz="4300" b="1" dirty="0" smtClean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574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РУБ.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/ме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с.</a:t>
            </a:r>
            <a:endParaRPr lang="ru-RU" sz="4300" b="1" dirty="0">
              <a:solidFill>
                <a:schemeClr val="tx1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3979" y="3305208"/>
            <a:ext cx="3722141" cy="642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ПРИ ОТСУТСТВИИ ПРОПУСКОВ ТЕРАПИИ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611" y="0"/>
            <a:ext cx="4020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Поощрение</a:t>
            </a:r>
            <a:endParaRPr lang="ru-RU" sz="4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1328" y="7693"/>
            <a:ext cx="4222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пациентов</a:t>
            </a:r>
            <a:endParaRPr lang="ru-RU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905" y="790360"/>
            <a:ext cx="386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«Корзина приверженца» 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5975" y="673874"/>
            <a:ext cx="4739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«Продуктовая карта приверженца»</a:t>
            </a:r>
          </a:p>
          <a:p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Возможность самостоятельного выбора</a:t>
            </a:r>
          </a:p>
          <a:p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Удобство использования приложения</a:t>
            </a:r>
          </a:p>
          <a:p>
            <a:endParaRPr lang="ru-RU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Исключение алкогольной и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табачной продукции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98490" y="2077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7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652" y="527113"/>
            <a:ext cx="631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Инвестиции проекта окупятся в 1 год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5461" y="2193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324" y="1796609"/>
            <a:ext cx="716975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926" y="1357135"/>
            <a:ext cx="45719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4" y="1379062"/>
            <a:ext cx="71746" cy="47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7" y="1357135"/>
            <a:ext cx="730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43" y="1357135"/>
            <a:ext cx="730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9" y="1370638"/>
            <a:ext cx="730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32" y="1379062"/>
            <a:ext cx="730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759" y="10310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7484" y="10493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2529" y="10712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2453" y="10741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6218" y="104935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057" y="10310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9109" y="109295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годы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801" y="1703318"/>
            <a:ext cx="13692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Инвестиции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млн. руб.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926" y="1894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2944" y="186029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37989" y="186625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4765" y="187222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34716" y="1842328"/>
            <a:ext cx="631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04610" y="191475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668" y="234546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+</a:t>
            </a:r>
            <a:r>
              <a:rPr lang="ru-RU" sz="1800" b="1" dirty="0" smtClean="0">
                <a:solidFill>
                  <a:schemeClr val="accent5"/>
                </a:solidFill>
              </a:rPr>
              <a:t>17,5</a:t>
            </a:r>
            <a:endParaRPr lang="ru-RU" sz="1800" b="1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717" y="27071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37,9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065" y="31550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55.2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645" y="354021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68.0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1718" y="393181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76.9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604" y="4301144"/>
            <a:ext cx="91440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7528" y="4356193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NPV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=76.9 млн. руб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931153" y="2537927"/>
            <a:ext cx="74835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8" idx="2"/>
          </p:cNvCxnSpPr>
          <p:nvPr/>
        </p:nvCxnSpPr>
        <p:spPr>
          <a:xfrm>
            <a:off x="1679510" y="2168070"/>
            <a:ext cx="0" cy="3698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118043" y="2174035"/>
            <a:ext cx="18256" cy="7177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6" idx="3"/>
          </p:cNvCxnSpPr>
          <p:nvPr/>
        </p:nvCxnSpPr>
        <p:spPr>
          <a:xfrm flipH="1">
            <a:off x="905224" y="2891782"/>
            <a:ext cx="221281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stCxn id="30" idx="2"/>
          </p:cNvCxnSpPr>
          <p:nvPr/>
        </p:nvCxnSpPr>
        <p:spPr>
          <a:xfrm>
            <a:off x="4581331" y="2180000"/>
            <a:ext cx="0" cy="1165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endCxn id="37" idx="3"/>
          </p:cNvCxnSpPr>
          <p:nvPr/>
        </p:nvCxnSpPr>
        <p:spPr>
          <a:xfrm flipH="1" flipV="1">
            <a:off x="922572" y="3339677"/>
            <a:ext cx="3650179" cy="6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/>
          <p:nvPr/>
        </p:nvCxnSpPr>
        <p:spPr>
          <a:xfrm>
            <a:off x="5981732" y="2174035"/>
            <a:ext cx="0" cy="1550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 стрелкой 1051"/>
          <p:cNvCxnSpPr>
            <a:endCxn id="38" idx="3"/>
          </p:cNvCxnSpPr>
          <p:nvPr/>
        </p:nvCxnSpPr>
        <p:spPr>
          <a:xfrm flipH="1" flipV="1">
            <a:off x="931152" y="3724883"/>
            <a:ext cx="505058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 flipH="1">
            <a:off x="7448503" y="2238123"/>
            <a:ext cx="3804" cy="1878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 стрелкой 1061"/>
          <p:cNvCxnSpPr/>
          <p:nvPr/>
        </p:nvCxnSpPr>
        <p:spPr>
          <a:xfrm flipH="1">
            <a:off x="922572" y="4116478"/>
            <a:ext cx="6525931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TextBox 1064"/>
          <p:cNvSpPr txBox="1"/>
          <p:nvPr/>
        </p:nvSpPr>
        <p:spPr>
          <a:xfrm>
            <a:off x="953991" y="216079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17.5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69" name="TextBox 1068"/>
          <p:cNvSpPr txBox="1"/>
          <p:nvPr/>
        </p:nvSpPr>
        <p:spPr>
          <a:xfrm>
            <a:off x="2528595" y="258400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20,4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77" name="TextBox 1076"/>
          <p:cNvSpPr txBox="1"/>
          <p:nvPr/>
        </p:nvSpPr>
        <p:spPr>
          <a:xfrm>
            <a:off x="3975781" y="30011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17.2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79" name="TextBox 1078"/>
          <p:cNvSpPr txBox="1"/>
          <p:nvPr/>
        </p:nvSpPr>
        <p:spPr>
          <a:xfrm>
            <a:off x="5410814" y="33837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12,8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80" name="TextBox 1079"/>
          <p:cNvSpPr txBox="1"/>
          <p:nvPr/>
        </p:nvSpPr>
        <p:spPr>
          <a:xfrm>
            <a:off x="6983302" y="377792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8.9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81" name="TextBox 1080"/>
          <p:cNvSpPr txBox="1"/>
          <p:nvPr/>
        </p:nvSpPr>
        <p:spPr>
          <a:xfrm>
            <a:off x="7542362" y="2679239"/>
            <a:ext cx="1218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Чистые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денежные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потоки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Прибыли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млн. руб</a:t>
            </a: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555</Words>
  <Application>Microsoft Office PowerPoint</Application>
  <PresentationFormat>Экран (16:9)</PresentationFormat>
  <Paragraphs>192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AR BONNIE</vt:lpstr>
      <vt:lpstr>Average</vt:lpstr>
      <vt:lpstr>Montserrat</vt:lpstr>
      <vt:lpstr>Roboto</vt:lpstr>
      <vt:lpstr>Arial</vt:lpstr>
      <vt:lpstr>Lato</vt:lpstr>
      <vt:lpstr>Geometric</vt:lpstr>
      <vt:lpstr>ВЫПУСКНОЙ АТТЕСТАЦИОННЫЙ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</vt:lpstr>
      <vt:lpstr>Диаграмма Гантта </vt:lpstr>
      <vt:lpstr>Презентация PowerPoint</vt:lpstr>
      <vt:lpstr>Презентация PowerPoint</vt:lpstr>
      <vt:lpstr>Положительные эффекты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ВЫПУСКНОЙ АТТЕСТАЦИОННЫЙ ПРОЕКТ</dc:title>
  <dc:creator>Наталья</dc:creator>
  <cp:lastModifiedBy>user</cp:lastModifiedBy>
  <cp:revision>88</cp:revision>
  <dcterms:modified xsi:type="dcterms:W3CDTF">2020-12-17T06:33:26Z</dcterms:modified>
</cp:coreProperties>
</file>