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2" r:id="rId3"/>
    <p:sldId id="257" r:id="rId4"/>
    <p:sldId id="273" r:id="rId5"/>
    <p:sldId id="260" r:id="rId6"/>
    <p:sldId id="274" r:id="rId7"/>
    <p:sldId id="270" r:id="rId8"/>
    <p:sldId id="263" r:id="rId9"/>
    <p:sldId id="265" r:id="rId10"/>
    <p:sldId id="268" r:id="rId11"/>
    <p:sldId id="267" r:id="rId12"/>
    <p:sldId id="275" r:id="rId13"/>
    <p:sldId id="261" r:id="rId14"/>
    <p:sldId id="258" r:id="rId15"/>
    <p:sldId id="262" r:id="rId16"/>
    <p:sldId id="264" r:id="rId17"/>
    <p:sldId id="266" r:id="rId18"/>
    <p:sldId id="276" r:id="rId19"/>
    <p:sldId id="259" r:id="rId20"/>
    <p:sldId id="269" r:id="rId21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91;&#1095;&#1077;&#1073;&#1072;%202020\&#1042;&#1050;&#1056;\&#1050;&#1072;&#1088;&#1090;&#1080;&#1085;&#1082;&#1080;\&#1063;&#1080;&#1089;&#1083;&#1086;%20&#1091;&#1095;&#1072;&#1089;&#1090;&#1085;&#1080;&#1082;&#1086;&#1074;%20&#1055;&#1088;&#1086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 dirty="0"/>
              <a:t>Число участников </a:t>
            </a:r>
            <a:r>
              <a:rPr lang="ru-RU" b="0" dirty="0" smtClean="0"/>
              <a:t>Президентской программы </a:t>
            </a:r>
            <a:r>
              <a:rPr lang="ru-RU" sz="2400" dirty="0" smtClean="0">
                <a:solidFill>
                  <a:srgbClr val="FF0000"/>
                </a:solidFill>
              </a:rPr>
              <a:t>снижается</a:t>
            </a:r>
            <a:endParaRPr lang="ru-RU" sz="2400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Число участников программы</c:v>
          </c:tx>
          <c:spPr>
            <a:solidFill>
              <a:schemeClr val="accent1"/>
            </a:solidFill>
          </c:spPr>
          <c:invertIfNegative val="0"/>
          <c:dPt>
            <c:idx val="1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Лист1!$A$2:$A$25</c:f>
              <c:strCache>
                <c:ptCount val="24"/>
                <c:pt idx="0">
                  <c:v>1997-1998</c:v>
                </c:pt>
                <c:pt idx="1">
                  <c:v>1998-1999</c:v>
                </c:pt>
                <c:pt idx="2">
                  <c:v>1999-2000</c:v>
                </c:pt>
                <c:pt idx="3">
                  <c:v>2000-2001</c:v>
                </c:pt>
                <c:pt idx="4">
                  <c:v>2001-2002</c:v>
                </c:pt>
                <c:pt idx="5">
                  <c:v>2002-2003</c:v>
                </c:pt>
                <c:pt idx="6">
                  <c:v>2003-2002</c:v>
                </c:pt>
                <c:pt idx="7">
                  <c:v>2004-2005</c:v>
                </c:pt>
                <c:pt idx="8">
                  <c:v>2005-2006</c:v>
                </c:pt>
                <c:pt idx="9">
                  <c:v>2006-2007</c:v>
                </c:pt>
                <c:pt idx="10">
                  <c:v>2007-2008</c:v>
                </c:pt>
                <c:pt idx="11">
                  <c:v>2008-2009</c:v>
                </c:pt>
                <c:pt idx="12">
                  <c:v>2009-2010</c:v>
                </c:pt>
                <c:pt idx="13">
                  <c:v>2010-2011</c:v>
                </c:pt>
                <c:pt idx="14">
                  <c:v>2011-2012</c:v>
                </c:pt>
                <c:pt idx="15">
                  <c:v>2012-2013</c:v>
                </c:pt>
                <c:pt idx="16">
                  <c:v>2013-2014</c:v>
                </c:pt>
                <c:pt idx="17">
                  <c:v>2014-2015</c:v>
                </c:pt>
                <c:pt idx="18">
                  <c:v>2015-2016</c:v>
                </c:pt>
                <c:pt idx="19">
                  <c:v>2016-2017</c:v>
                </c:pt>
                <c:pt idx="20">
                  <c:v>2017-2018</c:v>
                </c:pt>
                <c:pt idx="21">
                  <c:v>2018-2019</c:v>
                </c:pt>
                <c:pt idx="22">
                  <c:v>2019-2020</c:v>
                </c:pt>
                <c:pt idx="23">
                  <c:v>2020-2021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4</c:v>
                </c:pt>
                <c:pt idx="1">
                  <c:v>24</c:v>
                </c:pt>
                <c:pt idx="2">
                  <c:v>25</c:v>
                </c:pt>
                <c:pt idx="3">
                  <c:v>23</c:v>
                </c:pt>
                <c:pt idx="4">
                  <c:v>22</c:v>
                </c:pt>
                <c:pt idx="5">
                  <c:v>19</c:v>
                </c:pt>
                <c:pt idx="6">
                  <c:v>21</c:v>
                </c:pt>
                <c:pt idx="7">
                  <c:v>22</c:v>
                </c:pt>
                <c:pt idx="8">
                  <c:v>19</c:v>
                </c:pt>
                <c:pt idx="9">
                  <c:v>22</c:v>
                </c:pt>
                <c:pt idx="10">
                  <c:v>23</c:v>
                </c:pt>
                <c:pt idx="11">
                  <c:v>30</c:v>
                </c:pt>
                <c:pt idx="12">
                  <c:v>61</c:v>
                </c:pt>
                <c:pt idx="13">
                  <c:v>89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46</c:v>
                </c:pt>
                <c:pt idx="18">
                  <c:v>26</c:v>
                </c:pt>
                <c:pt idx="19">
                  <c:v>20</c:v>
                </c:pt>
                <c:pt idx="20">
                  <c:v>16</c:v>
                </c:pt>
                <c:pt idx="21">
                  <c:v>13</c:v>
                </c:pt>
                <c:pt idx="22">
                  <c:v>16</c:v>
                </c:pt>
                <c:pt idx="2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91592"/>
        <c:axId val="241468896"/>
      </c:barChart>
      <c:catAx>
        <c:axId val="148991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468896"/>
        <c:crosses val="autoZero"/>
        <c:auto val="1"/>
        <c:lblAlgn val="ctr"/>
        <c:lblOffset val="100"/>
        <c:noMultiLvlLbl val="0"/>
      </c:catAx>
      <c:valAx>
        <c:axId val="241468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899159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CF048-D2BE-4347-BF21-64C14E0BB7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CB08A-F06C-4852-AE71-034D3CF5E2EB}">
      <dgm:prSet phldrT="[Текст]"/>
      <dgm:spPr/>
      <dgm:t>
        <a:bodyPr/>
        <a:lstStyle/>
        <a:p>
          <a:r>
            <a:rPr lang="ru-RU" dirty="0" smtClean="0"/>
            <a:t>Этап 1</a:t>
          </a:r>
          <a:endParaRPr lang="ru-RU" dirty="0"/>
        </a:p>
      </dgm:t>
    </dgm:pt>
    <dgm:pt modelId="{F084FED0-2003-4445-BA27-D10CE0B3B349}" type="parTrans" cxnId="{BCE3DDDA-6191-4163-BA03-D7BF349D48DB}">
      <dgm:prSet/>
      <dgm:spPr/>
      <dgm:t>
        <a:bodyPr/>
        <a:lstStyle/>
        <a:p>
          <a:endParaRPr lang="ru-RU"/>
        </a:p>
      </dgm:t>
    </dgm:pt>
    <dgm:pt modelId="{6F457FCC-59AD-4992-A9F5-6CF2E33ED5B8}" type="sibTrans" cxnId="{BCE3DDDA-6191-4163-BA03-D7BF349D48DB}">
      <dgm:prSet/>
      <dgm:spPr/>
      <dgm:t>
        <a:bodyPr/>
        <a:lstStyle/>
        <a:p>
          <a:endParaRPr lang="ru-RU"/>
        </a:p>
      </dgm:t>
    </dgm:pt>
    <dgm:pt modelId="{14459203-C3EC-4BA6-8F4A-95E2D1CA0A1F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(сентябрь-октябрь 2020 года) 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Изучение состояния исследуемой проблемы и определение инструментов для анализа текущего и будущего состояния потока создания ценностей (диаграмма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Исикавы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, 5 почему, диаграмма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Паретто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, лист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кайдзен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, карта потока ценностей, диаграмма Спагетти)</a:t>
          </a:r>
          <a:endParaRPr lang="ru-RU" b="0" dirty="0"/>
        </a:p>
      </dgm:t>
    </dgm:pt>
    <dgm:pt modelId="{593148D4-A7CD-4B12-B82D-FB80CD9775C7}" type="parTrans" cxnId="{AEE94081-905D-4CDD-B560-68C47014EEFE}">
      <dgm:prSet/>
      <dgm:spPr/>
      <dgm:t>
        <a:bodyPr/>
        <a:lstStyle/>
        <a:p>
          <a:endParaRPr lang="ru-RU"/>
        </a:p>
      </dgm:t>
    </dgm:pt>
    <dgm:pt modelId="{6B6ECFF0-A335-4E10-91C0-25BF4A025EBC}" type="sibTrans" cxnId="{AEE94081-905D-4CDD-B560-68C47014EEFE}">
      <dgm:prSet/>
      <dgm:spPr/>
      <dgm:t>
        <a:bodyPr/>
        <a:lstStyle/>
        <a:p>
          <a:endParaRPr lang="ru-RU"/>
        </a:p>
      </dgm:t>
    </dgm:pt>
    <dgm:pt modelId="{639D7F9A-5FB5-44D6-9016-5BCE1AF259B7}">
      <dgm:prSet phldrT="[Текст]"/>
      <dgm:spPr/>
      <dgm:t>
        <a:bodyPr/>
        <a:lstStyle/>
        <a:p>
          <a:r>
            <a:rPr lang="ru-RU" dirty="0" smtClean="0"/>
            <a:t>Этап 2</a:t>
          </a:r>
          <a:endParaRPr lang="ru-RU" dirty="0"/>
        </a:p>
      </dgm:t>
    </dgm:pt>
    <dgm:pt modelId="{285EDE15-87C0-4CA1-97E7-257A69981E1E}" type="parTrans" cxnId="{EC0689F7-ABEB-405F-9AFC-03C650ACACB9}">
      <dgm:prSet/>
      <dgm:spPr/>
      <dgm:t>
        <a:bodyPr/>
        <a:lstStyle/>
        <a:p>
          <a:endParaRPr lang="ru-RU"/>
        </a:p>
      </dgm:t>
    </dgm:pt>
    <dgm:pt modelId="{41657D62-8A7E-4E74-95EA-FCF2C592361F}" type="sibTrans" cxnId="{EC0689F7-ABEB-405F-9AFC-03C650ACACB9}">
      <dgm:prSet/>
      <dgm:spPr/>
      <dgm:t>
        <a:bodyPr/>
        <a:lstStyle/>
        <a:p>
          <a:endParaRPr lang="ru-RU"/>
        </a:p>
      </dgm:t>
    </dgm:pt>
    <dgm:pt modelId="{E2BE279C-77F9-4A16-A969-3CE2343FAC5A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(октябрь 2020-апрель 2021) </a:t>
          </a:r>
          <a:r>
            <a:rPr lang="ru-RU" b="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Проведение полевых исследований по выявлению скрытых потерь,  и картирование текущего состояния проблемных процессов</a:t>
          </a:r>
          <a:endParaRPr lang="ru-RU" b="0" dirty="0"/>
        </a:p>
      </dgm:t>
    </dgm:pt>
    <dgm:pt modelId="{FB46EEB2-E79D-491A-A37B-99B7A0097B14}" type="parTrans" cxnId="{7361F05D-F09D-42B4-BD9B-5F446AE523F1}">
      <dgm:prSet/>
      <dgm:spPr/>
      <dgm:t>
        <a:bodyPr/>
        <a:lstStyle/>
        <a:p>
          <a:endParaRPr lang="ru-RU"/>
        </a:p>
      </dgm:t>
    </dgm:pt>
    <dgm:pt modelId="{67C49443-3BF5-42DE-A5F2-F2233EC42BE8}" type="sibTrans" cxnId="{7361F05D-F09D-42B4-BD9B-5F446AE523F1}">
      <dgm:prSet/>
      <dgm:spPr/>
      <dgm:t>
        <a:bodyPr/>
        <a:lstStyle/>
        <a:p>
          <a:endParaRPr lang="ru-RU"/>
        </a:p>
      </dgm:t>
    </dgm:pt>
    <dgm:pt modelId="{440AD5DA-0C04-4096-AE6E-4AB8EF35A163}">
      <dgm:prSet phldrT="[Текст]"/>
      <dgm:spPr/>
      <dgm:t>
        <a:bodyPr/>
        <a:lstStyle/>
        <a:p>
          <a:r>
            <a:rPr lang="ru-RU" dirty="0" smtClean="0"/>
            <a:t>Этап 3</a:t>
          </a:r>
          <a:endParaRPr lang="ru-RU" dirty="0"/>
        </a:p>
      </dgm:t>
    </dgm:pt>
    <dgm:pt modelId="{687D617E-898A-4DB3-B34B-157FF6FB9837}" type="parTrans" cxnId="{8D97E02C-434D-4B19-AEB1-9B66CAD7D413}">
      <dgm:prSet/>
      <dgm:spPr/>
      <dgm:t>
        <a:bodyPr/>
        <a:lstStyle/>
        <a:p>
          <a:endParaRPr lang="ru-RU"/>
        </a:p>
      </dgm:t>
    </dgm:pt>
    <dgm:pt modelId="{5DD097B6-321A-4767-8B2B-7568C8305B1C}" type="sibTrans" cxnId="{8D97E02C-434D-4B19-AEB1-9B66CAD7D413}">
      <dgm:prSet/>
      <dgm:spPr/>
      <dgm:t>
        <a:bodyPr/>
        <a:lstStyle/>
        <a:p>
          <a:endParaRPr lang="ru-RU"/>
        </a:p>
      </dgm:t>
    </dgm:pt>
    <dgm:pt modelId="{4AB4D696-3FCA-412C-B470-0057DB0A58D2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(</a:t>
          </a:r>
          <a:r>
            <a:rPr lang="ru-RU" b="1" dirty="0" err="1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декарбрь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-апрель 2021) </a:t>
          </a:r>
          <a:r>
            <a:rPr lang="ru-RU" b="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Составление карты потока будущего состояния; определение направлений оптимизации процессов и инструментов для устранения потерь (</a:t>
          </a:r>
          <a:r>
            <a:rPr lang="ru-RU" b="0" dirty="0" err="1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кайзен</a:t>
          </a:r>
          <a:r>
            <a:rPr lang="ru-RU" b="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, 5</a:t>
          </a:r>
          <a:r>
            <a:rPr lang="en-US" b="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S</a:t>
          </a:r>
          <a:r>
            <a:rPr lang="ru-RU" b="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, визуализация, </a:t>
          </a:r>
          <a:r>
            <a:rPr lang="ru-RU" b="0" dirty="0" err="1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канбан</a:t>
          </a:r>
          <a:r>
            <a:rPr lang="ru-RU" b="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, стандартизация); разработка плана реализации мероприятий (диаграмма </a:t>
          </a:r>
          <a:r>
            <a:rPr lang="ru-RU" b="0" dirty="0" err="1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Ганта</a:t>
          </a:r>
          <a:r>
            <a:rPr lang="ru-RU" b="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) и мониторинга по достижению целевого состояния</a:t>
          </a:r>
          <a:endParaRPr lang="ru-RU" b="0" dirty="0"/>
        </a:p>
      </dgm:t>
    </dgm:pt>
    <dgm:pt modelId="{B6BB55A0-0CE1-4603-B1C2-7D2ED979B393}" type="parTrans" cxnId="{A565C1E5-0EB5-4E04-93BD-97A978CEA54E}">
      <dgm:prSet/>
      <dgm:spPr/>
      <dgm:t>
        <a:bodyPr/>
        <a:lstStyle/>
        <a:p>
          <a:endParaRPr lang="ru-RU"/>
        </a:p>
      </dgm:t>
    </dgm:pt>
    <dgm:pt modelId="{E3345E16-400E-4122-AA6F-CF5730F82CE5}" type="sibTrans" cxnId="{A565C1E5-0EB5-4E04-93BD-97A978CEA54E}">
      <dgm:prSet/>
      <dgm:spPr/>
      <dgm:t>
        <a:bodyPr/>
        <a:lstStyle/>
        <a:p>
          <a:endParaRPr lang="ru-RU"/>
        </a:p>
      </dgm:t>
    </dgm:pt>
    <dgm:pt modelId="{8B15BB6A-F4A9-4262-99C3-DCEC3B6AB25F}" type="pres">
      <dgm:prSet presAssocID="{840CF048-D2BE-4347-BF21-64C14E0BB7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04BC6-94A7-4EBC-B2DA-FF9BCB88ED70}" type="pres">
      <dgm:prSet presAssocID="{8BBCB08A-F06C-4852-AE71-034D3CF5E2EB}" presName="composite" presStyleCnt="0"/>
      <dgm:spPr/>
    </dgm:pt>
    <dgm:pt modelId="{7C36BF6D-04E7-4EA2-A354-0FA65CE8C489}" type="pres">
      <dgm:prSet presAssocID="{8BBCB08A-F06C-4852-AE71-034D3CF5E2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1021F-0495-4B08-B42F-96EB7F1DB9F4}" type="pres">
      <dgm:prSet presAssocID="{8BBCB08A-F06C-4852-AE71-034D3CF5E2E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9130D-43CB-4EA4-B7DD-EA2BA6BFC59A}" type="pres">
      <dgm:prSet presAssocID="{6F457FCC-59AD-4992-A9F5-6CF2E33ED5B8}" presName="sp" presStyleCnt="0"/>
      <dgm:spPr/>
    </dgm:pt>
    <dgm:pt modelId="{B4442650-B7A6-4672-9AE2-C2D498D99E2C}" type="pres">
      <dgm:prSet presAssocID="{639D7F9A-5FB5-44D6-9016-5BCE1AF259B7}" presName="composite" presStyleCnt="0"/>
      <dgm:spPr/>
    </dgm:pt>
    <dgm:pt modelId="{5A41381D-6B28-47DB-88D2-D6198C9237B7}" type="pres">
      <dgm:prSet presAssocID="{639D7F9A-5FB5-44D6-9016-5BCE1AF259B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6449D-C828-4464-BBC3-3F20F6867C58}" type="pres">
      <dgm:prSet presAssocID="{639D7F9A-5FB5-44D6-9016-5BCE1AF259B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8F49A-0ACB-407B-B9DC-EFDDBF7D59BF}" type="pres">
      <dgm:prSet presAssocID="{41657D62-8A7E-4E74-95EA-FCF2C592361F}" presName="sp" presStyleCnt="0"/>
      <dgm:spPr/>
    </dgm:pt>
    <dgm:pt modelId="{9B621B60-6B8F-43F4-B4B0-B5753CA37648}" type="pres">
      <dgm:prSet presAssocID="{440AD5DA-0C04-4096-AE6E-4AB8EF35A163}" presName="composite" presStyleCnt="0"/>
      <dgm:spPr/>
    </dgm:pt>
    <dgm:pt modelId="{C2C49EF5-1DEC-4A4E-868E-99FB79D0B1B6}" type="pres">
      <dgm:prSet presAssocID="{440AD5DA-0C04-4096-AE6E-4AB8EF35A1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60548-E046-4E3E-8E18-E247B2044B31}" type="pres">
      <dgm:prSet presAssocID="{440AD5DA-0C04-4096-AE6E-4AB8EF35A1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689F7-ABEB-405F-9AFC-03C650ACACB9}" srcId="{840CF048-D2BE-4347-BF21-64C14E0BB759}" destId="{639D7F9A-5FB5-44D6-9016-5BCE1AF259B7}" srcOrd="1" destOrd="0" parTransId="{285EDE15-87C0-4CA1-97E7-257A69981E1E}" sibTransId="{41657D62-8A7E-4E74-95EA-FCF2C592361F}"/>
    <dgm:cxn modelId="{A565C1E5-0EB5-4E04-93BD-97A978CEA54E}" srcId="{440AD5DA-0C04-4096-AE6E-4AB8EF35A163}" destId="{4AB4D696-3FCA-412C-B470-0057DB0A58D2}" srcOrd="0" destOrd="0" parTransId="{B6BB55A0-0CE1-4603-B1C2-7D2ED979B393}" sibTransId="{E3345E16-400E-4122-AA6F-CF5730F82CE5}"/>
    <dgm:cxn modelId="{3CE16A3B-F507-4708-A321-37946F55B9E3}" type="presOf" srcId="{14459203-C3EC-4BA6-8F4A-95E2D1CA0A1F}" destId="{E691021F-0495-4B08-B42F-96EB7F1DB9F4}" srcOrd="0" destOrd="0" presId="urn:microsoft.com/office/officeart/2005/8/layout/chevron2"/>
    <dgm:cxn modelId="{458A2E90-88EA-43F9-81DC-07FB4D2319A3}" type="presOf" srcId="{840CF048-D2BE-4347-BF21-64C14E0BB759}" destId="{8B15BB6A-F4A9-4262-99C3-DCEC3B6AB25F}" srcOrd="0" destOrd="0" presId="urn:microsoft.com/office/officeart/2005/8/layout/chevron2"/>
    <dgm:cxn modelId="{AEE94081-905D-4CDD-B560-68C47014EEFE}" srcId="{8BBCB08A-F06C-4852-AE71-034D3CF5E2EB}" destId="{14459203-C3EC-4BA6-8F4A-95E2D1CA0A1F}" srcOrd="0" destOrd="0" parTransId="{593148D4-A7CD-4B12-B82D-FB80CD9775C7}" sibTransId="{6B6ECFF0-A335-4E10-91C0-25BF4A025EBC}"/>
    <dgm:cxn modelId="{6380D143-15C8-4239-BA5D-B45E60ECDD2B}" type="presOf" srcId="{440AD5DA-0C04-4096-AE6E-4AB8EF35A163}" destId="{C2C49EF5-1DEC-4A4E-868E-99FB79D0B1B6}" srcOrd="0" destOrd="0" presId="urn:microsoft.com/office/officeart/2005/8/layout/chevron2"/>
    <dgm:cxn modelId="{8D97E02C-434D-4B19-AEB1-9B66CAD7D413}" srcId="{840CF048-D2BE-4347-BF21-64C14E0BB759}" destId="{440AD5DA-0C04-4096-AE6E-4AB8EF35A163}" srcOrd="2" destOrd="0" parTransId="{687D617E-898A-4DB3-B34B-157FF6FB9837}" sibTransId="{5DD097B6-321A-4767-8B2B-7568C8305B1C}"/>
    <dgm:cxn modelId="{9D7B50D5-58CF-4F75-B44C-C4CDCFCBD571}" type="presOf" srcId="{8BBCB08A-F06C-4852-AE71-034D3CF5E2EB}" destId="{7C36BF6D-04E7-4EA2-A354-0FA65CE8C489}" srcOrd="0" destOrd="0" presId="urn:microsoft.com/office/officeart/2005/8/layout/chevron2"/>
    <dgm:cxn modelId="{7361F05D-F09D-42B4-BD9B-5F446AE523F1}" srcId="{639D7F9A-5FB5-44D6-9016-5BCE1AF259B7}" destId="{E2BE279C-77F9-4A16-A969-3CE2343FAC5A}" srcOrd="0" destOrd="0" parTransId="{FB46EEB2-E79D-491A-A37B-99B7A0097B14}" sibTransId="{67C49443-3BF5-42DE-A5F2-F2233EC42BE8}"/>
    <dgm:cxn modelId="{812831B5-6B5E-4DBB-BF57-C5B63FD1A274}" type="presOf" srcId="{639D7F9A-5FB5-44D6-9016-5BCE1AF259B7}" destId="{5A41381D-6B28-47DB-88D2-D6198C9237B7}" srcOrd="0" destOrd="0" presId="urn:microsoft.com/office/officeart/2005/8/layout/chevron2"/>
    <dgm:cxn modelId="{0245B8E7-DCC1-41C0-AF24-F06E263B528C}" type="presOf" srcId="{E2BE279C-77F9-4A16-A969-3CE2343FAC5A}" destId="{56A6449D-C828-4464-BBC3-3F20F6867C58}" srcOrd="0" destOrd="0" presId="urn:microsoft.com/office/officeart/2005/8/layout/chevron2"/>
    <dgm:cxn modelId="{BCE3DDDA-6191-4163-BA03-D7BF349D48DB}" srcId="{840CF048-D2BE-4347-BF21-64C14E0BB759}" destId="{8BBCB08A-F06C-4852-AE71-034D3CF5E2EB}" srcOrd="0" destOrd="0" parTransId="{F084FED0-2003-4445-BA27-D10CE0B3B349}" sibTransId="{6F457FCC-59AD-4992-A9F5-6CF2E33ED5B8}"/>
    <dgm:cxn modelId="{E57DC503-8775-4B22-8105-6649EE4FD9D2}" type="presOf" srcId="{4AB4D696-3FCA-412C-B470-0057DB0A58D2}" destId="{14160548-E046-4E3E-8E18-E247B2044B31}" srcOrd="0" destOrd="0" presId="urn:microsoft.com/office/officeart/2005/8/layout/chevron2"/>
    <dgm:cxn modelId="{BE888F81-1C74-4644-8D52-5235C3094C21}" type="presParOf" srcId="{8B15BB6A-F4A9-4262-99C3-DCEC3B6AB25F}" destId="{81C04BC6-94A7-4EBC-B2DA-FF9BCB88ED70}" srcOrd="0" destOrd="0" presId="urn:microsoft.com/office/officeart/2005/8/layout/chevron2"/>
    <dgm:cxn modelId="{B3A720CF-192E-4C1A-B020-4DD6EE86D180}" type="presParOf" srcId="{81C04BC6-94A7-4EBC-B2DA-FF9BCB88ED70}" destId="{7C36BF6D-04E7-4EA2-A354-0FA65CE8C489}" srcOrd="0" destOrd="0" presId="urn:microsoft.com/office/officeart/2005/8/layout/chevron2"/>
    <dgm:cxn modelId="{705B9394-7C86-4F37-B3C7-6291DF55A345}" type="presParOf" srcId="{81C04BC6-94A7-4EBC-B2DA-FF9BCB88ED70}" destId="{E691021F-0495-4B08-B42F-96EB7F1DB9F4}" srcOrd="1" destOrd="0" presId="urn:microsoft.com/office/officeart/2005/8/layout/chevron2"/>
    <dgm:cxn modelId="{C4B20098-DBE3-4C8A-8A18-796FB12E8B06}" type="presParOf" srcId="{8B15BB6A-F4A9-4262-99C3-DCEC3B6AB25F}" destId="{5739130D-43CB-4EA4-B7DD-EA2BA6BFC59A}" srcOrd="1" destOrd="0" presId="urn:microsoft.com/office/officeart/2005/8/layout/chevron2"/>
    <dgm:cxn modelId="{E5883A8A-413A-4892-A78E-6DCF52325431}" type="presParOf" srcId="{8B15BB6A-F4A9-4262-99C3-DCEC3B6AB25F}" destId="{B4442650-B7A6-4672-9AE2-C2D498D99E2C}" srcOrd="2" destOrd="0" presId="urn:microsoft.com/office/officeart/2005/8/layout/chevron2"/>
    <dgm:cxn modelId="{843FFB81-503B-4669-BB67-372EF3F16CF2}" type="presParOf" srcId="{B4442650-B7A6-4672-9AE2-C2D498D99E2C}" destId="{5A41381D-6B28-47DB-88D2-D6198C9237B7}" srcOrd="0" destOrd="0" presId="urn:microsoft.com/office/officeart/2005/8/layout/chevron2"/>
    <dgm:cxn modelId="{4D01A84D-3D23-4B9F-A001-E18F76475505}" type="presParOf" srcId="{B4442650-B7A6-4672-9AE2-C2D498D99E2C}" destId="{56A6449D-C828-4464-BBC3-3F20F6867C58}" srcOrd="1" destOrd="0" presId="urn:microsoft.com/office/officeart/2005/8/layout/chevron2"/>
    <dgm:cxn modelId="{A477A3B4-E1DB-4B28-AFB5-1C019761F8FD}" type="presParOf" srcId="{8B15BB6A-F4A9-4262-99C3-DCEC3B6AB25F}" destId="{A028F49A-0ACB-407B-B9DC-EFDDBF7D59BF}" srcOrd="3" destOrd="0" presId="urn:microsoft.com/office/officeart/2005/8/layout/chevron2"/>
    <dgm:cxn modelId="{E209589E-2414-4156-866C-B0346B3184C5}" type="presParOf" srcId="{8B15BB6A-F4A9-4262-99C3-DCEC3B6AB25F}" destId="{9B621B60-6B8F-43F4-B4B0-B5753CA37648}" srcOrd="4" destOrd="0" presId="urn:microsoft.com/office/officeart/2005/8/layout/chevron2"/>
    <dgm:cxn modelId="{AE975EDF-592C-4EA8-9A23-FB33A6393C4F}" type="presParOf" srcId="{9B621B60-6B8F-43F4-B4B0-B5753CA37648}" destId="{C2C49EF5-1DEC-4A4E-868E-99FB79D0B1B6}" srcOrd="0" destOrd="0" presId="urn:microsoft.com/office/officeart/2005/8/layout/chevron2"/>
    <dgm:cxn modelId="{01E25EE2-1211-4D1A-8285-E6618C14B0BF}" type="presParOf" srcId="{9B621B60-6B8F-43F4-B4B0-B5753CA37648}" destId="{14160548-E046-4E3E-8E18-E247B2044B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00FC78-4105-4096-818B-B9C73598D6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D59B02-467E-4600-9097-0E50577790C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</a:rPr>
            <a:t>Рост эффективности расходования бюджетных средств более чем на </a:t>
          </a:r>
          <a:r>
            <a:rPr lang="en-US" sz="1400" b="0" dirty="0" smtClean="0">
              <a:solidFill>
                <a:schemeClr val="bg1"/>
              </a:solidFill>
            </a:rPr>
            <a:t>50</a:t>
          </a:r>
          <a:r>
            <a:rPr lang="ru-RU" sz="1400" b="0" dirty="0" smtClean="0">
              <a:solidFill>
                <a:schemeClr val="bg1"/>
              </a:solidFill>
            </a:rPr>
            <a:t>% годового оборота</a:t>
          </a:r>
          <a:endParaRPr lang="ru-RU" sz="1400" b="0" dirty="0"/>
        </a:p>
      </dgm:t>
    </dgm:pt>
    <dgm:pt modelId="{790D1FAC-92E8-423C-8614-31651C8CDF63}" type="parTrans" cxnId="{F1349F6C-AA6A-4A39-A6EA-03E8A77FDC32}">
      <dgm:prSet/>
      <dgm:spPr/>
      <dgm:t>
        <a:bodyPr/>
        <a:lstStyle/>
        <a:p>
          <a:endParaRPr lang="ru-RU"/>
        </a:p>
      </dgm:t>
    </dgm:pt>
    <dgm:pt modelId="{FD5532B3-A0B3-42BD-B6E9-9D6824406128}" type="sibTrans" cxnId="{F1349F6C-AA6A-4A39-A6EA-03E8A77FDC32}">
      <dgm:prSet/>
      <dgm:spPr/>
      <dgm:t>
        <a:bodyPr/>
        <a:lstStyle/>
        <a:p>
          <a:endParaRPr lang="ru-RU"/>
        </a:p>
      </dgm:t>
    </dgm:pt>
    <dgm:pt modelId="{5B6E21A2-67DA-4FE0-BD71-63B09CB669E4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</a:rPr>
            <a:t>Сокращение времени операционных процессов на 50%</a:t>
          </a:r>
          <a:endParaRPr lang="ru-RU" sz="1400" b="0" dirty="0"/>
        </a:p>
      </dgm:t>
    </dgm:pt>
    <dgm:pt modelId="{1EAF985A-FB8D-4807-82D5-1AEFCA547EDB}" type="parTrans" cxnId="{B55AEB7E-0D49-4FE8-BF28-ABA121774C40}">
      <dgm:prSet/>
      <dgm:spPr/>
      <dgm:t>
        <a:bodyPr/>
        <a:lstStyle/>
        <a:p>
          <a:endParaRPr lang="ru-RU"/>
        </a:p>
      </dgm:t>
    </dgm:pt>
    <dgm:pt modelId="{89651AB3-15FF-4DD7-9B2E-5E2EF3257084}" type="sibTrans" cxnId="{B55AEB7E-0D49-4FE8-BF28-ABA121774C40}">
      <dgm:prSet/>
      <dgm:spPr/>
      <dgm:t>
        <a:bodyPr/>
        <a:lstStyle/>
        <a:p>
          <a:endParaRPr lang="ru-RU"/>
        </a:p>
      </dgm:t>
    </dgm:pt>
    <dgm:pt modelId="{7035C191-52FB-4196-89C2-3E88DB92C79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</a:rPr>
            <a:t>Рост качества предоставляемых услуг на 50%</a:t>
          </a:r>
          <a:endParaRPr lang="ru-RU" sz="1400" b="0" dirty="0"/>
        </a:p>
      </dgm:t>
    </dgm:pt>
    <dgm:pt modelId="{85931DAB-0CE3-4990-BB0A-B55C52555223}" type="parTrans" cxnId="{654ED596-774F-4F8F-ADBF-EC696BDD9795}">
      <dgm:prSet/>
      <dgm:spPr/>
      <dgm:t>
        <a:bodyPr/>
        <a:lstStyle/>
        <a:p>
          <a:endParaRPr lang="ru-RU"/>
        </a:p>
      </dgm:t>
    </dgm:pt>
    <dgm:pt modelId="{9031C38C-6851-455B-902A-8EB718BE16DF}" type="sibTrans" cxnId="{654ED596-774F-4F8F-ADBF-EC696BDD9795}">
      <dgm:prSet/>
      <dgm:spPr/>
      <dgm:t>
        <a:bodyPr/>
        <a:lstStyle/>
        <a:p>
          <a:endParaRPr lang="ru-RU"/>
        </a:p>
      </dgm:t>
    </dgm:pt>
    <dgm:pt modelId="{1F3BD546-2BD9-4179-B7D1-F93020944F8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</a:rPr>
            <a:t>Прозрачность всех процессов для внешних и внутренних участников</a:t>
          </a:r>
          <a:endParaRPr lang="ru-RU" sz="1400" b="0" dirty="0"/>
        </a:p>
      </dgm:t>
    </dgm:pt>
    <dgm:pt modelId="{2DF36782-F33F-4B83-B46D-5C79ECDEA8FD}" type="parTrans" cxnId="{063B3ED4-A059-4964-AD4A-8D4EC1F68396}">
      <dgm:prSet/>
      <dgm:spPr/>
      <dgm:t>
        <a:bodyPr/>
        <a:lstStyle/>
        <a:p>
          <a:endParaRPr lang="ru-RU"/>
        </a:p>
      </dgm:t>
    </dgm:pt>
    <dgm:pt modelId="{5BAA365D-818E-4182-8C1F-1840EFC900E2}" type="sibTrans" cxnId="{063B3ED4-A059-4964-AD4A-8D4EC1F68396}">
      <dgm:prSet/>
      <dgm:spPr/>
      <dgm:t>
        <a:bodyPr/>
        <a:lstStyle/>
        <a:p>
          <a:endParaRPr lang="ru-RU"/>
        </a:p>
      </dgm:t>
    </dgm:pt>
    <dgm:pt modelId="{A6081B4B-6CB2-4B82-AB1A-4EBF8B24C9B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</a:rPr>
            <a:t>Улучшение морально-психологического климата учреждения </a:t>
          </a:r>
          <a:endParaRPr lang="ru-RU" sz="1400" b="0" dirty="0"/>
        </a:p>
      </dgm:t>
    </dgm:pt>
    <dgm:pt modelId="{1714099A-39F1-4848-8C70-0184059B8316}" type="parTrans" cxnId="{059F39F6-1C5E-4933-A4A9-E27263CF2DFB}">
      <dgm:prSet/>
      <dgm:spPr/>
      <dgm:t>
        <a:bodyPr/>
        <a:lstStyle/>
        <a:p>
          <a:endParaRPr lang="ru-RU"/>
        </a:p>
      </dgm:t>
    </dgm:pt>
    <dgm:pt modelId="{341060F5-48D9-4394-8F11-ED5E9535C72F}" type="sibTrans" cxnId="{059F39F6-1C5E-4933-A4A9-E27263CF2DFB}">
      <dgm:prSet/>
      <dgm:spPr/>
      <dgm:t>
        <a:bodyPr/>
        <a:lstStyle/>
        <a:p>
          <a:endParaRPr lang="ru-RU"/>
        </a:p>
      </dgm:t>
    </dgm:pt>
    <dgm:pt modelId="{44789FF4-CBAA-4838-9856-544B08535CA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</a:rPr>
            <a:t>Выделение временных ресурсов на решение «критических задач»</a:t>
          </a:r>
          <a:endParaRPr lang="ru-RU" sz="1400" b="0" dirty="0"/>
        </a:p>
      </dgm:t>
    </dgm:pt>
    <dgm:pt modelId="{BF7A3C3D-7CAD-4ABC-B991-6797AC26795B}" type="parTrans" cxnId="{187757EC-65D9-407C-A20D-D6A02BCAC16D}">
      <dgm:prSet/>
      <dgm:spPr/>
      <dgm:t>
        <a:bodyPr/>
        <a:lstStyle/>
        <a:p>
          <a:endParaRPr lang="ru-RU"/>
        </a:p>
      </dgm:t>
    </dgm:pt>
    <dgm:pt modelId="{FB33B1C1-E7EE-4793-8BAD-9B0ECF2C1344}" type="sibTrans" cxnId="{187757EC-65D9-407C-A20D-D6A02BCAC16D}">
      <dgm:prSet/>
      <dgm:spPr/>
      <dgm:t>
        <a:bodyPr/>
        <a:lstStyle/>
        <a:p>
          <a:endParaRPr lang="ru-RU"/>
        </a:p>
      </dgm:t>
    </dgm:pt>
    <dgm:pt modelId="{A591AC06-FBFA-4C90-999E-5B934A72D5F9}" type="pres">
      <dgm:prSet presAssocID="{8B00FC78-4105-4096-818B-B9C73598D6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0DAA5-E3D1-4A59-9ADC-00A0CBBA534F}" type="pres">
      <dgm:prSet presAssocID="{CAD59B02-467E-4600-9097-0E50577790CA}" presName="parentLin" presStyleCnt="0"/>
      <dgm:spPr/>
    </dgm:pt>
    <dgm:pt modelId="{5AED390E-3425-4985-BFBA-2B667C8F5A16}" type="pres">
      <dgm:prSet presAssocID="{CAD59B02-467E-4600-9097-0E50577790C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5A9E220-6C9E-46C5-99EB-BC0F5A4309D7}" type="pres">
      <dgm:prSet presAssocID="{CAD59B02-467E-4600-9097-0E50577790CA}" presName="parentText" presStyleLbl="node1" presStyleIdx="0" presStyleCnt="6" custScaleX="130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4F853-93BD-436B-9734-928CD3D2A0A0}" type="pres">
      <dgm:prSet presAssocID="{CAD59B02-467E-4600-9097-0E50577790CA}" presName="negativeSpace" presStyleCnt="0"/>
      <dgm:spPr/>
    </dgm:pt>
    <dgm:pt modelId="{657867E5-F5D9-4E7E-9805-AE1F3FB5E9BE}" type="pres">
      <dgm:prSet presAssocID="{CAD59B02-467E-4600-9097-0E50577790CA}" presName="childText" presStyleLbl="conFgAcc1" presStyleIdx="0" presStyleCnt="6">
        <dgm:presLayoutVars>
          <dgm:bulletEnabled val="1"/>
        </dgm:presLayoutVars>
      </dgm:prSet>
      <dgm:spPr/>
    </dgm:pt>
    <dgm:pt modelId="{C35574BA-F024-4B08-8EEC-D12EE3CF948E}" type="pres">
      <dgm:prSet presAssocID="{FD5532B3-A0B3-42BD-B6E9-9D6824406128}" presName="spaceBetweenRectangles" presStyleCnt="0"/>
      <dgm:spPr/>
    </dgm:pt>
    <dgm:pt modelId="{D68CB216-DEBE-4C91-97DF-8B1FC09AD41C}" type="pres">
      <dgm:prSet presAssocID="{5B6E21A2-67DA-4FE0-BD71-63B09CB669E4}" presName="parentLin" presStyleCnt="0"/>
      <dgm:spPr/>
    </dgm:pt>
    <dgm:pt modelId="{B65B78F0-93A6-4137-B83C-16A4B9B43201}" type="pres">
      <dgm:prSet presAssocID="{5B6E21A2-67DA-4FE0-BD71-63B09CB669E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FB97ECC-649C-4D8C-AB43-891CA975CFF2}" type="pres">
      <dgm:prSet presAssocID="{5B6E21A2-67DA-4FE0-BD71-63B09CB669E4}" presName="parentText" presStyleLbl="node1" presStyleIdx="1" presStyleCnt="6" custScaleX="130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44480-E008-49C6-B32D-68DEB5E28E40}" type="pres">
      <dgm:prSet presAssocID="{5B6E21A2-67DA-4FE0-BD71-63B09CB669E4}" presName="negativeSpace" presStyleCnt="0"/>
      <dgm:spPr/>
    </dgm:pt>
    <dgm:pt modelId="{B3686653-FB1C-4955-885E-9028FCB4AF15}" type="pres">
      <dgm:prSet presAssocID="{5B6E21A2-67DA-4FE0-BD71-63B09CB669E4}" presName="childText" presStyleLbl="conFgAcc1" presStyleIdx="1" presStyleCnt="6">
        <dgm:presLayoutVars>
          <dgm:bulletEnabled val="1"/>
        </dgm:presLayoutVars>
      </dgm:prSet>
      <dgm:spPr/>
    </dgm:pt>
    <dgm:pt modelId="{2479036C-CF15-4140-A1C8-EEB0FCADCA8B}" type="pres">
      <dgm:prSet presAssocID="{89651AB3-15FF-4DD7-9B2E-5E2EF3257084}" presName="spaceBetweenRectangles" presStyleCnt="0"/>
      <dgm:spPr/>
    </dgm:pt>
    <dgm:pt modelId="{B1EF8420-3F69-4C84-A221-6828E79F4CA9}" type="pres">
      <dgm:prSet presAssocID="{7035C191-52FB-4196-89C2-3E88DB92C790}" presName="parentLin" presStyleCnt="0"/>
      <dgm:spPr/>
    </dgm:pt>
    <dgm:pt modelId="{E9EF9ED2-7C6B-4776-8527-97C977844CCE}" type="pres">
      <dgm:prSet presAssocID="{7035C191-52FB-4196-89C2-3E88DB92C79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417C752-2F83-459B-A5EE-44C7E74C9118}" type="pres">
      <dgm:prSet presAssocID="{7035C191-52FB-4196-89C2-3E88DB92C790}" presName="parentText" presStyleLbl="node1" presStyleIdx="2" presStyleCnt="6" custScaleX="130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C8D9C-561A-4F0A-8A08-F28FBED3474B}" type="pres">
      <dgm:prSet presAssocID="{7035C191-52FB-4196-89C2-3E88DB92C790}" presName="negativeSpace" presStyleCnt="0"/>
      <dgm:spPr/>
    </dgm:pt>
    <dgm:pt modelId="{03CB98C6-9A37-4F64-A2FC-A046E34CED50}" type="pres">
      <dgm:prSet presAssocID="{7035C191-52FB-4196-89C2-3E88DB92C790}" presName="childText" presStyleLbl="conFgAcc1" presStyleIdx="2" presStyleCnt="6">
        <dgm:presLayoutVars>
          <dgm:bulletEnabled val="1"/>
        </dgm:presLayoutVars>
      </dgm:prSet>
      <dgm:spPr/>
    </dgm:pt>
    <dgm:pt modelId="{C72BA5AF-EBCB-441C-A80D-5320AF8710B8}" type="pres">
      <dgm:prSet presAssocID="{9031C38C-6851-455B-902A-8EB718BE16DF}" presName="spaceBetweenRectangles" presStyleCnt="0"/>
      <dgm:spPr/>
    </dgm:pt>
    <dgm:pt modelId="{0CFCFAC1-BAF2-44E0-A12B-5BB91056014D}" type="pres">
      <dgm:prSet presAssocID="{A6081B4B-6CB2-4B82-AB1A-4EBF8B24C9BA}" presName="parentLin" presStyleCnt="0"/>
      <dgm:spPr/>
    </dgm:pt>
    <dgm:pt modelId="{D67C77C4-10D7-47C0-8AA3-EB20D1DA39C4}" type="pres">
      <dgm:prSet presAssocID="{A6081B4B-6CB2-4B82-AB1A-4EBF8B24C9B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A940A0B-E289-4678-B2D2-1C615E61EC8A}" type="pres">
      <dgm:prSet presAssocID="{A6081B4B-6CB2-4B82-AB1A-4EBF8B24C9BA}" presName="parentText" presStyleLbl="node1" presStyleIdx="3" presStyleCnt="6" custScaleX="130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10B67-120C-4984-85A1-86C1D3E76788}" type="pres">
      <dgm:prSet presAssocID="{A6081B4B-6CB2-4B82-AB1A-4EBF8B24C9BA}" presName="negativeSpace" presStyleCnt="0"/>
      <dgm:spPr/>
    </dgm:pt>
    <dgm:pt modelId="{61AB69EC-39D8-4F6D-A3DF-0F221D94A995}" type="pres">
      <dgm:prSet presAssocID="{A6081B4B-6CB2-4B82-AB1A-4EBF8B24C9BA}" presName="childText" presStyleLbl="conFgAcc1" presStyleIdx="3" presStyleCnt="6">
        <dgm:presLayoutVars>
          <dgm:bulletEnabled val="1"/>
        </dgm:presLayoutVars>
      </dgm:prSet>
      <dgm:spPr/>
    </dgm:pt>
    <dgm:pt modelId="{03089F78-17D8-4DBD-8430-8FA84077951E}" type="pres">
      <dgm:prSet presAssocID="{341060F5-48D9-4394-8F11-ED5E9535C72F}" presName="spaceBetweenRectangles" presStyleCnt="0"/>
      <dgm:spPr/>
    </dgm:pt>
    <dgm:pt modelId="{4699D28D-05EE-4E81-9F40-7D5E51C4902A}" type="pres">
      <dgm:prSet presAssocID="{1F3BD546-2BD9-4179-B7D1-F93020944F8C}" presName="parentLin" presStyleCnt="0"/>
      <dgm:spPr/>
    </dgm:pt>
    <dgm:pt modelId="{7CC85DCB-6362-4A55-B46E-F67BBA8F746E}" type="pres">
      <dgm:prSet presAssocID="{1F3BD546-2BD9-4179-B7D1-F93020944F8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AD96DF3-652E-4471-B4A8-525EC55611EB}" type="pres">
      <dgm:prSet presAssocID="{1F3BD546-2BD9-4179-B7D1-F93020944F8C}" presName="parentText" presStyleLbl="node1" presStyleIdx="4" presStyleCnt="6" custScaleX="130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20A5D-CD38-4EA3-9A1B-F2582FDA131F}" type="pres">
      <dgm:prSet presAssocID="{1F3BD546-2BD9-4179-B7D1-F93020944F8C}" presName="negativeSpace" presStyleCnt="0"/>
      <dgm:spPr/>
    </dgm:pt>
    <dgm:pt modelId="{65FD6108-D164-4D61-AD01-AFC00E1DB3B8}" type="pres">
      <dgm:prSet presAssocID="{1F3BD546-2BD9-4179-B7D1-F93020944F8C}" presName="childText" presStyleLbl="conFgAcc1" presStyleIdx="4" presStyleCnt="6">
        <dgm:presLayoutVars>
          <dgm:bulletEnabled val="1"/>
        </dgm:presLayoutVars>
      </dgm:prSet>
      <dgm:spPr/>
    </dgm:pt>
    <dgm:pt modelId="{5D1A0387-2AFA-4BB1-A3EB-18A1F8EBCCA4}" type="pres">
      <dgm:prSet presAssocID="{5BAA365D-818E-4182-8C1F-1840EFC900E2}" presName="spaceBetweenRectangles" presStyleCnt="0"/>
      <dgm:spPr/>
    </dgm:pt>
    <dgm:pt modelId="{C3982450-BA88-456C-A551-7B3EFAB7B8B3}" type="pres">
      <dgm:prSet presAssocID="{44789FF4-CBAA-4838-9856-544B08535CAF}" presName="parentLin" presStyleCnt="0"/>
      <dgm:spPr/>
    </dgm:pt>
    <dgm:pt modelId="{15607508-B9E7-45D2-99D4-EA7D857544FA}" type="pres">
      <dgm:prSet presAssocID="{44789FF4-CBAA-4838-9856-544B08535CA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B39A736-EF35-4F01-BAF4-66FF1EF97E9B}" type="pres">
      <dgm:prSet presAssocID="{44789FF4-CBAA-4838-9856-544B08535CAF}" presName="parentText" presStyleLbl="node1" presStyleIdx="5" presStyleCnt="6" custScaleX="130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37782-89F3-4407-ACBF-D6F72DFCCE72}" type="pres">
      <dgm:prSet presAssocID="{44789FF4-CBAA-4838-9856-544B08535CAF}" presName="negativeSpace" presStyleCnt="0"/>
      <dgm:spPr/>
    </dgm:pt>
    <dgm:pt modelId="{B95220E2-1E44-408F-8C94-E67C1CEAA8E4}" type="pres">
      <dgm:prSet presAssocID="{44789FF4-CBAA-4838-9856-544B08535CA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63B3ED4-A059-4964-AD4A-8D4EC1F68396}" srcId="{8B00FC78-4105-4096-818B-B9C73598D66D}" destId="{1F3BD546-2BD9-4179-B7D1-F93020944F8C}" srcOrd="4" destOrd="0" parTransId="{2DF36782-F33F-4B83-B46D-5C79ECDEA8FD}" sibTransId="{5BAA365D-818E-4182-8C1F-1840EFC900E2}"/>
    <dgm:cxn modelId="{9D11715C-7C07-47F8-8CFD-DDADE3ED91A7}" type="presOf" srcId="{A6081B4B-6CB2-4B82-AB1A-4EBF8B24C9BA}" destId="{D67C77C4-10D7-47C0-8AA3-EB20D1DA39C4}" srcOrd="0" destOrd="0" presId="urn:microsoft.com/office/officeart/2005/8/layout/list1"/>
    <dgm:cxn modelId="{A72B531B-B2E2-46BD-B566-6F23B7427181}" type="presOf" srcId="{7035C191-52FB-4196-89C2-3E88DB92C790}" destId="{6417C752-2F83-459B-A5EE-44C7E74C9118}" srcOrd="1" destOrd="0" presId="urn:microsoft.com/office/officeart/2005/8/layout/list1"/>
    <dgm:cxn modelId="{BD572F95-F2A7-4CC7-BB57-C08D0CA927AE}" type="presOf" srcId="{A6081B4B-6CB2-4B82-AB1A-4EBF8B24C9BA}" destId="{FA940A0B-E289-4678-B2D2-1C615E61EC8A}" srcOrd="1" destOrd="0" presId="urn:microsoft.com/office/officeart/2005/8/layout/list1"/>
    <dgm:cxn modelId="{3DDC76BD-0D64-43E7-BF8C-F93C178FDCFF}" type="presOf" srcId="{5B6E21A2-67DA-4FE0-BD71-63B09CB669E4}" destId="{AFB97ECC-649C-4D8C-AB43-891CA975CFF2}" srcOrd="1" destOrd="0" presId="urn:microsoft.com/office/officeart/2005/8/layout/list1"/>
    <dgm:cxn modelId="{B55AEB7E-0D49-4FE8-BF28-ABA121774C40}" srcId="{8B00FC78-4105-4096-818B-B9C73598D66D}" destId="{5B6E21A2-67DA-4FE0-BD71-63B09CB669E4}" srcOrd="1" destOrd="0" parTransId="{1EAF985A-FB8D-4807-82D5-1AEFCA547EDB}" sibTransId="{89651AB3-15FF-4DD7-9B2E-5E2EF3257084}"/>
    <dgm:cxn modelId="{8BB1996E-F2C6-4D47-BF55-D73400CED659}" type="presOf" srcId="{CAD59B02-467E-4600-9097-0E50577790CA}" destId="{95A9E220-6C9E-46C5-99EB-BC0F5A4309D7}" srcOrd="1" destOrd="0" presId="urn:microsoft.com/office/officeart/2005/8/layout/list1"/>
    <dgm:cxn modelId="{0BA48C64-F8F7-49CB-8CC5-851F1D6A4166}" type="presOf" srcId="{44789FF4-CBAA-4838-9856-544B08535CAF}" destId="{15607508-B9E7-45D2-99D4-EA7D857544FA}" srcOrd="0" destOrd="0" presId="urn:microsoft.com/office/officeart/2005/8/layout/list1"/>
    <dgm:cxn modelId="{187757EC-65D9-407C-A20D-D6A02BCAC16D}" srcId="{8B00FC78-4105-4096-818B-B9C73598D66D}" destId="{44789FF4-CBAA-4838-9856-544B08535CAF}" srcOrd="5" destOrd="0" parTransId="{BF7A3C3D-7CAD-4ABC-B991-6797AC26795B}" sibTransId="{FB33B1C1-E7EE-4793-8BAD-9B0ECF2C1344}"/>
    <dgm:cxn modelId="{54E96CD4-4474-4FC5-A409-56721A10F509}" type="presOf" srcId="{44789FF4-CBAA-4838-9856-544B08535CAF}" destId="{CB39A736-EF35-4F01-BAF4-66FF1EF97E9B}" srcOrd="1" destOrd="0" presId="urn:microsoft.com/office/officeart/2005/8/layout/list1"/>
    <dgm:cxn modelId="{059F39F6-1C5E-4933-A4A9-E27263CF2DFB}" srcId="{8B00FC78-4105-4096-818B-B9C73598D66D}" destId="{A6081B4B-6CB2-4B82-AB1A-4EBF8B24C9BA}" srcOrd="3" destOrd="0" parTransId="{1714099A-39F1-4848-8C70-0184059B8316}" sibTransId="{341060F5-48D9-4394-8F11-ED5E9535C72F}"/>
    <dgm:cxn modelId="{F1349F6C-AA6A-4A39-A6EA-03E8A77FDC32}" srcId="{8B00FC78-4105-4096-818B-B9C73598D66D}" destId="{CAD59B02-467E-4600-9097-0E50577790CA}" srcOrd="0" destOrd="0" parTransId="{790D1FAC-92E8-423C-8614-31651C8CDF63}" sibTransId="{FD5532B3-A0B3-42BD-B6E9-9D6824406128}"/>
    <dgm:cxn modelId="{D945F5E3-4D30-4EBE-8BA0-38B0E409EE4A}" type="presOf" srcId="{5B6E21A2-67DA-4FE0-BD71-63B09CB669E4}" destId="{B65B78F0-93A6-4137-B83C-16A4B9B43201}" srcOrd="0" destOrd="0" presId="urn:microsoft.com/office/officeart/2005/8/layout/list1"/>
    <dgm:cxn modelId="{654ED596-774F-4F8F-ADBF-EC696BDD9795}" srcId="{8B00FC78-4105-4096-818B-B9C73598D66D}" destId="{7035C191-52FB-4196-89C2-3E88DB92C790}" srcOrd="2" destOrd="0" parTransId="{85931DAB-0CE3-4990-BB0A-B55C52555223}" sibTransId="{9031C38C-6851-455B-902A-8EB718BE16DF}"/>
    <dgm:cxn modelId="{047751B4-4DFF-415B-8979-5F9CACC79EC3}" type="presOf" srcId="{1F3BD546-2BD9-4179-B7D1-F93020944F8C}" destId="{7CC85DCB-6362-4A55-B46E-F67BBA8F746E}" srcOrd="0" destOrd="0" presId="urn:microsoft.com/office/officeart/2005/8/layout/list1"/>
    <dgm:cxn modelId="{C760F52B-30B2-4D88-98DB-CCE9DD62045A}" type="presOf" srcId="{8B00FC78-4105-4096-818B-B9C73598D66D}" destId="{A591AC06-FBFA-4C90-999E-5B934A72D5F9}" srcOrd="0" destOrd="0" presId="urn:microsoft.com/office/officeart/2005/8/layout/list1"/>
    <dgm:cxn modelId="{CF46BD15-ABF3-4499-BA52-E707D8B54245}" type="presOf" srcId="{CAD59B02-467E-4600-9097-0E50577790CA}" destId="{5AED390E-3425-4985-BFBA-2B667C8F5A16}" srcOrd="0" destOrd="0" presId="urn:microsoft.com/office/officeart/2005/8/layout/list1"/>
    <dgm:cxn modelId="{475D1BA3-B33B-47CA-A4B6-154F1F03D64E}" type="presOf" srcId="{1F3BD546-2BD9-4179-B7D1-F93020944F8C}" destId="{CAD96DF3-652E-4471-B4A8-525EC55611EB}" srcOrd="1" destOrd="0" presId="urn:microsoft.com/office/officeart/2005/8/layout/list1"/>
    <dgm:cxn modelId="{3B37850A-AAE9-4C4A-B161-16E1BEDCE59A}" type="presOf" srcId="{7035C191-52FB-4196-89C2-3E88DB92C790}" destId="{E9EF9ED2-7C6B-4776-8527-97C977844CCE}" srcOrd="0" destOrd="0" presId="urn:microsoft.com/office/officeart/2005/8/layout/list1"/>
    <dgm:cxn modelId="{889F6C85-7B57-4976-A2E2-7AE42E97474E}" type="presParOf" srcId="{A591AC06-FBFA-4C90-999E-5B934A72D5F9}" destId="{7CB0DAA5-E3D1-4A59-9ADC-00A0CBBA534F}" srcOrd="0" destOrd="0" presId="urn:microsoft.com/office/officeart/2005/8/layout/list1"/>
    <dgm:cxn modelId="{47D520FC-8F15-4169-9014-585D30C8A047}" type="presParOf" srcId="{7CB0DAA5-E3D1-4A59-9ADC-00A0CBBA534F}" destId="{5AED390E-3425-4985-BFBA-2B667C8F5A16}" srcOrd="0" destOrd="0" presId="urn:microsoft.com/office/officeart/2005/8/layout/list1"/>
    <dgm:cxn modelId="{C87961C3-1233-402A-8E6E-E8D2C7647161}" type="presParOf" srcId="{7CB0DAA5-E3D1-4A59-9ADC-00A0CBBA534F}" destId="{95A9E220-6C9E-46C5-99EB-BC0F5A4309D7}" srcOrd="1" destOrd="0" presId="urn:microsoft.com/office/officeart/2005/8/layout/list1"/>
    <dgm:cxn modelId="{04FAC53D-1718-47AB-B45A-FCAA9E171247}" type="presParOf" srcId="{A591AC06-FBFA-4C90-999E-5B934A72D5F9}" destId="{A2B4F853-93BD-436B-9734-928CD3D2A0A0}" srcOrd="1" destOrd="0" presId="urn:microsoft.com/office/officeart/2005/8/layout/list1"/>
    <dgm:cxn modelId="{65E793AF-2389-4AA3-A01E-AC196216B04E}" type="presParOf" srcId="{A591AC06-FBFA-4C90-999E-5B934A72D5F9}" destId="{657867E5-F5D9-4E7E-9805-AE1F3FB5E9BE}" srcOrd="2" destOrd="0" presId="urn:microsoft.com/office/officeart/2005/8/layout/list1"/>
    <dgm:cxn modelId="{C17CF3F8-3B7B-4EB5-A603-C76F3DB6FF09}" type="presParOf" srcId="{A591AC06-FBFA-4C90-999E-5B934A72D5F9}" destId="{C35574BA-F024-4B08-8EEC-D12EE3CF948E}" srcOrd="3" destOrd="0" presId="urn:microsoft.com/office/officeart/2005/8/layout/list1"/>
    <dgm:cxn modelId="{C16DB516-8D08-460C-B454-CADACEB08F28}" type="presParOf" srcId="{A591AC06-FBFA-4C90-999E-5B934A72D5F9}" destId="{D68CB216-DEBE-4C91-97DF-8B1FC09AD41C}" srcOrd="4" destOrd="0" presId="urn:microsoft.com/office/officeart/2005/8/layout/list1"/>
    <dgm:cxn modelId="{8216BD67-16F7-40D0-BC20-4AB44728BF1D}" type="presParOf" srcId="{D68CB216-DEBE-4C91-97DF-8B1FC09AD41C}" destId="{B65B78F0-93A6-4137-B83C-16A4B9B43201}" srcOrd="0" destOrd="0" presId="urn:microsoft.com/office/officeart/2005/8/layout/list1"/>
    <dgm:cxn modelId="{292859BA-7D8E-4BC9-A434-3A230C0EFF53}" type="presParOf" srcId="{D68CB216-DEBE-4C91-97DF-8B1FC09AD41C}" destId="{AFB97ECC-649C-4D8C-AB43-891CA975CFF2}" srcOrd="1" destOrd="0" presId="urn:microsoft.com/office/officeart/2005/8/layout/list1"/>
    <dgm:cxn modelId="{E2F198FB-5145-490C-A2C9-B4E4C7E45B63}" type="presParOf" srcId="{A591AC06-FBFA-4C90-999E-5B934A72D5F9}" destId="{49D44480-E008-49C6-B32D-68DEB5E28E40}" srcOrd="5" destOrd="0" presId="urn:microsoft.com/office/officeart/2005/8/layout/list1"/>
    <dgm:cxn modelId="{1DE09DB9-9583-4826-A131-10E2E9CD60BE}" type="presParOf" srcId="{A591AC06-FBFA-4C90-999E-5B934A72D5F9}" destId="{B3686653-FB1C-4955-885E-9028FCB4AF15}" srcOrd="6" destOrd="0" presId="urn:microsoft.com/office/officeart/2005/8/layout/list1"/>
    <dgm:cxn modelId="{6E76B508-A166-4AEA-A9AD-F91DD05A0D97}" type="presParOf" srcId="{A591AC06-FBFA-4C90-999E-5B934A72D5F9}" destId="{2479036C-CF15-4140-A1C8-EEB0FCADCA8B}" srcOrd="7" destOrd="0" presId="urn:microsoft.com/office/officeart/2005/8/layout/list1"/>
    <dgm:cxn modelId="{51745DC0-31AF-4572-AF8A-E9B3CDB4BA87}" type="presParOf" srcId="{A591AC06-FBFA-4C90-999E-5B934A72D5F9}" destId="{B1EF8420-3F69-4C84-A221-6828E79F4CA9}" srcOrd="8" destOrd="0" presId="urn:microsoft.com/office/officeart/2005/8/layout/list1"/>
    <dgm:cxn modelId="{993AECA0-8BA6-43A4-8788-553B80CEF883}" type="presParOf" srcId="{B1EF8420-3F69-4C84-A221-6828E79F4CA9}" destId="{E9EF9ED2-7C6B-4776-8527-97C977844CCE}" srcOrd="0" destOrd="0" presId="urn:microsoft.com/office/officeart/2005/8/layout/list1"/>
    <dgm:cxn modelId="{CFF87DA4-25F0-43B0-B334-2FA385AA4555}" type="presParOf" srcId="{B1EF8420-3F69-4C84-A221-6828E79F4CA9}" destId="{6417C752-2F83-459B-A5EE-44C7E74C9118}" srcOrd="1" destOrd="0" presId="urn:microsoft.com/office/officeart/2005/8/layout/list1"/>
    <dgm:cxn modelId="{7C6D8DD0-E4C6-4181-BDA1-1170056E95BF}" type="presParOf" srcId="{A591AC06-FBFA-4C90-999E-5B934A72D5F9}" destId="{50CC8D9C-561A-4F0A-8A08-F28FBED3474B}" srcOrd="9" destOrd="0" presId="urn:microsoft.com/office/officeart/2005/8/layout/list1"/>
    <dgm:cxn modelId="{FE3A6D47-28A5-4DBC-B36B-AEE215835E72}" type="presParOf" srcId="{A591AC06-FBFA-4C90-999E-5B934A72D5F9}" destId="{03CB98C6-9A37-4F64-A2FC-A046E34CED50}" srcOrd="10" destOrd="0" presId="urn:microsoft.com/office/officeart/2005/8/layout/list1"/>
    <dgm:cxn modelId="{EA9A268A-FB8D-46C1-A232-9EF5B490A563}" type="presParOf" srcId="{A591AC06-FBFA-4C90-999E-5B934A72D5F9}" destId="{C72BA5AF-EBCB-441C-A80D-5320AF8710B8}" srcOrd="11" destOrd="0" presId="urn:microsoft.com/office/officeart/2005/8/layout/list1"/>
    <dgm:cxn modelId="{563F1E3C-9933-40B9-B927-C89F74FB35EA}" type="presParOf" srcId="{A591AC06-FBFA-4C90-999E-5B934A72D5F9}" destId="{0CFCFAC1-BAF2-44E0-A12B-5BB91056014D}" srcOrd="12" destOrd="0" presId="urn:microsoft.com/office/officeart/2005/8/layout/list1"/>
    <dgm:cxn modelId="{B7B77549-2A9F-4387-A126-A966A1C6CACD}" type="presParOf" srcId="{0CFCFAC1-BAF2-44E0-A12B-5BB91056014D}" destId="{D67C77C4-10D7-47C0-8AA3-EB20D1DA39C4}" srcOrd="0" destOrd="0" presId="urn:microsoft.com/office/officeart/2005/8/layout/list1"/>
    <dgm:cxn modelId="{7D800677-1E57-4B80-9F65-BBA57DF8D768}" type="presParOf" srcId="{0CFCFAC1-BAF2-44E0-A12B-5BB91056014D}" destId="{FA940A0B-E289-4678-B2D2-1C615E61EC8A}" srcOrd="1" destOrd="0" presId="urn:microsoft.com/office/officeart/2005/8/layout/list1"/>
    <dgm:cxn modelId="{E650572C-4B28-43EB-B46F-6356075651D5}" type="presParOf" srcId="{A591AC06-FBFA-4C90-999E-5B934A72D5F9}" destId="{F3910B67-120C-4984-85A1-86C1D3E76788}" srcOrd="13" destOrd="0" presId="urn:microsoft.com/office/officeart/2005/8/layout/list1"/>
    <dgm:cxn modelId="{AB289D63-8066-4776-8801-C9E9C5127FAE}" type="presParOf" srcId="{A591AC06-FBFA-4C90-999E-5B934A72D5F9}" destId="{61AB69EC-39D8-4F6D-A3DF-0F221D94A995}" srcOrd="14" destOrd="0" presId="urn:microsoft.com/office/officeart/2005/8/layout/list1"/>
    <dgm:cxn modelId="{FFE2DB71-7644-46AF-A88B-3A4F73794DF9}" type="presParOf" srcId="{A591AC06-FBFA-4C90-999E-5B934A72D5F9}" destId="{03089F78-17D8-4DBD-8430-8FA84077951E}" srcOrd="15" destOrd="0" presId="urn:microsoft.com/office/officeart/2005/8/layout/list1"/>
    <dgm:cxn modelId="{5601DAAA-57E8-4391-A322-B17453E7C33E}" type="presParOf" srcId="{A591AC06-FBFA-4C90-999E-5B934A72D5F9}" destId="{4699D28D-05EE-4E81-9F40-7D5E51C4902A}" srcOrd="16" destOrd="0" presId="urn:microsoft.com/office/officeart/2005/8/layout/list1"/>
    <dgm:cxn modelId="{78C7B87F-D04C-42A6-85FF-11F3071EECC4}" type="presParOf" srcId="{4699D28D-05EE-4E81-9F40-7D5E51C4902A}" destId="{7CC85DCB-6362-4A55-B46E-F67BBA8F746E}" srcOrd="0" destOrd="0" presId="urn:microsoft.com/office/officeart/2005/8/layout/list1"/>
    <dgm:cxn modelId="{7DA345C5-C9A8-4458-8367-5D326A46A8CA}" type="presParOf" srcId="{4699D28D-05EE-4E81-9F40-7D5E51C4902A}" destId="{CAD96DF3-652E-4471-B4A8-525EC55611EB}" srcOrd="1" destOrd="0" presId="urn:microsoft.com/office/officeart/2005/8/layout/list1"/>
    <dgm:cxn modelId="{1AD738BB-AF5F-44CC-A450-51C8B7147E09}" type="presParOf" srcId="{A591AC06-FBFA-4C90-999E-5B934A72D5F9}" destId="{FC720A5D-CD38-4EA3-9A1B-F2582FDA131F}" srcOrd="17" destOrd="0" presId="urn:microsoft.com/office/officeart/2005/8/layout/list1"/>
    <dgm:cxn modelId="{7F9FB9BE-E065-46BA-846B-E50D6271B22F}" type="presParOf" srcId="{A591AC06-FBFA-4C90-999E-5B934A72D5F9}" destId="{65FD6108-D164-4D61-AD01-AFC00E1DB3B8}" srcOrd="18" destOrd="0" presId="urn:microsoft.com/office/officeart/2005/8/layout/list1"/>
    <dgm:cxn modelId="{BEAB5AC1-D58D-481B-97AB-9BFD50F2382E}" type="presParOf" srcId="{A591AC06-FBFA-4C90-999E-5B934A72D5F9}" destId="{5D1A0387-2AFA-4BB1-A3EB-18A1F8EBCCA4}" srcOrd="19" destOrd="0" presId="urn:microsoft.com/office/officeart/2005/8/layout/list1"/>
    <dgm:cxn modelId="{3FE85E55-421C-487E-94F3-9AD90839F49A}" type="presParOf" srcId="{A591AC06-FBFA-4C90-999E-5B934A72D5F9}" destId="{C3982450-BA88-456C-A551-7B3EFAB7B8B3}" srcOrd="20" destOrd="0" presId="urn:microsoft.com/office/officeart/2005/8/layout/list1"/>
    <dgm:cxn modelId="{930A6870-0AC7-416F-A845-10FBE8833C01}" type="presParOf" srcId="{C3982450-BA88-456C-A551-7B3EFAB7B8B3}" destId="{15607508-B9E7-45D2-99D4-EA7D857544FA}" srcOrd="0" destOrd="0" presId="urn:microsoft.com/office/officeart/2005/8/layout/list1"/>
    <dgm:cxn modelId="{2AAB6BE9-D394-4D0A-AD3B-1784744BF8C8}" type="presParOf" srcId="{C3982450-BA88-456C-A551-7B3EFAB7B8B3}" destId="{CB39A736-EF35-4F01-BAF4-66FF1EF97E9B}" srcOrd="1" destOrd="0" presId="urn:microsoft.com/office/officeart/2005/8/layout/list1"/>
    <dgm:cxn modelId="{A184E9D1-7FC5-40DC-9C2D-5045902E4EC8}" type="presParOf" srcId="{A591AC06-FBFA-4C90-999E-5B934A72D5F9}" destId="{4C637782-89F3-4407-ACBF-D6F72DFCCE72}" srcOrd="21" destOrd="0" presId="urn:microsoft.com/office/officeart/2005/8/layout/list1"/>
    <dgm:cxn modelId="{59960489-16AE-44BA-B422-6E887527C9BA}" type="presParOf" srcId="{A591AC06-FBFA-4C90-999E-5B934A72D5F9}" destId="{B95220E2-1E44-408F-8C94-E67C1CEAA8E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ED48FA-619B-435C-AE1A-B6C2A5F106F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B6FAC-4F29-41C6-AADF-5857D38CFF27}">
      <dgm:prSet phldrT="[Текст]" custT="1"/>
      <dgm:spPr/>
      <dgm:t>
        <a:bodyPr/>
        <a:lstStyle/>
        <a:p>
          <a:r>
            <a:rPr lang="ru-RU" sz="9600" dirty="0" smtClean="0"/>
            <a:t>?</a:t>
          </a:r>
          <a:endParaRPr lang="ru-RU" sz="9600" dirty="0"/>
        </a:p>
      </dgm:t>
    </dgm:pt>
    <dgm:pt modelId="{3C778F01-4B27-4F2C-8534-FC196A8D22BE}" type="parTrans" cxnId="{BACD4C82-1747-4E94-A461-5018B1F53E49}">
      <dgm:prSet/>
      <dgm:spPr/>
      <dgm:t>
        <a:bodyPr/>
        <a:lstStyle/>
        <a:p>
          <a:endParaRPr lang="ru-RU"/>
        </a:p>
      </dgm:t>
    </dgm:pt>
    <dgm:pt modelId="{A9D75756-6E1A-4B01-B404-FAF6CCDB9585}" type="sibTrans" cxnId="{BACD4C82-1747-4E94-A461-5018B1F53E49}">
      <dgm:prSet/>
      <dgm:spPr/>
      <dgm:t>
        <a:bodyPr/>
        <a:lstStyle/>
        <a:p>
          <a:endParaRPr lang="ru-RU"/>
        </a:p>
      </dgm:t>
    </dgm:pt>
    <dgm:pt modelId="{731C17AE-7C90-46EE-A5E8-F9AD9F4F0E6C}" type="pres">
      <dgm:prSet presAssocID="{90ED48FA-619B-435C-AE1A-B6C2A5F106F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D5E39-CCD6-4C75-BC38-48FFCEC9FAA0}" type="pres">
      <dgm:prSet presAssocID="{90ED48FA-619B-435C-AE1A-B6C2A5F106FC}" presName="comp1" presStyleCnt="0"/>
      <dgm:spPr/>
    </dgm:pt>
    <dgm:pt modelId="{A4391DEA-0C0B-4499-9BF2-D30C8E71A71A}" type="pres">
      <dgm:prSet presAssocID="{90ED48FA-619B-435C-AE1A-B6C2A5F106FC}" presName="circle1" presStyleLbl="node1" presStyleIdx="0" presStyleCnt="1"/>
      <dgm:spPr/>
      <dgm:t>
        <a:bodyPr/>
        <a:lstStyle/>
        <a:p>
          <a:endParaRPr lang="ru-RU"/>
        </a:p>
      </dgm:t>
    </dgm:pt>
    <dgm:pt modelId="{21C33EE6-6AE1-4FFA-B2F8-B3E746C5C203}" type="pres">
      <dgm:prSet presAssocID="{90ED48FA-619B-435C-AE1A-B6C2A5F106FC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D4C82-1747-4E94-A461-5018B1F53E49}" srcId="{90ED48FA-619B-435C-AE1A-B6C2A5F106FC}" destId="{0EDB6FAC-4F29-41C6-AADF-5857D38CFF27}" srcOrd="0" destOrd="0" parTransId="{3C778F01-4B27-4F2C-8534-FC196A8D22BE}" sibTransId="{A9D75756-6E1A-4B01-B404-FAF6CCDB9585}"/>
    <dgm:cxn modelId="{0DE06204-DAEA-406F-9E68-A7F75AEB5FED}" type="presOf" srcId="{0EDB6FAC-4F29-41C6-AADF-5857D38CFF27}" destId="{21C33EE6-6AE1-4FFA-B2F8-B3E746C5C203}" srcOrd="1" destOrd="0" presId="urn:microsoft.com/office/officeart/2005/8/layout/venn2"/>
    <dgm:cxn modelId="{B855735C-F7C5-4DED-B5DF-5467FAA4AE35}" type="presOf" srcId="{90ED48FA-619B-435C-AE1A-B6C2A5F106FC}" destId="{731C17AE-7C90-46EE-A5E8-F9AD9F4F0E6C}" srcOrd="0" destOrd="0" presId="urn:microsoft.com/office/officeart/2005/8/layout/venn2"/>
    <dgm:cxn modelId="{09CEDD49-2502-44C4-9463-8A0A7E67E8C8}" type="presOf" srcId="{0EDB6FAC-4F29-41C6-AADF-5857D38CFF27}" destId="{A4391DEA-0C0B-4499-9BF2-D30C8E71A71A}" srcOrd="0" destOrd="0" presId="urn:microsoft.com/office/officeart/2005/8/layout/venn2"/>
    <dgm:cxn modelId="{E3A96858-6BFD-419E-AFE5-D5469C8746D4}" type="presParOf" srcId="{731C17AE-7C90-46EE-A5E8-F9AD9F4F0E6C}" destId="{D5BD5E39-CCD6-4C75-BC38-48FFCEC9FAA0}" srcOrd="0" destOrd="0" presId="urn:microsoft.com/office/officeart/2005/8/layout/venn2"/>
    <dgm:cxn modelId="{17A03137-4C8F-49A1-B1E2-7D006C6109DB}" type="presParOf" srcId="{D5BD5E39-CCD6-4C75-BC38-48FFCEC9FAA0}" destId="{A4391DEA-0C0B-4499-9BF2-D30C8E71A71A}" srcOrd="0" destOrd="0" presId="urn:microsoft.com/office/officeart/2005/8/layout/venn2"/>
    <dgm:cxn modelId="{DCE58959-676C-4EDC-9A67-D83B63FDE8F5}" type="presParOf" srcId="{D5BD5E39-CCD6-4C75-BC38-48FFCEC9FAA0}" destId="{21C33EE6-6AE1-4FFA-B2F8-B3E746C5C20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6BF6D-04E7-4EA2-A354-0FA65CE8C489}">
      <dsp:nvSpPr>
        <dsp:cNvPr id="0" name=""/>
        <dsp:cNvSpPr/>
      </dsp:nvSpPr>
      <dsp:spPr>
        <a:xfrm rot="5400000">
          <a:off x="-204803" y="206069"/>
          <a:ext cx="1365354" cy="955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Этап 1</a:t>
          </a:r>
          <a:endParaRPr lang="ru-RU" sz="2600" kern="1200" dirty="0"/>
        </a:p>
      </dsp:txBody>
      <dsp:txXfrm rot="-5400000">
        <a:off x="0" y="479140"/>
        <a:ext cx="955748" cy="409606"/>
      </dsp:txXfrm>
    </dsp:sp>
    <dsp:sp modelId="{E691021F-0495-4B08-B42F-96EB7F1DB9F4}">
      <dsp:nvSpPr>
        <dsp:cNvPr id="0" name=""/>
        <dsp:cNvSpPr/>
      </dsp:nvSpPr>
      <dsp:spPr>
        <a:xfrm rot="5400000">
          <a:off x="4148933" y="-3191919"/>
          <a:ext cx="887480" cy="7273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(сентябрь-октябрь 2020 года) </a:t>
          </a:r>
          <a:r>
            <a:rPr lang="ru-RU" sz="1400" b="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Изучение состояния исследуемой проблемы и определение инструментов для анализа текущего и будущего состояния потока создания ценностей (диаграмма </a:t>
          </a:r>
          <a:r>
            <a:rPr lang="ru-RU" sz="1400" b="0" kern="1200" dirty="0" err="1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Исикавы</a:t>
          </a:r>
          <a:r>
            <a:rPr lang="ru-RU" sz="1400" b="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, 5 почему, диаграмма </a:t>
          </a:r>
          <a:r>
            <a:rPr lang="ru-RU" sz="1400" b="0" kern="1200" dirty="0" err="1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Паретто</a:t>
          </a:r>
          <a:r>
            <a:rPr lang="ru-RU" sz="1400" b="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, лист </a:t>
          </a:r>
          <a:r>
            <a:rPr lang="ru-RU" sz="1400" b="0" kern="1200" dirty="0" err="1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кайдзен</a:t>
          </a:r>
          <a:r>
            <a:rPr lang="ru-RU" sz="1400" b="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, карта потока ценностей, диаграмма Спагетти)</a:t>
          </a:r>
          <a:endParaRPr lang="ru-RU" sz="1400" b="0" kern="1200" dirty="0"/>
        </a:p>
      </dsp:txBody>
      <dsp:txXfrm rot="-5400000">
        <a:off x="955748" y="44589"/>
        <a:ext cx="7230528" cy="800834"/>
      </dsp:txXfrm>
    </dsp:sp>
    <dsp:sp modelId="{5A41381D-6B28-47DB-88D2-D6198C9237B7}">
      <dsp:nvSpPr>
        <dsp:cNvPr id="0" name=""/>
        <dsp:cNvSpPr/>
      </dsp:nvSpPr>
      <dsp:spPr>
        <a:xfrm rot="5400000">
          <a:off x="-204803" y="1373944"/>
          <a:ext cx="1365354" cy="955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Этап 2</a:t>
          </a:r>
          <a:endParaRPr lang="ru-RU" sz="2600" kern="1200" dirty="0"/>
        </a:p>
      </dsp:txBody>
      <dsp:txXfrm rot="-5400000">
        <a:off x="0" y="1647015"/>
        <a:ext cx="955748" cy="409606"/>
      </dsp:txXfrm>
    </dsp:sp>
    <dsp:sp modelId="{56A6449D-C828-4464-BBC3-3F20F6867C58}">
      <dsp:nvSpPr>
        <dsp:cNvPr id="0" name=""/>
        <dsp:cNvSpPr/>
      </dsp:nvSpPr>
      <dsp:spPr>
        <a:xfrm rot="5400000">
          <a:off x="4148933" y="-2024043"/>
          <a:ext cx="887480" cy="7273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(октябрь 2020-апрель 2021) </a:t>
          </a:r>
          <a:r>
            <a:rPr lang="ru-RU" sz="1400" b="0" kern="120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Проведение полевых исследований по выявлению скрытых потерь,  и картирование текущего состояния проблемных процессов</a:t>
          </a:r>
          <a:endParaRPr lang="ru-RU" sz="1400" b="0" kern="1200" dirty="0"/>
        </a:p>
      </dsp:txBody>
      <dsp:txXfrm rot="-5400000">
        <a:off x="955748" y="1212465"/>
        <a:ext cx="7230528" cy="800834"/>
      </dsp:txXfrm>
    </dsp:sp>
    <dsp:sp modelId="{C2C49EF5-1DEC-4A4E-868E-99FB79D0B1B6}">
      <dsp:nvSpPr>
        <dsp:cNvPr id="0" name=""/>
        <dsp:cNvSpPr/>
      </dsp:nvSpPr>
      <dsp:spPr>
        <a:xfrm rot="5400000">
          <a:off x="-204803" y="2541819"/>
          <a:ext cx="1365354" cy="955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Этап 3</a:t>
          </a:r>
          <a:endParaRPr lang="ru-RU" sz="2600" kern="1200" dirty="0"/>
        </a:p>
      </dsp:txBody>
      <dsp:txXfrm rot="-5400000">
        <a:off x="0" y="2814890"/>
        <a:ext cx="955748" cy="409606"/>
      </dsp:txXfrm>
    </dsp:sp>
    <dsp:sp modelId="{14160548-E046-4E3E-8E18-E247B2044B31}">
      <dsp:nvSpPr>
        <dsp:cNvPr id="0" name=""/>
        <dsp:cNvSpPr/>
      </dsp:nvSpPr>
      <dsp:spPr>
        <a:xfrm rot="5400000">
          <a:off x="4148933" y="-856168"/>
          <a:ext cx="887480" cy="7273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(</a:t>
          </a:r>
          <a:r>
            <a:rPr lang="ru-RU" sz="1400" b="1" kern="1200" dirty="0" err="1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декарбрь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-апрель 2021) </a:t>
          </a:r>
          <a:r>
            <a:rPr lang="ru-RU" sz="1400" b="0" kern="120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Составление карты потока будущего состояния; определение направлений оптимизации процессов и инструментов для устранения потерь (</a:t>
          </a:r>
          <a:r>
            <a:rPr lang="ru-RU" sz="1400" b="0" kern="1200" dirty="0" err="1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кайзен</a:t>
          </a:r>
          <a:r>
            <a:rPr lang="ru-RU" sz="1400" b="0" kern="120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, 5</a:t>
          </a:r>
          <a:r>
            <a:rPr lang="en-US" sz="1400" b="0" kern="120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S</a:t>
          </a:r>
          <a:r>
            <a:rPr lang="ru-RU" sz="1400" b="0" kern="120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, визуализация, </a:t>
          </a:r>
          <a:r>
            <a:rPr lang="ru-RU" sz="1400" b="0" kern="1200" dirty="0" err="1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канбан</a:t>
          </a:r>
          <a:r>
            <a:rPr lang="ru-RU" sz="1400" b="0" kern="120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, стандартизация); разработка плана реализации мероприятий (диаграмма </a:t>
          </a:r>
          <a:r>
            <a:rPr lang="ru-RU" sz="1400" b="0" kern="1200" dirty="0" err="1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Ганта</a:t>
          </a:r>
          <a:r>
            <a:rPr lang="ru-RU" sz="1400" b="0" kern="120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rPr>
            <a:t>) и мониторинга по достижению целевого состояния</a:t>
          </a:r>
          <a:endParaRPr lang="ru-RU" sz="1400" b="0" kern="1200" dirty="0"/>
        </a:p>
      </dsp:txBody>
      <dsp:txXfrm rot="-5400000">
        <a:off x="955748" y="2380340"/>
        <a:ext cx="7230528" cy="800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867E5-F5D9-4E7E-9805-AE1F3FB5E9BE}">
      <dsp:nvSpPr>
        <dsp:cNvPr id="0" name=""/>
        <dsp:cNvSpPr/>
      </dsp:nvSpPr>
      <dsp:spPr>
        <a:xfrm>
          <a:off x="0" y="211772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9E220-6C9E-46C5-99EB-BC0F5A4309D7}">
      <dsp:nvSpPr>
        <dsp:cNvPr id="0" name=""/>
        <dsp:cNvSpPr/>
      </dsp:nvSpPr>
      <dsp:spPr>
        <a:xfrm>
          <a:off x="411480" y="34652"/>
          <a:ext cx="7503971" cy="3542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</a:rPr>
            <a:t>Рост эффективности расходования бюджетных средств более чем на </a:t>
          </a:r>
          <a:r>
            <a:rPr lang="en-US" sz="1400" b="0" kern="1200" dirty="0" smtClean="0">
              <a:solidFill>
                <a:schemeClr val="bg1"/>
              </a:solidFill>
            </a:rPr>
            <a:t>50</a:t>
          </a:r>
          <a:r>
            <a:rPr lang="ru-RU" sz="1400" b="0" kern="1200" dirty="0" smtClean="0">
              <a:solidFill>
                <a:schemeClr val="bg1"/>
              </a:solidFill>
            </a:rPr>
            <a:t>% годового оборота</a:t>
          </a:r>
          <a:endParaRPr lang="ru-RU" sz="1400" b="0" kern="1200" dirty="0"/>
        </a:p>
      </dsp:txBody>
      <dsp:txXfrm>
        <a:off x="428773" y="51945"/>
        <a:ext cx="7469385" cy="319654"/>
      </dsp:txXfrm>
    </dsp:sp>
    <dsp:sp modelId="{B3686653-FB1C-4955-885E-9028FCB4AF15}">
      <dsp:nvSpPr>
        <dsp:cNvPr id="0" name=""/>
        <dsp:cNvSpPr/>
      </dsp:nvSpPr>
      <dsp:spPr>
        <a:xfrm>
          <a:off x="0" y="756092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97ECC-649C-4D8C-AB43-891CA975CFF2}">
      <dsp:nvSpPr>
        <dsp:cNvPr id="0" name=""/>
        <dsp:cNvSpPr/>
      </dsp:nvSpPr>
      <dsp:spPr>
        <a:xfrm>
          <a:off x="411480" y="578972"/>
          <a:ext cx="7519525" cy="3542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</a:rPr>
            <a:t>Сокращение времени операционных процессов на 50%</a:t>
          </a:r>
          <a:endParaRPr lang="ru-RU" sz="1400" b="0" kern="1200" dirty="0"/>
        </a:p>
      </dsp:txBody>
      <dsp:txXfrm>
        <a:off x="428773" y="596265"/>
        <a:ext cx="7484939" cy="319654"/>
      </dsp:txXfrm>
    </dsp:sp>
    <dsp:sp modelId="{03CB98C6-9A37-4F64-A2FC-A046E34CED50}">
      <dsp:nvSpPr>
        <dsp:cNvPr id="0" name=""/>
        <dsp:cNvSpPr/>
      </dsp:nvSpPr>
      <dsp:spPr>
        <a:xfrm>
          <a:off x="0" y="1300412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7C752-2F83-459B-A5EE-44C7E74C9118}">
      <dsp:nvSpPr>
        <dsp:cNvPr id="0" name=""/>
        <dsp:cNvSpPr/>
      </dsp:nvSpPr>
      <dsp:spPr>
        <a:xfrm>
          <a:off x="411480" y="1123292"/>
          <a:ext cx="7519525" cy="3542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</a:rPr>
            <a:t>Рост качества предоставляемых услуг на 50%</a:t>
          </a:r>
          <a:endParaRPr lang="ru-RU" sz="1400" b="0" kern="1200" dirty="0"/>
        </a:p>
      </dsp:txBody>
      <dsp:txXfrm>
        <a:off x="428773" y="1140585"/>
        <a:ext cx="7484939" cy="319654"/>
      </dsp:txXfrm>
    </dsp:sp>
    <dsp:sp modelId="{61AB69EC-39D8-4F6D-A3DF-0F221D94A995}">
      <dsp:nvSpPr>
        <dsp:cNvPr id="0" name=""/>
        <dsp:cNvSpPr/>
      </dsp:nvSpPr>
      <dsp:spPr>
        <a:xfrm>
          <a:off x="0" y="184473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40A0B-E289-4678-B2D2-1C615E61EC8A}">
      <dsp:nvSpPr>
        <dsp:cNvPr id="0" name=""/>
        <dsp:cNvSpPr/>
      </dsp:nvSpPr>
      <dsp:spPr>
        <a:xfrm>
          <a:off x="411480" y="1667612"/>
          <a:ext cx="7519525" cy="3542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</a:rPr>
            <a:t>Улучшение морально-психологического климата учреждения </a:t>
          </a:r>
          <a:endParaRPr lang="ru-RU" sz="1400" b="0" kern="1200" dirty="0"/>
        </a:p>
      </dsp:txBody>
      <dsp:txXfrm>
        <a:off x="428773" y="1684905"/>
        <a:ext cx="7484939" cy="319654"/>
      </dsp:txXfrm>
    </dsp:sp>
    <dsp:sp modelId="{65FD6108-D164-4D61-AD01-AFC00E1DB3B8}">
      <dsp:nvSpPr>
        <dsp:cNvPr id="0" name=""/>
        <dsp:cNvSpPr/>
      </dsp:nvSpPr>
      <dsp:spPr>
        <a:xfrm>
          <a:off x="0" y="238905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96DF3-652E-4471-B4A8-525EC55611EB}">
      <dsp:nvSpPr>
        <dsp:cNvPr id="0" name=""/>
        <dsp:cNvSpPr/>
      </dsp:nvSpPr>
      <dsp:spPr>
        <a:xfrm>
          <a:off x="411480" y="2211931"/>
          <a:ext cx="7519525" cy="3542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</a:rPr>
            <a:t>Прозрачность всех процессов для внешних и внутренних участников</a:t>
          </a:r>
          <a:endParaRPr lang="ru-RU" sz="1400" b="0" kern="1200" dirty="0"/>
        </a:p>
      </dsp:txBody>
      <dsp:txXfrm>
        <a:off x="428773" y="2229224"/>
        <a:ext cx="7484939" cy="319654"/>
      </dsp:txXfrm>
    </dsp:sp>
    <dsp:sp modelId="{B95220E2-1E44-408F-8C94-E67C1CEAA8E4}">
      <dsp:nvSpPr>
        <dsp:cNvPr id="0" name=""/>
        <dsp:cNvSpPr/>
      </dsp:nvSpPr>
      <dsp:spPr>
        <a:xfrm>
          <a:off x="0" y="293337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9A736-EF35-4F01-BAF4-66FF1EF97E9B}">
      <dsp:nvSpPr>
        <dsp:cNvPr id="0" name=""/>
        <dsp:cNvSpPr/>
      </dsp:nvSpPr>
      <dsp:spPr>
        <a:xfrm>
          <a:off x="411480" y="2756251"/>
          <a:ext cx="7519525" cy="3542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</a:rPr>
            <a:t>Выделение временных ресурсов на решение «критических задач»</a:t>
          </a:r>
          <a:endParaRPr lang="ru-RU" sz="1400" b="0" kern="1200" dirty="0"/>
        </a:p>
      </dsp:txBody>
      <dsp:txXfrm>
        <a:off x="428773" y="2773544"/>
        <a:ext cx="7484939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91DEA-0C0B-4499-9BF2-D30C8E71A71A}">
      <dsp:nvSpPr>
        <dsp:cNvPr id="0" name=""/>
        <dsp:cNvSpPr/>
      </dsp:nvSpPr>
      <dsp:spPr>
        <a:xfrm>
          <a:off x="2262981" y="0"/>
          <a:ext cx="3703638" cy="3703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52" tIns="682752" rIns="682752" bIns="682752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kern="1200" dirty="0" smtClean="0"/>
            <a:t>?</a:t>
          </a:r>
          <a:endParaRPr lang="ru-RU" sz="9600" kern="1200" dirty="0"/>
        </a:p>
      </dsp:txBody>
      <dsp:txXfrm>
        <a:off x="2805366" y="925909"/>
        <a:ext cx="2618867" cy="185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1D7F-0254-4C70-9CBC-4859B4B09DDF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A9AB0-5B83-4358-9157-5C277ADE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3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B5EE-7093-4E33-B0D9-44FD5D511D7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18C8D-9E5C-4DA7-AD8C-81A2E95FA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4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18C8D-9E5C-4DA7-AD8C-81A2E95FA1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8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18C8D-9E5C-4DA7-AD8C-81A2E95FA1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0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18C8D-9E5C-4DA7-AD8C-81A2E95FA1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63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18C8D-9E5C-4DA7-AD8C-81A2E95FA17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58E4A829-7CAF-46CF-B31B-84A84553CF29}" type="datetime1">
              <a:rPr lang="ru-RU" smtClean="0"/>
              <a:t>19.12.2020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849E-2D31-4E09-AABE-A118F01D2173}" type="datetime1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D70-44CE-48EF-ABC5-85FD56EC980A}" type="datetime1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2EAB-635C-44D9-A9ED-0F15B4487820}" type="datetime1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F5591DE1-4C5A-4D4B-8001-27813A5924C2}" type="datetime1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E10-C135-4380-8EC0-F857FD6F0A46}" type="datetime1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8C77-9F29-43A6-8EF8-D181A66F6C2F}" type="datetime1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5A1-00E5-41A9-BB4F-72AF2C074631}" type="datetime1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B0A3-9B83-4267-95E1-89BA4758A2D1}" type="datetime1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CD68-29C1-4E3E-81DE-A87CA401F0E2}" type="datetime1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3433-A348-4374-80A5-108D0D9B1E9E}" type="datetime1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A18506-BF1E-464C-864B-EF7748DDBC9D}" type="datetime1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50BB37-9977-4640-8F9C-A57D157DBF3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98340"/>
            <a:ext cx="7321624" cy="137388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РАЗРАБОТКА МОДЕЛИ ВНЕДРЕНИЯ LEAN-ТЕХНОЛОГИЙ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ДЕЯТЕЛЬНОСТЬ ГКУ АО «</a:t>
            </a:r>
            <a:r>
              <a:rPr lang="ru-RU" sz="2000" dirty="0" smtClean="0"/>
              <a:t>АСТРАХАНСКИЙ</a:t>
            </a:r>
            <a:r>
              <a:rPr lang="en-US" sz="2000" dirty="0" smtClean="0"/>
              <a:t> </a:t>
            </a:r>
            <a:r>
              <a:rPr lang="ru-RU" sz="2000" dirty="0" smtClean="0"/>
              <a:t>РЕГИОНАЛЬНЫЙ </a:t>
            </a:r>
            <a:r>
              <a:rPr lang="ru-RU" sz="2000" dirty="0"/>
              <a:t>РЕСУРСНЫЙ ЦЕНТР»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7894"/>
            <a:ext cx="6858000" cy="117668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Выполнил - </a:t>
            </a:r>
            <a:r>
              <a:rPr lang="ru-RU" sz="1800" b="1" dirty="0" smtClean="0"/>
              <a:t>О.О. Лазаренко</a:t>
            </a:r>
            <a:endParaRPr lang="en-US" sz="1800" b="1" dirty="0" smtClean="0"/>
          </a:p>
          <a:p>
            <a:r>
              <a:rPr lang="ru-RU" sz="1800" dirty="0" smtClean="0"/>
              <a:t>Научный руководитель - </a:t>
            </a:r>
            <a:r>
              <a:rPr lang="ru-RU" sz="1800" b="1" dirty="0" smtClean="0"/>
              <a:t>Т.А. Мордасова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к.ф.н., доцент </a:t>
            </a:r>
            <a:r>
              <a:rPr lang="ru-RU" sz="1800" dirty="0"/>
              <a:t>кафедры ГМУ, учета и аудита</a:t>
            </a:r>
          </a:p>
        </p:txBody>
      </p:sp>
      <p:pic>
        <p:nvPicPr>
          <p:cNvPr id="1026" name="Picture 2" descr="C:\Users\АРРЦ-Рук\Desktop\Работа\Логотип АРРЦ 2013\Логотип АРРЦ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92" y="411510"/>
            <a:ext cx="38220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Диаграмма «5 почему?»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10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4" y="955418"/>
            <a:ext cx="6487810" cy="3776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Диаграмма </a:t>
            </a:r>
            <a:r>
              <a:rPr lang="ru-RU" sz="2500" dirty="0" err="1" smtClean="0"/>
              <a:t>Исикавы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38" y="924448"/>
            <a:ext cx="5604606" cy="4183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7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Команда </a:t>
            </a:r>
            <a:r>
              <a:rPr lang="ru-RU" sz="2500" dirty="0" err="1" smtClean="0"/>
              <a:t>Хосин</a:t>
            </a:r>
            <a:r>
              <a:rPr lang="ru-RU" sz="2500" dirty="0" smtClean="0"/>
              <a:t> </a:t>
            </a:r>
            <a:r>
              <a:rPr lang="ru-RU" sz="2500" dirty="0" err="1" smtClean="0"/>
              <a:t>канри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12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00055"/>
            <a:ext cx="1272986" cy="12729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9" y="3003798"/>
            <a:ext cx="1272986" cy="1272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78" y="3000055"/>
            <a:ext cx="1272986" cy="1272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29" y="987574"/>
            <a:ext cx="1272986" cy="1272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7574"/>
            <a:ext cx="1272986" cy="1272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302901" y="2355726"/>
            <a:ext cx="1580241" cy="5232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err="1" smtClean="0"/>
              <a:t>И.о</a:t>
            </a:r>
            <a:r>
              <a:rPr lang="ru-RU" sz="1400" dirty="0" smtClean="0"/>
              <a:t>. руководителя</a:t>
            </a:r>
          </a:p>
          <a:p>
            <a:pPr algn="ctr"/>
            <a:r>
              <a:rPr lang="ru-RU" sz="1400" dirty="0" smtClean="0"/>
              <a:t>О.О. Лазаренко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87216" y="2364241"/>
            <a:ext cx="2236125" cy="5232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Заместитель руководителя</a:t>
            </a:r>
          </a:p>
          <a:p>
            <a:pPr algn="ctr"/>
            <a:r>
              <a:rPr lang="ru-RU" sz="1400" dirty="0" smtClean="0"/>
              <a:t>Ю.В. </a:t>
            </a:r>
            <a:r>
              <a:rPr lang="ru-RU" sz="1400" dirty="0" err="1" smtClean="0"/>
              <a:t>Маршева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5498" y="4371950"/>
            <a:ext cx="2428293" cy="3077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Гл. специалист В.Е. </a:t>
            </a:r>
            <a:r>
              <a:rPr lang="ru-RU" sz="1400" dirty="0" err="1" smtClean="0"/>
              <a:t>Шелканов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04195" y="4371950"/>
            <a:ext cx="2898807" cy="3077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Гл. специалист А.А. Альмухамедова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38951" y="4371950"/>
            <a:ext cx="2340641" cy="3077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Гл. бухгалтер Е.А. Пискарева</a:t>
            </a:r>
            <a:endParaRPr lang="ru-RU" sz="1400" dirty="0"/>
          </a:p>
        </p:txBody>
      </p:sp>
      <p:pic>
        <p:nvPicPr>
          <p:cNvPr id="15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5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64096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Х-матрица внедрения </a:t>
            </a:r>
            <a:r>
              <a:rPr lang="en-US" sz="2500" dirty="0" smtClean="0"/>
              <a:t>lean</a:t>
            </a:r>
            <a:r>
              <a:rPr lang="ru-RU" sz="2500" dirty="0" smtClean="0"/>
              <a:t>-технологий</a:t>
            </a:r>
            <a:br>
              <a:rPr lang="ru-RU" sz="2500" dirty="0" smtClean="0"/>
            </a:br>
            <a:r>
              <a:rPr lang="ru-RU" sz="2500" dirty="0" smtClean="0"/>
              <a:t>в деятельность учреждения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13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52" y="886935"/>
            <a:ext cx="5888296" cy="38665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Этапы </a:t>
            </a:r>
            <a:r>
              <a:rPr lang="ru-RU" sz="2500" dirty="0" smtClean="0"/>
              <a:t>реализации проекта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5660190"/>
              </p:ext>
            </p:extLst>
          </p:nvPr>
        </p:nvGraphicFramePr>
        <p:xfrm>
          <a:off x="457200" y="914400"/>
          <a:ext cx="8229600" cy="370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64096"/>
          </a:xfrm>
        </p:spPr>
        <p:txBody>
          <a:bodyPr>
            <a:normAutofit/>
          </a:bodyPr>
          <a:lstStyle/>
          <a:p>
            <a:r>
              <a:rPr lang="ru-RU" sz="2500" dirty="0"/>
              <a:t>Диаграмма </a:t>
            </a:r>
            <a:r>
              <a:rPr lang="ru-RU" sz="2500" dirty="0" err="1" smtClean="0"/>
              <a:t>Гантта</a:t>
            </a:r>
            <a:r>
              <a:rPr lang="ru-RU" sz="2500" dirty="0" smtClean="0"/>
              <a:t>.</a:t>
            </a:r>
            <a:br>
              <a:rPr lang="ru-RU" sz="2500" dirty="0" smtClean="0"/>
            </a:br>
            <a:r>
              <a:rPr lang="ru-RU" sz="2500" dirty="0" smtClean="0"/>
              <a:t>Реализация </a:t>
            </a:r>
            <a:r>
              <a:rPr lang="ru-RU" sz="2500" dirty="0"/>
              <a:t>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15</a:t>
            </a:fld>
            <a:endParaRPr lang="ru-RU"/>
          </a:p>
        </p:txBody>
      </p:sp>
      <p:pic>
        <p:nvPicPr>
          <p:cNvPr id="6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" y="1409699"/>
            <a:ext cx="8462296" cy="2324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416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>
            <a:normAutofit/>
          </a:bodyPr>
          <a:lstStyle/>
          <a:p>
            <a:r>
              <a:rPr lang="ru-RU" sz="2500" dirty="0"/>
              <a:t>Карта потока создания </a:t>
            </a:r>
            <a:r>
              <a:rPr lang="ru-RU" sz="2500" dirty="0" smtClean="0"/>
              <a:t>ценностей.</a:t>
            </a:r>
            <a:br>
              <a:rPr lang="ru-RU" sz="2500" dirty="0" smtClean="0"/>
            </a:br>
            <a:r>
              <a:rPr lang="ru-RU" sz="2500" dirty="0" smtClean="0"/>
              <a:t>Будущее </a:t>
            </a:r>
            <a:r>
              <a:rPr lang="ru-RU" sz="2500" dirty="0" smtClean="0"/>
              <a:t>состояние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55976" y="3874526"/>
                <a:ext cx="4572000" cy="589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К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эф=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ВСЦ</m:t>
                          </m:r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ВЦ</m:t>
                          </m:r>
                        </m:den>
                      </m:f>
                      <m:r>
                        <a:rPr lang="ru-RU" sz="1600" i="1">
                          <a:latin typeface="Cambria Math" panose="02040503050406030204" pitchFamily="18" charset="0"/>
                        </a:rPr>
                        <m:t>∙100%=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178</m:t>
                          </m:r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298</m:t>
                          </m:r>
                        </m:den>
                      </m:f>
                      <m:r>
                        <a:rPr lang="ru-RU" sz="1600" i="1">
                          <a:latin typeface="Cambria Math" panose="02040503050406030204" pitchFamily="18" charset="0"/>
                        </a:rPr>
                        <m:t>∙100%=59,73%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874526"/>
                <a:ext cx="4572000" cy="589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5904656" cy="37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>
            <a:normAutofit/>
          </a:bodyPr>
          <a:lstStyle/>
          <a:p>
            <a:r>
              <a:rPr lang="ru-RU" sz="2500" dirty="0"/>
              <a:t>Диаграмма </a:t>
            </a:r>
            <a:r>
              <a:rPr lang="ru-RU" sz="2500" dirty="0" smtClean="0"/>
              <a:t>Спагетти. </a:t>
            </a:r>
            <a:br>
              <a:rPr lang="ru-RU" sz="2500" dirty="0" smtClean="0"/>
            </a:br>
            <a:r>
              <a:rPr lang="ru-RU" sz="2500" dirty="0" smtClean="0"/>
              <a:t>Будущее состояние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17</a:t>
            </a:fld>
            <a:endParaRPr lang="ru-RU"/>
          </a:p>
        </p:txBody>
      </p:sp>
      <p:pic>
        <p:nvPicPr>
          <p:cNvPr id="7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275606"/>
            <a:ext cx="7776866" cy="359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Риски внедрение Бережливого</a:t>
            </a:r>
            <a:br>
              <a:rPr lang="ru-RU" sz="2500" dirty="0" smtClean="0"/>
            </a:br>
            <a:r>
              <a:rPr lang="ru-RU" sz="2500" dirty="0" smtClean="0"/>
              <a:t>производства в ГКУ АО «АРРЦ»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18</a:t>
            </a:fld>
            <a:endParaRPr lang="ru-RU"/>
          </a:p>
        </p:txBody>
      </p:sp>
      <p:pic>
        <p:nvPicPr>
          <p:cNvPr id="7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85353"/>
              </p:ext>
            </p:extLst>
          </p:nvPr>
        </p:nvGraphicFramePr>
        <p:xfrm>
          <a:off x="611560" y="1563638"/>
          <a:ext cx="8208912" cy="28803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30764"/>
                <a:gridCol w="41781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Наименование риска (возможности)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Мероприятия по предупреждению риска (реализации возможности)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Ограниченность средств областного бюджета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Повышение эффективности использования финансовых средств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Недостаточная вовлеченность сотрудников и группы руководителей, участвующих в проекте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Внедрение обучающих и мотивационных программ для непосредственных исполнителей проекта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Недостаток квалифицированных специалистов по моделированию и оптимизации процессов с учетом принципов бережливого производства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Внедрение обучающих программ по моделированию и оптимизации процессов с учетом принципов бережливого производства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2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>
            <a:normAutofit/>
          </a:bodyPr>
          <a:lstStyle/>
          <a:p>
            <a:r>
              <a:rPr lang="ru-RU" sz="2500" dirty="0"/>
              <a:t>Ожидаемые результаты </a:t>
            </a:r>
            <a:r>
              <a:rPr lang="ru-RU" sz="2500" dirty="0" smtClean="0"/>
              <a:t>от</a:t>
            </a:r>
            <a:br>
              <a:rPr lang="ru-RU" sz="2500" dirty="0" smtClean="0"/>
            </a:br>
            <a:r>
              <a:rPr lang="ru-RU" sz="2500" dirty="0" smtClean="0"/>
              <a:t>реализации проекта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6557809"/>
              </p:ext>
            </p:extLst>
          </p:nvPr>
        </p:nvGraphicFramePr>
        <p:xfrm>
          <a:off x="457200" y="1347614"/>
          <a:ext cx="8229600" cy="327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Актуальность проекта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Внедрение </a:t>
            </a:r>
            <a:r>
              <a:rPr lang="en-US" sz="2400" dirty="0" smtClean="0"/>
              <a:t>lean-</a:t>
            </a:r>
            <a:r>
              <a:rPr lang="ru-RU" sz="2400" dirty="0" smtClean="0"/>
              <a:t>технологий позволяет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Снизить трудозатраты и повысить эффективность операционных процессов</a:t>
            </a:r>
          </a:p>
          <a:p>
            <a:r>
              <a:rPr lang="ru-RU" sz="2400" dirty="0" smtClean="0"/>
              <a:t>Обеспечить повышение конкурентоспособности учреждения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Предоставлять бездефектные услуги</a:t>
            </a:r>
          </a:p>
          <a:p>
            <a:r>
              <a:rPr lang="ru-RU" sz="2400" dirty="0" smtClean="0"/>
              <a:t>Точно выполнять требования заказчиков</a:t>
            </a:r>
          </a:p>
          <a:p>
            <a:endParaRPr lang="ru-RU" sz="2400" dirty="0"/>
          </a:p>
        </p:txBody>
      </p:sp>
      <p:pic>
        <p:nvPicPr>
          <p:cNvPr id="5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1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4412111"/>
              </p:ext>
            </p:extLst>
          </p:nvPr>
        </p:nvGraphicFramePr>
        <p:xfrm>
          <a:off x="457200" y="914400"/>
          <a:ext cx="8229600" cy="370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8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09972"/>
            <a:ext cx="8229600" cy="4015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34935"/>
            <a:ext cx="8229600" cy="577230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/>
              <a:t>Разработать </a:t>
            </a:r>
            <a:r>
              <a:rPr lang="ru-RU" sz="1600" b="1" dirty="0"/>
              <a:t>модель внедрения  </a:t>
            </a:r>
            <a:r>
              <a:rPr lang="ru-RU" sz="1600" b="1" dirty="0" err="1"/>
              <a:t>lean</a:t>
            </a:r>
            <a:r>
              <a:rPr lang="ru-RU" sz="1600" b="1" dirty="0"/>
              <a:t>-технологий для совершенствования операционной деятельности ГКУ АО «Астраханский региональный ресурсный центр»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611874"/>
            <a:ext cx="8229600" cy="366418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Задачи</a:t>
            </a: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7886" y="1936205"/>
            <a:ext cx="8229600" cy="208823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Представить </a:t>
            </a:r>
            <a:r>
              <a:rPr lang="ru-RU" sz="1600" dirty="0"/>
              <a:t>методологию бережливого управления в государственном секторе</a:t>
            </a:r>
          </a:p>
          <a:p>
            <a:r>
              <a:rPr lang="ru-RU" sz="1600" dirty="0" smtClean="0"/>
              <a:t>Провести </a:t>
            </a:r>
            <a:r>
              <a:rPr lang="ru-RU" sz="1600" dirty="0"/>
              <a:t>оценку текущего состояния операционных процессов учреждения</a:t>
            </a:r>
          </a:p>
          <a:p>
            <a:r>
              <a:rPr lang="ru-RU" sz="1600" dirty="0" smtClean="0"/>
              <a:t>Рассмотреть </a:t>
            </a:r>
            <a:r>
              <a:rPr lang="ru-RU" sz="1600" dirty="0"/>
              <a:t>этапы подготовки и внедрения </a:t>
            </a:r>
            <a:r>
              <a:rPr lang="en-US" sz="1600" dirty="0" smtClean="0"/>
              <a:t>lean</a:t>
            </a:r>
            <a:r>
              <a:rPr lang="ru-RU" sz="1600" dirty="0" smtClean="0"/>
              <a:t>-технологий </a:t>
            </a:r>
            <a:r>
              <a:rPr lang="ru-RU" sz="1600" dirty="0"/>
              <a:t>в управление ГКУ АО «Астраханский региональный ресурсный центр»</a:t>
            </a:r>
          </a:p>
          <a:p>
            <a:r>
              <a:rPr lang="ru-RU" sz="1600" dirty="0" smtClean="0"/>
              <a:t>Выявить </a:t>
            </a:r>
            <a:r>
              <a:rPr lang="ru-RU" sz="1600" dirty="0"/>
              <a:t>риски разработанной модели и способы их минимизации</a:t>
            </a:r>
          </a:p>
          <a:p>
            <a:r>
              <a:rPr lang="ru-RU" sz="1600" dirty="0" smtClean="0"/>
              <a:t>Оценить </a:t>
            </a:r>
            <a:r>
              <a:rPr lang="ru-RU" sz="1600" dirty="0"/>
              <a:t>экономическую эффективность внедрения </a:t>
            </a:r>
            <a:r>
              <a:rPr lang="en-US" sz="1600" dirty="0" smtClean="0"/>
              <a:t>lean</a:t>
            </a:r>
            <a:r>
              <a:rPr lang="ru-RU" sz="1600" dirty="0" smtClean="0"/>
              <a:t>-технологий </a:t>
            </a:r>
            <a:r>
              <a:rPr lang="ru-RU" sz="1600" dirty="0"/>
              <a:t>в деятельность учреждения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4803998"/>
            <a:ext cx="1981200" cy="274320"/>
          </a:xfrm>
        </p:spPr>
        <p:txBody>
          <a:bodyPr/>
          <a:lstStyle/>
          <a:p>
            <a:fld id="{B250BB37-9977-4640-8F9C-A57D157DBF31}" type="slidenum">
              <a:rPr lang="ru-RU" smtClean="0"/>
              <a:t>3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69892"/>
            <a:ext cx="8229600" cy="70797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/>
              <a:t>Методология исследования</a:t>
            </a:r>
            <a:endParaRPr lang="ru-RU" sz="2500" dirty="0"/>
          </a:p>
        </p:txBody>
      </p:sp>
      <p:pic>
        <p:nvPicPr>
          <p:cNvPr id="9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894049"/>
            <a:ext cx="8229600" cy="405894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Объект исследования</a:t>
            </a:r>
            <a:endParaRPr lang="ru-RU" sz="2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7886" y="4227934"/>
            <a:ext cx="8229600" cy="5243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Государственное казенное учреждение Астраханской области «Астраханский региональный ресурсный центр»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11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644008" y="1131590"/>
            <a:ext cx="4176464" cy="36004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Основан в 2007 году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Подведомственность - министерство экономического Астраханской области</a:t>
            </a:r>
          </a:p>
          <a:p>
            <a:r>
              <a:rPr lang="ru-RU" sz="1600" dirty="0" smtClean="0"/>
              <a:t>Штат сотрудников – 16 человек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Финансируется только из бюджета Астраханской области</a:t>
            </a:r>
          </a:p>
          <a:p>
            <a:r>
              <a:rPr lang="ru-RU" sz="1600" dirty="0" smtClean="0"/>
              <a:t>Реализует Государственный план подготовки управленческих кадров для организаций народного хозяйства Российской Федерации</a:t>
            </a:r>
          </a:p>
          <a:p>
            <a:endParaRPr lang="ru-RU" sz="1600" dirty="0"/>
          </a:p>
        </p:txBody>
      </p:sp>
      <p:pic>
        <p:nvPicPr>
          <p:cNvPr id="5" name="Picture 2" descr="C:\Users\АРРЦ-Рук\Desktop\Работа\Логотип АРРЦ 2013\Логотип АРРЦ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5646"/>
            <a:ext cx="3609692" cy="17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Характеристика организации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79015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01266"/>
          </a:xfrm>
        </p:spPr>
        <p:txBody>
          <a:bodyPr>
            <a:normAutofit fontScale="90000"/>
          </a:bodyPr>
          <a:lstStyle/>
          <a:p>
            <a:r>
              <a:rPr lang="ru-RU" sz="2500" dirty="0" smtClean="0"/>
              <a:t>Карта операционных процессов</a:t>
            </a:r>
            <a:br>
              <a:rPr lang="ru-RU" sz="2500" dirty="0" smtClean="0"/>
            </a:br>
            <a:r>
              <a:rPr lang="ru-RU" sz="2500" dirty="0" smtClean="0"/>
              <a:t>деятельности учреждения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4" descr="E:\Downloads\Untitled Diagram.pn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6383" y="915567"/>
            <a:ext cx="6598025" cy="417370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29258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Анализ проблемных операционных процессов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65" y="1779662"/>
            <a:ext cx="3419130" cy="12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1501" y="1328999"/>
            <a:ext cx="3672408" cy="51336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Реализация</a:t>
            </a:r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1501" y="3154545"/>
            <a:ext cx="3888432" cy="76080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2060"/>
                </a:solidFill>
              </a:rPr>
              <a:t>Работа с отчетностью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58" y="3629716"/>
            <a:ext cx="4643944" cy="10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7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Динамика численности участников</a:t>
            </a:r>
            <a:br>
              <a:rPr lang="ru-RU" sz="2500" dirty="0" smtClean="0"/>
            </a:br>
            <a:r>
              <a:rPr lang="ru-RU" sz="2500" dirty="0" smtClean="0"/>
              <a:t>Президентской программы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326767"/>
              </p:ext>
            </p:extLst>
          </p:nvPr>
        </p:nvGraphicFramePr>
        <p:xfrm>
          <a:off x="457200" y="1063625"/>
          <a:ext cx="8229600" cy="370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1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64096"/>
          </a:xfrm>
        </p:spPr>
        <p:txBody>
          <a:bodyPr>
            <a:normAutofit/>
          </a:bodyPr>
          <a:lstStyle/>
          <a:p>
            <a:r>
              <a:rPr lang="ru-RU" sz="2500" dirty="0"/>
              <a:t>Карта потока создания </a:t>
            </a:r>
            <a:r>
              <a:rPr lang="ru-RU" sz="2500" dirty="0" smtClean="0"/>
              <a:t>ценностей.</a:t>
            </a:r>
            <a:br>
              <a:rPr lang="ru-RU" sz="2500" dirty="0" smtClean="0"/>
            </a:br>
            <a:r>
              <a:rPr lang="ru-RU" sz="2500" dirty="0" smtClean="0"/>
              <a:t>Текущее состояние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8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15566"/>
            <a:ext cx="7284912" cy="3787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39108" y="3939902"/>
                <a:ext cx="4896544" cy="589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/>
                        </a:rPr>
                        <m:t>𝐾</m:t>
                      </m:r>
                      <m:r>
                        <a:rPr lang="ru-RU" sz="1600" i="1">
                          <a:latin typeface="Cambria Math"/>
                        </a:rPr>
                        <m:t>эф=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/>
                            </a:rPr>
                            <m:t>ВСЦ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ВЦ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∙100%=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3478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91183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∙100%=3,81%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08" y="3939902"/>
                <a:ext cx="4896544" cy="589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Диаграмма </a:t>
            </a:r>
            <a:r>
              <a:rPr lang="ru-RU" sz="2500" dirty="0" smtClean="0"/>
              <a:t>Спагетти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BB37-9977-4640-8F9C-A57D157DBF31}" type="slidenum">
              <a:rPr lang="ru-RU" smtClean="0"/>
              <a:t>9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72325"/>
            <a:ext cx="8208912" cy="3587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АРРЦ-Рук\Desktop\Работа\Логотип Президентская программа 2013\LOGO PP 2 мал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6" y="195486"/>
            <a:ext cx="1452778" cy="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1855</TotalTime>
  <Words>512</Words>
  <Application>Microsoft Office PowerPoint</Application>
  <PresentationFormat>Экран (16:9)</PresentationFormat>
  <Paragraphs>98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Cambria Math</vt:lpstr>
      <vt:lpstr>Times New Roman</vt:lpstr>
      <vt:lpstr>Wingdings</vt:lpstr>
      <vt:lpstr>Wingdings 3</vt:lpstr>
      <vt:lpstr>Начальная</vt:lpstr>
      <vt:lpstr>РАЗРАБОТКА МОДЕЛИ ВНЕДРЕНИЯ LEAN-ТЕХНОЛОГИЙ  В ДЕЯТЕЛЬНОСТЬ ГКУ АО «АСТРАХАНСКИЙ РЕГИОНАЛЬНЫЙ РЕСУРСНЫЙ ЦЕНТР» </vt:lpstr>
      <vt:lpstr>Актуальность проекта</vt:lpstr>
      <vt:lpstr>Цель</vt:lpstr>
      <vt:lpstr>Характеристика организации</vt:lpstr>
      <vt:lpstr>Карта операционных процессов деятельности учреждения</vt:lpstr>
      <vt:lpstr>Анализ проблемных операционных процессов</vt:lpstr>
      <vt:lpstr>Динамика численности участников Президентской программы</vt:lpstr>
      <vt:lpstr>Карта потока создания ценностей. Текущее состояние</vt:lpstr>
      <vt:lpstr>Диаграмма Спагетти</vt:lpstr>
      <vt:lpstr>Диаграмма «5 почему?»</vt:lpstr>
      <vt:lpstr>Диаграмма Исикавы</vt:lpstr>
      <vt:lpstr>Команда Хосин канри</vt:lpstr>
      <vt:lpstr>Х-матрица внедрения lean-технологий в деятельность учреждения</vt:lpstr>
      <vt:lpstr>Этапы реализации проекта</vt:lpstr>
      <vt:lpstr>Диаграмма Гантта. Реализация проекта</vt:lpstr>
      <vt:lpstr>Карта потока создания ценностей. Будущее состояние</vt:lpstr>
      <vt:lpstr>Диаграмма Спагетти.  Будущее состояние</vt:lpstr>
      <vt:lpstr>Риски внедрение Бережливого производства в ГКУ АО «АРРЦ»</vt:lpstr>
      <vt:lpstr>Ожидаемые результаты от реализации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МОДЕЛИ ВНЕДРЕНИЯ LEAN-ТЕХНОЛОГИЙ В ДЕЯТЕЛЬНОСТЬ ГКУ АО «АСТРАХАНСКИЙ РЕГИОНАЛЬНЫЙ РЕСУРСНЫЙ ЦЕНТР»</dc:title>
  <dc:creator>АРРЦ-Рук</dc:creator>
  <cp:lastModifiedBy>Лазаренко Олег</cp:lastModifiedBy>
  <cp:revision>34</cp:revision>
  <cp:lastPrinted>2020-12-11T06:46:35Z</cp:lastPrinted>
  <dcterms:created xsi:type="dcterms:W3CDTF">2020-12-07T05:53:26Z</dcterms:created>
  <dcterms:modified xsi:type="dcterms:W3CDTF">2020-12-19T09:30:52Z</dcterms:modified>
</cp:coreProperties>
</file>