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97" r:id="rId2"/>
    <p:sldId id="287" r:id="rId3"/>
    <p:sldId id="295" r:id="rId4"/>
    <p:sldId id="260" r:id="rId5"/>
    <p:sldId id="294" r:id="rId6"/>
    <p:sldId id="312" r:id="rId7"/>
    <p:sldId id="317" r:id="rId8"/>
    <p:sldId id="315" r:id="rId9"/>
    <p:sldId id="283" r:id="rId10"/>
    <p:sldId id="314" r:id="rId11"/>
    <p:sldId id="28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1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5B59"/>
    <a:srgbClr val="701FDD"/>
    <a:srgbClr val="155F01"/>
    <a:srgbClr val="E91B82"/>
    <a:srgbClr val="F8FB71"/>
    <a:srgbClr val="F3F973"/>
    <a:srgbClr val="F20E3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69349" autoAdjust="0"/>
  </p:normalViewPr>
  <p:slideViewPr>
    <p:cSldViewPr snapToGrid="0">
      <p:cViewPr varScale="1">
        <p:scale>
          <a:sx n="58" d="100"/>
          <a:sy n="58" d="100"/>
        </p:scale>
        <p:origin x="1637" y="-101"/>
      </p:cViewPr>
      <p:guideLst>
        <p:guide pos="3817"/>
        <p:guide orient="horz" pos="2160"/>
      </p:guideLst>
    </p:cSldViewPr>
  </p:slideViewPr>
  <p:outlineViewPr>
    <p:cViewPr>
      <p:scale>
        <a:sx n="33" d="100"/>
        <a:sy n="33" d="100"/>
      </p:scale>
      <p:origin x="0" y="-20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98"/>
    </p:cViewPr>
  </p:sorterViewPr>
  <p:notesViewPr>
    <p:cSldViewPr snapToGrid="0">
      <p:cViewPr varScale="1">
        <p:scale>
          <a:sx n="64" d="100"/>
          <a:sy n="64" d="100"/>
        </p:scale>
        <p:origin x="31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A6673C-D8C0-4D95-BA67-29EA73AC0F5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9D572AC-996D-4370-BBD1-684CDBEF3E20}">
      <dgm:prSet/>
      <dgm:spPr/>
      <dgm:t>
        <a:bodyPr/>
        <a:lstStyle/>
        <a:p>
          <a:pPr rtl="0"/>
          <a:r>
            <a:rPr lang="ru-RU" b="1" i="1" dirty="0" smtClean="0"/>
            <a:t>ЗАДАЧИ</a:t>
          </a:r>
          <a:endParaRPr lang="ru-RU" dirty="0"/>
        </a:p>
      </dgm:t>
    </dgm:pt>
    <dgm:pt modelId="{A9E92CD0-323E-4977-890A-BF2824DAC8D4}" type="parTrans" cxnId="{E18DCDF4-D1A4-420D-B2BA-3F2D488BFC9B}">
      <dgm:prSet/>
      <dgm:spPr/>
      <dgm:t>
        <a:bodyPr/>
        <a:lstStyle/>
        <a:p>
          <a:endParaRPr lang="ru-RU"/>
        </a:p>
      </dgm:t>
    </dgm:pt>
    <dgm:pt modelId="{73119427-3820-431B-9456-3D7D5F8328CA}" type="sibTrans" cxnId="{E18DCDF4-D1A4-420D-B2BA-3F2D488BFC9B}">
      <dgm:prSet/>
      <dgm:spPr/>
      <dgm:t>
        <a:bodyPr/>
        <a:lstStyle/>
        <a:p>
          <a:endParaRPr lang="ru-RU"/>
        </a:p>
      </dgm:t>
    </dgm:pt>
    <dgm:pt modelId="{FC57920E-435F-44A5-9468-1BF25DBD842C}" type="pres">
      <dgm:prSet presAssocID="{6DA6673C-D8C0-4D95-BA67-29EA73AC0F5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65CCEF3-AB46-4DEA-9E67-E513C16FF1CC}" type="pres">
      <dgm:prSet presAssocID="{B9D572AC-996D-4370-BBD1-684CDBEF3E20}" presName="horFlow" presStyleCnt="0"/>
      <dgm:spPr/>
    </dgm:pt>
    <dgm:pt modelId="{4028CD50-6543-4F9C-A788-CA7275D8F54F}" type="pres">
      <dgm:prSet presAssocID="{B9D572AC-996D-4370-BBD1-684CDBEF3E20}" presName="bigChev" presStyleLbl="node1" presStyleIdx="0" presStyleCnt="1" custLinFactY="170612" custLinFactNeighborX="6008" custLinFactNeighborY="200000"/>
      <dgm:spPr/>
      <dgm:t>
        <a:bodyPr/>
        <a:lstStyle/>
        <a:p>
          <a:endParaRPr lang="ru-RU"/>
        </a:p>
      </dgm:t>
    </dgm:pt>
  </dgm:ptLst>
  <dgm:cxnLst>
    <dgm:cxn modelId="{910824E3-CAF3-4469-9537-B166A126E33B}" type="presOf" srcId="{6DA6673C-D8C0-4D95-BA67-29EA73AC0F51}" destId="{FC57920E-435F-44A5-9468-1BF25DBD842C}" srcOrd="0" destOrd="0" presId="urn:microsoft.com/office/officeart/2005/8/layout/lProcess3"/>
    <dgm:cxn modelId="{E18DCDF4-D1A4-420D-B2BA-3F2D488BFC9B}" srcId="{6DA6673C-D8C0-4D95-BA67-29EA73AC0F51}" destId="{B9D572AC-996D-4370-BBD1-684CDBEF3E20}" srcOrd="0" destOrd="0" parTransId="{A9E92CD0-323E-4977-890A-BF2824DAC8D4}" sibTransId="{73119427-3820-431B-9456-3D7D5F8328CA}"/>
    <dgm:cxn modelId="{C7FD8FE2-C27E-4000-9143-A6D36FFEA8D8}" type="presOf" srcId="{B9D572AC-996D-4370-BBD1-684CDBEF3E20}" destId="{4028CD50-6543-4F9C-A788-CA7275D8F54F}" srcOrd="0" destOrd="0" presId="urn:microsoft.com/office/officeart/2005/8/layout/lProcess3"/>
    <dgm:cxn modelId="{CF40731D-20EC-48C5-BB9A-074558E9BAAC}" type="presParOf" srcId="{FC57920E-435F-44A5-9468-1BF25DBD842C}" destId="{B65CCEF3-AB46-4DEA-9E67-E513C16FF1CC}" srcOrd="0" destOrd="0" presId="urn:microsoft.com/office/officeart/2005/8/layout/lProcess3"/>
    <dgm:cxn modelId="{20AC497F-56DF-431E-A15F-AFA7A62D235B}" type="presParOf" srcId="{B65CCEF3-AB46-4DEA-9E67-E513C16FF1CC}" destId="{4028CD50-6543-4F9C-A788-CA7275D8F54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760FD5-7C90-4CC5-A591-DBCBAA10C4AF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69A083-F0C9-4D41-9CAC-49F49840F4FC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40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16</a:t>
          </a:r>
          <a:r>
            <a:rPr lang="ru-RU" sz="3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3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млн</a:t>
          </a:r>
          <a:r>
            <a:rPr lang="ru-RU" sz="3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848</a:t>
          </a:r>
          <a:r>
            <a:rPr lang="ru-RU" sz="36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r>
            <a:rPr lang="ru-RU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т. руб. ФОТ в год </a:t>
          </a:r>
          <a:endParaRPr lang="ru-RU" sz="2400" dirty="0">
            <a:solidFill>
              <a:schemeClr val="tx1"/>
            </a:solidFill>
          </a:endParaRPr>
        </a:p>
      </dgm:t>
    </dgm:pt>
    <dgm:pt modelId="{8B2D9FD2-3D13-4E1C-A6A2-BB65AEEEF05D}" type="parTrans" cxnId="{ED7A9198-950F-49D0-95F0-580823A0D88A}">
      <dgm:prSet/>
      <dgm:spPr/>
      <dgm:t>
        <a:bodyPr/>
        <a:lstStyle/>
        <a:p>
          <a:endParaRPr lang="ru-RU"/>
        </a:p>
      </dgm:t>
    </dgm:pt>
    <dgm:pt modelId="{7162D7AF-F811-497D-8DA3-C0804323BBCC}" type="sibTrans" cxnId="{ED7A9198-950F-49D0-95F0-580823A0D88A}">
      <dgm:prSet/>
      <dgm:spPr/>
      <dgm:t>
        <a:bodyPr/>
        <a:lstStyle/>
        <a:p>
          <a:endParaRPr lang="ru-RU"/>
        </a:p>
      </dgm:t>
    </dgm:pt>
    <dgm:pt modelId="{BE285A26-E634-47C0-BEB9-D6E9990DDD57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36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1500</a:t>
          </a:r>
          <a:r>
            <a:rPr lang="ru-RU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24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ru-RU" sz="23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снимков в год</a:t>
          </a:r>
          <a:endParaRPr lang="ru-RU" sz="2300" dirty="0">
            <a:solidFill>
              <a:schemeClr val="tx1"/>
            </a:solidFill>
          </a:endParaRPr>
        </a:p>
      </dgm:t>
    </dgm:pt>
    <dgm:pt modelId="{083388F3-D6CF-4B5F-AF9C-68ACE8EFC78C}" type="parTrans" cxnId="{D9FF6A39-177B-4163-8182-E0E519B73210}">
      <dgm:prSet/>
      <dgm:spPr/>
      <dgm:t>
        <a:bodyPr/>
        <a:lstStyle/>
        <a:p>
          <a:endParaRPr lang="ru-RU"/>
        </a:p>
      </dgm:t>
    </dgm:pt>
    <dgm:pt modelId="{6DBD2847-FE7E-4C91-9F00-9E8546535EFE}" type="sibTrans" cxnId="{D9FF6A39-177B-4163-8182-E0E519B73210}">
      <dgm:prSet/>
      <dgm:spPr/>
      <dgm:t>
        <a:bodyPr/>
        <a:lstStyle/>
        <a:p>
          <a:endParaRPr lang="ru-RU"/>
        </a:p>
      </dgm:t>
    </dgm:pt>
    <dgm:pt modelId="{2D6BE2D5-2DF9-4F7A-808A-2B022EA27662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4400" b="1" dirty="0" smtClean="0">
              <a:solidFill>
                <a:schemeClr val="tx1"/>
              </a:solidFill>
            </a:rPr>
            <a:t>18 </a:t>
          </a:r>
          <a:r>
            <a:rPr lang="ru-RU" sz="3200" b="1" dirty="0" smtClean="0">
              <a:solidFill>
                <a:schemeClr val="tx1"/>
              </a:solidFill>
            </a:rPr>
            <a:t>М0</a:t>
          </a:r>
          <a:endParaRPr lang="ru-RU" sz="3200" dirty="0">
            <a:solidFill>
              <a:schemeClr val="tx1"/>
            </a:solidFill>
          </a:endParaRPr>
        </a:p>
      </dgm:t>
    </dgm:pt>
    <dgm:pt modelId="{AAFF6BDE-021F-4A37-AFB6-5AC55D4789F8}" type="parTrans" cxnId="{57ED2EBD-2584-4872-96F1-9BB8E06E42F8}">
      <dgm:prSet/>
      <dgm:spPr/>
      <dgm:t>
        <a:bodyPr/>
        <a:lstStyle/>
        <a:p>
          <a:endParaRPr lang="ru-RU"/>
        </a:p>
      </dgm:t>
    </dgm:pt>
    <dgm:pt modelId="{045CE78C-3C54-4214-B25C-EC396C8550E1}" type="sibTrans" cxnId="{57ED2EBD-2584-4872-96F1-9BB8E06E42F8}">
      <dgm:prSet/>
      <dgm:spPr/>
      <dgm:t>
        <a:bodyPr/>
        <a:lstStyle/>
        <a:p>
          <a:endParaRPr lang="ru-RU"/>
        </a:p>
      </dgm:t>
    </dgm:pt>
    <dgm:pt modelId="{7C124DCC-373B-41B9-8896-1EDA105F1A3E}">
      <dgm:prSet phldrT="[Текст]" custT="1"/>
      <dgm:spPr>
        <a:solidFill>
          <a:srgbClr val="002060">
            <a:alpha val="90000"/>
          </a:srgbClr>
        </a:solidFill>
      </dgm:spPr>
      <dgm:t>
        <a:bodyPr/>
        <a:lstStyle/>
        <a:p>
          <a:r>
            <a:rPr lang="ru-RU" sz="40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5 </a:t>
          </a:r>
          <a:r>
            <a:rPr lang="ru-RU" sz="3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млн</a:t>
          </a:r>
          <a:r>
            <a:rPr lang="ru-RU" sz="3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616</a:t>
          </a:r>
        </a:p>
        <a:p>
          <a:r>
            <a:rPr lang="ru-RU" sz="3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5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т. руб. ФОТ в год </a:t>
          </a:r>
          <a:endParaRPr lang="ru-RU" sz="2500" dirty="0">
            <a:solidFill>
              <a:schemeClr val="tx1"/>
            </a:solidFill>
          </a:endParaRPr>
        </a:p>
      </dgm:t>
    </dgm:pt>
    <dgm:pt modelId="{8A741008-2AEA-45DC-9C74-06737FFF7E11}" type="parTrans" cxnId="{EC8F18B7-7173-4B72-B050-C91860852D6E}">
      <dgm:prSet/>
      <dgm:spPr/>
      <dgm:t>
        <a:bodyPr/>
        <a:lstStyle/>
        <a:p>
          <a:endParaRPr lang="ru-RU"/>
        </a:p>
      </dgm:t>
    </dgm:pt>
    <dgm:pt modelId="{81988C7D-61DA-4680-A8E7-0E6DB2197110}" type="sibTrans" cxnId="{EC8F18B7-7173-4B72-B050-C91860852D6E}">
      <dgm:prSet/>
      <dgm:spPr/>
      <dgm:t>
        <a:bodyPr/>
        <a:lstStyle/>
        <a:p>
          <a:endParaRPr lang="ru-RU"/>
        </a:p>
      </dgm:t>
    </dgm:pt>
    <dgm:pt modelId="{F7203A6C-3FAB-4244-B066-BB5142FA796F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3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ФОТ</a:t>
          </a:r>
          <a:r>
            <a:rPr lang="ru-RU" sz="3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+ </a:t>
          </a:r>
          <a:r>
            <a:rPr lang="ru-RU" sz="44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30%</a:t>
          </a:r>
          <a:endParaRPr lang="ru-RU" sz="3400" dirty="0"/>
        </a:p>
      </dgm:t>
    </dgm:pt>
    <dgm:pt modelId="{F7CA803F-3BCD-4327-9F12-813DE56BC5B4}" type="parTrans" cxnId="{A5521287-86C1-4193-AEB9-A7306002A632}">
      <dgm:prSet/>
      <dgm:spPr/>
      <dgm:t>
        <a:bodyPr/>
        <a:lstStyle/>
        <a:p>
          <a:endParaRPr lang="ru-RU"/>
        </a:p>
      </dgm:t>
    </dgm:pt>
    <dgm:pt modelId="{A6F1F844-415B-4BB7-BBC3-FA0CB5D3539B}" type="sibTrans" cxnId="{A5521287-86C1-4193-AEB9-A7306002A632}">
      <dgm:prSet/>
      <dgm:spPr/>
      <dgm:t>
        <a:bodyPr/>
        <a:lstStyle/>
        <a:p>
          <a:endParaRPr lang="ru-RU"/>
        </a:p>
      </dgm:t>
    </dgm:pt>
    <dgm:pt modelId="{2E926221-DC39-40D0-A8EC-AAAEE21D4412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40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r>
            <a:rPr lang="ru-RU" sz="3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3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млн</a:t>
          </a:r>
          <a:r>
            <a:rPr lang="ru-RU" sz="3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24 </a:t>
          </a:r>
          <a:r>
            <a:rPr lang="ru-RU" sz="16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Т. Руб</a:t>
          </a:r>
          <a:r>
            <a:rPr lang="ru-RU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ru-RU" sz="1800" b="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Доп.доход</a:t>
          </a:r>
          <a:r>
            <a:rPr lang="ru-RU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ОДКБ</a:t>
          </a:r>
          <a:endParaRPr lang="ru-RU" sz="2000" dirty="0">
            <a:solidFill>
              <a:schemeClr val="tx1"/>
            </a:solidFill>
          </a:endParaRPr>
        </a:p>
      </dgm:t>
    </dgm:pt>
    <dgm:pt modelId="{B5A13DF1-AFB7-454A-AAC0-B3A77A6B5FBD}" type="parTrans" cxnId="{3FD9F149-2B6C-4C25-B69C-C13AE1F33C91}">
      <dgm:prSet/>
      <dgm:spPr/>
      <dgm:t>
        <a:bodyPr/>
        <a:lstStyle/>
        <a:p>
          <a:endParaRPr lang="ru-RU"/>
        </a:p>
      </dgm:t>
    </dgm:pt>
    <dgm:pt modelId="{A7E1F54B-1A17-4DA2-B9CB-A2A13558C934}" type="sibTrans" cxnId="{3FD9F149-2B6C-4C25-B69C-C13AE1F33C91}">
      <dgm:prSet/>
      <dgm:spPr/>
      <dgm:t>
        <a:bodyPr/>
        <a:lstStyle/>
        <a:p>
          <a:endParaRPr lang="ru-RU"/>
        </a:p>
      </dgm:t>
    </dgm:pt>
    <dgm:pt modelId="{5772801B-5615-441D-B8A4-616733260F5F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40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8 </a:t>
          </a:r>
          <a:r>
            <a:rPr lang="ru-RU" sz="3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млн 208 </a:t>
          </a:r>
          <a:r>
            <a:rPr lang="ru-RU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т</a:t>
          </a:r>
          <a:r>
            <a:rPr lang="ru-RU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ru-RU" sz="1800" b="1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руб</a:t>
          </a:r>
          <a:r>
            <a:rPr lang="ru-RU" sz="18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экономия</a:t>
          </a:r>
          <a:endParaRPr lang="ru-RU" sz="1800" dirty="0">
            <a:solidFill>
              <a:schemeClr val="tx1"/>
            </a:solidFill>
          </a:endParaRPr>
        </a:p>
      </dgm:t>
    </dgm:pt>
    <dgm:pt modelId="{3A2DA815-18ED-4FF0-9BC6-1D3F39C41A10}" type="parTrans" cxnId="{D35B3069-BA71-429F-BA55-C556B1CE47B7}">
      <dgm:prSet/>
      <dgm:spPr/>
      <dgm:t>
        <a:bodyPr/>
        <a:lstStyle/>
        <a:p>
          <a:endParaRPr lang="ru-RU"/>
        </a:p>
      </dgm:t>
    </dgm:pt>
    <dgm:pt modelId="{BCDFDA65-943B-4193-9357-75ACB57AA7D5}" type="sibTrans" cxnId="{D35B3069-BA71-429F-BA55-C556B1CE47B7}">
      <dgm:prSet/>
      <dgm:spPr/>
      <dgm:t>
        <a:bodyPr/>
        <a:lstStyle/>
        <a:p>
          <a:endParaRPr lang="ru-RU"/>
        </a:p>
      </dgm:t>
    </dgm:pt>
    <dgm:pt modelId="{82F6BF92-E75D-4A14-A636-9FE899126807}" type="pres">
      <dgm:prSet presAssocID="{5B760FD5-7C90-4CC5-A591-DBCBAA10C4A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A1DE7F-F916-4682-8277-2006D36F2B2A}" type="pres">
      <dgm:prSet presAssocID="{5B760FD5-7C90-4CC5-A591-DBCBAA10C4AF}" presName="dummyMaxCanvas" presStyleCnt="0"/>
      <dgm:spPr/>
    </dgm:pt>
    <dgm:pt modelId="{A740BE7F-CDA4-4769-9D0C-19294ED39871}" type="pres">
      <dgm:prSet presAssocID="{5B760FD5-7C90-4CC5-A591-DBCBAA10C4AF}" presName="parentComposite" presStyleCnt="0"/>
      <dgm:spPr/>
    </dgm:pt>
    <dgm:pt modelId="{D9CB9B4F-05A5-4B50-9F66-B2EB1F48F72B}" type="pres">
      <dgm:prSet presAssocID="{5B760FD5-7C90-4CC5-A591-DBCBAA10C4AF}" presName="parent1" presStyleLbl="alignAccFollowNode1" presStyleIdx="0" presStyleCnt="4" custAng="200665" custScaleX="130038" custLinFactNeighborX="242" custLinFactNeighborY="31891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7BC329A0-00D0-4CDD-889F-3CD21852350A}" type="pres">
      <dgm:prSet presAssocID="{5B760FD5-7C90-4CC5-A591-DBCBAA10C4AF}" presName="parent2" presStyleLbl="alignAccFollowNode1" presStyleIdx="1" presStyleCnt="4" custAng="553241" custScaleX="126445" custScaleY="103544" custLinFactNeighborX="14246" custLinFactNeighborY="4252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151AABBC-E6CF-430C-85BC-55B44432836D}" type="pres">
      <dgm:prSet presAssocID="{5B760FD5-7C90-4CC5-A591-DBCBAA10C4AF}" presName="childrenComposite" presStyleCnt="0"/>
      <dgm:spPr/>
    </dgm:pt>
    <dgm:pt modelId="{B26766BC-39E9-429E-B73E-9CEFBA479EA2}" type="pres">
      <dgm:prSet presAssocID="{5B760FD5-7C90-4CC5-A591-DBCBAA10C4AF}" presName="dummyMaxCanvas_ChildArea" presStyleCnt="0"/>
      <dgm:spPr/>
    </dgm:pt>
    <dgm:pt modelId="{6BBE67A3-A607-4777-875B-C23AE812BB92}" type="pres">
      <dgm:prSet presAssocID="{5B760FD5-7C90-4CC5-A591-DBCBAA10C4AF}" presName="fulcrum" presStyleLbl="alignAccFollowNode1" presStyleIdx="2" presStyleCnt="4" custScaleY="59508" custLinFactNeighborX="-7047" custLinFactNeighborY="-38493"/>
      <dgm:spPr>
        <a:solidFill>
          <a:srgbClr val="C00000">
            <a:alpha val="90000"/>
          </a:srgbClr>
        </a:solidFill>
      </dgm:spPr>
    </dgm:pt>
    <dgm:pt modelId="{BAD31F6D-4F06-456E-84AD-91DAD98DB373}" type="pres">
      <dgm:prSet presAssocID="{5B760FD5-7C90-4CC5-A591-DBCBAA10C4AF}" presName="balance_23" presStyleLbl="alignAccFollowNode1" presStyleIdx="3" presStyleCnt="4" custLinFactNeighborX="-2738" custLinFactNeighborY="-24766">
        <dgm:presLayoutVars>
          <dgm:bulletEnabled val="1"/>
        </dgm:presLayoutVars>
      </dgm:prSet>
      <dgm:spPr>
        <a:solidFill>
          <a:srgbClr val="C00000"/>
        </a:solidFill>
      </dgm:spPr>
    </dgm:pt>
    <dgm:pt modelId="{5CD0B49A-24BD-45BA-87EA-4B22908B950B}" type="pres">
      <dgm:prSet presAssocID="{5B760FD5-7C90-4CC5-A591-DBCBAA10C4AF}" presName="right_23_1" presStyleLbl="node1" presStyleIdx="0" presStyleCnt="5" custScaleX="117453" custScaleY="86078" custLinFactNeighborX="-1978" custLinFactNeighborY="-13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FC4DE-0D4F-4FEB-A091-0B3790C1CDD4}" type="pres">
      <dgm:prSet presAssocID="{5B760FD5-7C90-4CC5-A591-DBCBAA10C4AF}" presName="right_23_2" presStyleLbl="node1" presStyleIdx="1" presStyleCnt="5" custScaleX="121721" custLinFactNeighborX="-569" custLinFactNeighborY="-9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CBDAD-1E32-406E-BB45-F1D16F98CF91}" type="pres">
      <dgm:prSet presAssocID="{5B760FD5-7C90-4CC5-A591-DBCBAA10C4AF}" presName="right_23_3" presStyleLbl="node1" presStyleIdx="2" presStyleCnt="5" custScaleX="120670" custLinFactNeighborX="-569" custLinFactNeighborY="-13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50A4D-A653-41CA-8FAD-AAEA42053D7B}" type="pres">
      <dgm:prSet presAssocID="{5B760FD5-7C90-4CC5-A591-DBCBAA10C4AF}" presName="left_23_1" presStyleLbl="node1" presStyleIdx="3" presStyleCnt="5" custScaleX="130857" custScaleY="122745" custLinFactNeighborX="-8558" custLinFactNeighborY="-40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BEA89-FEEA-470E-A926-F09AA60C7B92}" type="pres">
      <dgm:prSet presAssocID="{5B760FD5-7C90-4CC5-A591-DBCBAA10C4AF}" presName="left_23_2" presStyleLbl="node1" presStyleIdx="4" presStyleCnt="5" custScaleX="127222" custLinFactNeighborX="-6901" custLinFactNeighborY="-52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DF6ECA-87F5-48E0-A1F6-3C6A357A003F}" type="presOf" srcId="{5772801B-5615-441D-B8A4-616733260F5F}" destId="{416CBDAD-1E32-406E-BB45-F1D16F98CF91}" srcOrd="0" destOrd="0" presId="urn:microsoft.com/office/officeart/2005/8/layout/balance1"/>
    <dgm:cxn modelId="{ED7A9198-950F-49D0-95F0-580823A0D88A}" srcId="{5B760FD5-7C90-4CC5-A591-DBCBAA10C4AF}" destId="{7069A083-F0C9-4D41-9CAC-49F49840F4FC}" srcOrd="0" destOrd="0" parTransId="{8B2D9FD2-3D13-4E1C-A6A2-BB65AEEEF05D}" sibTransId="{7162D7AF-F811-497D-8DA3-C0804323BBCC}"/>
    <dgm:cxn modelId="{57ED2EBD-2584-4872-96F1-9BB8E06E42F8}" srcId="{7069A083-F0C9-4D41-9CAC-49F49840F4FC}" destId="{2D6BE2D5-2DF9-4F7A-808A-2B022EA27662}" srcOrd="1" destOrd="0" parTransId="{AAFF6BDE-021F-4A37-AFB6-5AC55D4789F8}" sibTransId="{045CE78C-3C54-4214-B25C-EC396C8550E1}"/>
    <dgm:cxn modelId="{A5521287-86C1-4193-AEB9-A7306002A632}" srcId="{7C124DCC-373B-41B9-8896-1EDA105F1A3E}" destId="{F7203A6C-3FAB-4244-B066-BB5142FA796F}" srcOrd="0" destOrd="0" parTransId="{F7CA803F-3BCD-4327-9F12-813DE56BC5B4}" sibTransId="{A6F1F844-415B-4BB7-BBC3-FA0CB5D3539B}"/>
    <dgm:cxn modelId="{44002DDB-50D5-4F64-872A-F557D8FB0146}" type="presOf" srcId="{7C124DCC-373B-41B9-8896-1EDA105F1A3E}" destId="{7BC329A0-00D0-4CDD-889F-3CD21852350A}" srcOrd="0" destOrd="0" presId="urn:microsoft.com/office/officeart/2005/8/layout/balance1"/>
    <dgm:cxn modelId="{D35B3069-BA71-429F-BA55-C556B1CE47B7}" srcId="{7C124DCC-373B-41B9-8896-1EDA105F1A3E}" destId="{5772801B-5615-441D-B8A4-616733260F5F}" srcOrd="2" destOrd="0" parTransId="{3A2DA815-18ED-4FF0-9BC6-1D3F39C41A10}" sibTransId="{BCDFDA65-943B-4193-9357-75ACB57AA7D5}"/>
    <dgm:cxn modelId="{66E870B0-389A-4510-A3CF-9B61C5E573FB}" type="presOf" srcId="{2D6BE2D5-2DF9-4F7A-808A-2B022EA27662}" destId="{D34BEA89-FEEA-470E-A926-F09AA60C7B92}" srcOrd="0" destOrd="0" presId="urn:microsoft.com/office/officeart/2005/8/layout/balance1"/>
    <dgm:cxn modelId="{A4203392-C79F-485D-B153-B274DE70A7AE}" type="presOf" srcId="{5B760FD5-7C90-4CC5-A591-DBCBAA10C4AF}" destId="{82F6BF92-E75D-4A14-A636-9FE899126807}" srcOrd="0" destOrd="0" presId="urn:microsoft.com/office/officeart/2005/8/layout/balance1"/>
    <dgm:cxn modelId="{7BF4C423-AA3E-4B5B-97B8-B3F7BD7E54D7}" type="presOf" srcId="{2E926221-DC39-40D0-A8EC-AAAEE21D4412}" destId="{403FC4DE-0D4F-4FEB-A091-0B3790C1CDD4}" srcOrd="0" destOrd="0" presId="urn:microsoft.com/office/officeart/2005/8/layout/balance1"/>
    <dgm:cxn modelId="{EC8F18B7-7173-4B72-B050-C91860852D6E}" srcId="{5B760FD5-7C90-4CC5-A591-DBCBAA10C4AF}" destId="{7C124DCC-373B-41B9-8896-1EDA105F1A3E}" srcOrd="1" destOrd="0" parTransId="{8A741008-2AEA-45DC-9C74-06737FFF7E11}" sibTransId="{81988C7D-61DA-4680-A8E7-0E6DB2197110}"/>
    <dgm:cxn modelId="{D9FF6A39-177B-4163-8182-E0E519B73210}" srcId="{7069A083-F0C9-4D41-9CAC-49F49840F4FC}" destId="{BE285A26-E634-47C0-BEB9-D6E9990DDD57}" srcOrd="0" destOrd="0" parTransId="{083388F3-D6CF-4B5F-AF9C-68ACE8EFC78C}" sibTransId="{6DBD2847-FE7E-4C91-9F00-9E8546535EFE}"/>
    <dgm:cxn modelId="{716C3436-81B6-48B5-B80F-3D97EE8ACAF7}" type="presOf" srcId="{BE285A26-E634-47C0-BEB9-D6E9990DDD57}" destId="{69650A4D-A653-41CA-8FAD-AAEA42053D7B}" srcOrd="0" destOrd="0" presId="urn:microsoft.com/office/officeart/2005/8/layout/balance1"/>
    <dgm:cxn modelId="{7DAC0B74-8397-4E1C-BE7E-8CAB0A4F0C37}" type="presOf" srcId="{F7203A6C-3FAB-4244-B066-BB5142FA796F}" destId="{5CD0B49A-24BD-45BA-87EA-4B22908B950B}" srcOrd="0" destOrd="0" presId="urn:microsoft.com/office/officeart/2005/8/layout/balance1"/>
    <dgm:cxn modelId="{3FD9F149-2B6C-4C25-B69C-C13AE1F33C91}" srcId="{7C124DCC-373B-41B9-8896-1EDA105F1A3E}" destId="{2E926221-DC39-40D0-A8EC-AAAEE21D4412}" srcOrd="1" destOrd="0" parTransId="{B5A13DF1-AFB7-454A-AAC0-B3A77A6B5FBD}" sibTransId="{A7E1F54B-1A17-4DA2-B9CB-A2A13558C934}"/>
    <dgm:cxn modelId="{8AA60B49-0D09-4A73-8531-71B04CF6D93F}" type="presOf" srcId="{7069A083-F0C9-4D41-9CAC-49F49840F4FC}" destId="{D9CB9B4F-05A5-4B50-9F66-B2EB1F48F72B}" srcOrd="0" destOrd="0" presId="urn:microsoft.com/office/officeart/2005/8/layout/balance1"/>
    <dgm:cxn modelId="{26F3FB77-F26D-4A19-B262-127F353866BF}" type="presParOf" srcId="{82F6BF92-E75D-4A14-A636-9FE899126807}" destId="{7BA1DE7F-F916-4682-8277-2006D36F2B2A}" srcOrd="0" destOrd="0" presId="urn:microsoft.com/office/officeart/2005/8/layout/balance1"/>
    <dgm:cxn modelId="{711252AD-7E7F-4482-9854-4859C89143F5}" type="presParOf" srcId="{82F6BF92-E75D-4A14-A636-9FE899126807}" destId="{A740BE7F-CDA4-4769-9D0C-19294ED39871}" srcOrd="1" destOrd="0" presId="urn:microsoft.com/office/officeart/2005/8/layout/balance1"/>
    <dgm:cxn modelId="{E7A075E4-DA52-41A3-95AC-1E152955E245}" type="presParOf" srcId="{A740BE7F-CDA4-4769-9D0C-19294ED39871}" destId="{D9CB9B4F-05A5-4B50-9F66-B2EB1F48F72B}" srcOrd="0" destOrd="0" presId="urn:microsoft.com/office/officeart/2005/8/layout/balance1"/>
    <dgm:cxn modelId="{E6C3D472-20D1-4655-AD6F-D73F6435EE46}" type="presParOf" srcId="{A740BE7F-CDA4-4769-9D0C-19294ED39871}" destId="{7BC329A0-00D0-4CDD-889F-3CD21852350A}" srcOrd="1" destOrd="0" presId="urn:microsoft.com/office/officeart/2005/8/layout/balance1"/>
    <dgm:cxn modelId="{DDE5C2F5-DDAE-4333-8497-D0119C743970}" type="presParOf" srcId="{82F6BF92-E75D-4A14-A636-9FE899126807}" destId="{151AABBC-E6CF-430C-85BC-55B44432836D}" srcOrd="2" destOrd="0" presId="urn:microsoft.com/office/officeart/2005/8/layout/balance1"/>
    <dgm:cxn modelId="{3AF76D73-ABF5-417D-B67B-7AA6A2F95047}" type="presParOf" srcId="{151AABBC-E6CF-430C-85BC-55B44432836D}" destId="{B26766BC-39E9-429E-B73E-9CEFBA479EA2}" srcOrd="0" destOrd="0" presId="urn:microsoft.com/office/officeart/2005/8/layout/balance1"/>
    <dgm:cxn modelId="{D4EE52D2-123B-417D-9B5A-503F543262B8}" type="presParOf" srcId="{151AABBC-E6CF-430C-85BC-55B44432836D}" destId="{6BBE67A3-A607-4777-875B-C23AE812BB92}" srcOrd="1" destOrd="0" presId="urn:microsoft.com/office/officeart/2005/8/layout/balance1"/>
    <dgm:cxn modelId="{815EC9CE-5FF7-449B-A7C2-DD3FC28E93D5}" type="presParOf" srcId="{151AABBC-E6CF-430C-85BC-55B44432836D}" destId="{BAD31F6D-4F06-456E-84AD-91DAD98DB373}" srcOrd="2" destOrd="0" presId="urn:microsoft.com/office/officeart/2005/8/layout/balance1"/>
    <dgm:cxn modelId="{685A7337-7715-4DD7-84B4-B384D0B2BE2C}" type="presParOf" srcId="{151AABBC-E6CF-430C-85BC-55B44432836D}" destId="{5CD0B49A-24BD-45BA-87EA-4B22908B950B}" srcOrd="3" destOrd="0" presId="urn:microsoft.com/office/officeart/2005/8/layout/balance1"/>
    <dgm:cxn modelId="{B11FECDB-89F6-480E-8D81-46BE6CE35C5F}" type="presParOf" srcId="{151AABBC-E6CF-430C-85BC-55B44432836D}" destId="{403FC4DE-0D4F-4FEB-A091-0B3790C1CDD4}" srcOrd="4" destOrd="0" presId="urn:microsoft.com/office/officeart/2005/8/layout/balance1"/>
    <dgm:cxn modelId="{7BCF1FE4-BC22-421A-B5D1-6F4B76A4F7F2}" type="presParOf" srcId="{151AABBC-E6CF-430C-85BC-55B44432836D}" destId="{416CBDAD-1E32-406E-BB45-F1D16F98CF91}" srcOrd="5" destOrd="0" presId="urn:microsoft.com/office/officeart/2005/8/layout/balance1"/>
    <dgm:cxn modelId="{28ABF9FA-B930-4972-8200-D87DD0BB70C4}" type="presParOf" srcId="{151AABBC-E6CF-430C-85BC-55B44432836D}" destId="{69650A4D-A653-41CA-8FAD-AAEA42053D7B}" srcOrd="6" destOrd="0" presId="urn:microsoft.com/office/officeart/2005/8/layout/balance1"/>
    <dgm:cxn modelId="{39D9B960-74C0-4AE5-A43A-22179444E972}" type="presParOf" srcId="{151AABBC-E6CF-430C-85BC-55B44432836D}" destId="{D34BEA89-FEEA-470E-A926-F09AA60C7B92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8CD50-6543-4F9C-A788-CA7275D8F54F}">
      <dsp:nvSpPr>
        <dsp:cNvPr id="0" name=""/>
        <dsp:cNvSpPr/>
      </dsp:nvSpPr>
      <dsp:spPr>
        <a:xfrm>
          <a:off x="0" y="121434"/>
          <a:ext cx="1288777" cy="5155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ЗАДАЧИ</a:t>
          </a:r>
          <a:endParaRPr lang="ru-RU" sz="1400" kern="1200" dirty="0"/>
        </a:p>
      </dsp:txBody>
      <dsp:txXfrm>
        <a:off x="257755" y="121434"/>
        <a:ext cx="773267" cy="515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B9B4F-05A5-4B50-9F66-B2EB1F48F72B}">
      <dsp:nvSpPr>
        <dsp:cNvPr id="0" name=""/>
        <dsp:cNvSpPr/>
      </dsp:nvSpPr>
      <dsp:spPr>
        <a:xfrm rot="200665">
          <a:off x="2263173" y="438594"/>
          <a:ext cx="2918003" cy="1246645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16</a:t>
          </a:r>
          <a:r>
            <a:rPr lang="ru-RU" sz="36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32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млн</a:t>
          </a:r>
          <a:r>
            <a:rPr lang="ru-RU" sz="36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848</a:t>
          </a:r>
          <a:r>
            <a:rPr lang="ru-RU" sz="3600" kern="12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т. руб. ФОТ в год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2299686" y="475107"/>
        <a:ext cx="2844977" cy="1173619"/>
      </dsp:txXfrm>
    </dsp:sp>
    <dsp:sp modelId="{7BC329A0-00D0-4CDD-889F-3CD21852350A}">
      <dsp:nvSpPr>
        <dsp:cNvPr id="0" name=""/>
        <dsp:cNvSpPr/>
      </dsp:nvSpPr>
      <dsp:spPr>
        <a:xfrm rot="553241">
          <a:off x="5859010" y="71943"/>
          <a:ext cx="2837378" cy="1290826"/>
        </a:xfrm>
        <a:prstGeom prst="roundRect">
          <a:avLst>
            <a:gd name="adj" fmla="val 10000"/>
          </a:avLst>
        </a:prstGeom>
        <a:solidFill>
          <a:srgbClr val="00206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5 </a:t>
          </a:r>
          <a:r>
            <a:rPr lang="ru-RU" sz="32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млн</a:t>
          </a:r>
          <a:r>
            <a:rPr lang="ru-RU" sz="36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616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5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т. руб. ФОТ в год </a:t>
          </a:r>
          <a:endParaRPr lang="ru-RU" sz="2500" kern="1200" dirty="0">
            <a:solidFill>
              <a:schemeClr val="tx1"/>
            </a:solidFill>
          </a:endParaRPr>
        </a:p>
      </dsp:txBody>
      <dsp:txXfrm>
        <a:off x="5896817" y="109750"/>
        <a:ext cx="2761764" cy="1215212"/>
      </dsp:txXfrm>
    </dsp:sp>
    <dsp:sp modelId="{6BBE67A3-A607-4777-875B-C23AE812BB92}">
      <dsp:nvSpPr>
        <dsp:cNvPr id="0" name=""/>
        <dsp:cNvSpPr/>
      </dsp:nvSpPr>
      <dsp:spPr>
        <a:xfrm>
          <a:off x="4723885" y="5168664"/>
          <a:ext cx="934984" cy="556390"/>
        </a:xfrm>
        <a:prstGeom prst="triangle">
          <a:avLst/>
        </a:prstGeom>
        <a:solidFill>
          <a:srgbClr val="C0000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31F6D-4F06-456E-84AD-91DAD98DB373}">
      <dsp:nvSpPr>
        <dsp:cNvPr id="0" name=""/>
        <dsp:cNvSpPr/>
      </dsp:nvSpPr>
      <dsp:spPr>
        <a:xfrm rot="240000">
          <a:off x="2280790" y="4744728"/>
          <a:ext cx="5611619" cy="392402"/>
        </a:xfrm>
        <a:prstGeom prst="rect">
          <a:avLst/>
        </a:prstGeom>
        <a:solidFill>
          <a:srgbClr val="C00000"/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0B49A-24BD-45BA-87EA-4B22908B950B}">
      <dsp:nvSpPr>
        <dsp:cNvPr id="0" name=""/>
        <dsp:cNvSpPr/>
      </dsp:nvSpPr>
      <dsp:spPr>
        <a:xfrm rot="240000">
          <a:off x="5566518" y="3898107"/>
          <a:ext cx="2656203" cy="846939"/>
        </a:xfrm>
        <a:prstGeom prst="roundRect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ФОТ</a:t>
          </a:r>
          <a:r>
            <a:rPr lang="ru-RU" sz="34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+ </a:t>
          </a:r>
          <a:r>
            <a:rPr lang="ru-RU" sz="44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30%</a:t>
          </a:r>
          <a:endParaRPr lang="ru-RU" sz="3400" kern="1200" dirty="0"/>
        </a:p>
      </dsp:txBody>
      <dsp:txXfrm>
        <a:off x="5607862" y="3939451"/>
        <a:ext cx="2573515" cy="764251"/>
      </dsp:txXfrm>
    </dsp:sp>
    <dsp:sp modelId="{403FC4DE-0D4F-4FEB-A091-0B3790C1CDD4}">
      <dsp:nvSpPr>
        <dsp:cNvPr id="0" name=""/>
        <dsp:cNvSpPr/>
      </dsp:nvSpPr>
      <dsp:spPr>
        <a:xfrm rot="240000">
          <a:off x="5636335" y="2735045"/>
          <a:ext cx="2743624" cy="1007849"/>
        </a:xfrm>
        <a:prstGeom prst="roundRect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3</a:t>
          </a:r>
          <a:r>
            <a:rPr lang="ru-RU" sz="36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32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млн</a:t>
          </a:r>
          <a:r>
            <a:rPr lang="ru-RU" sz="36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 24 </a:t>
          </a:r>
          <a:r>
            <a:rPr lang="ru-RU" sz="16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Т. Руб</a:t>
          </a:r>
          <a:r>
            <a:rPr lang="ru-RU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ru-RU" sz="1800" b="1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Доп.доход</a:t>
          </a:r>
          <a:r>
            <a:rPr lang="ru-RU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ОДКБ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685534" y="2784244"/>
        <a:ext cx="2645226" cy="909451"/>
      </dsp:txXfrm>
    </dsp:sp>
    <dsp:sp modelId="{416CBDAD-1E32-406E-BB45-F1D16F98CF91}">
      <dsp:nvSpPr>
        <dsp:cNvPr id="0" name=""/>
        <dsp:cNvSpPr/>
      </dsp:nvSpPr>
      <dsp:spPr>
        <a:xfrm rot="240000">
          <a:off x="5729576" y="1597769"/>
          <a:ext cx="2719206" cy="1009556"/>
        </a:xfrm>
        <a:prstGeom prst="roundRect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8 </a:t>
          </a:r>
          <a:r>
            <a:rPr lang="ru-RU" sz="3200" b="1" kern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rPr>
            <a:t>млн 208 </a:t>
          </a:r>
          <a:r>
            <a:rPr lang="ru-RU" sz="14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т</a:t>
          </a:r>
          <a:r>
            <a:rPr lang="ru-RU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ru-RU" sz="1800" b="1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руб</a:t>
          </a:r>
          <a:r>
            <a:rPr lang="ru-RU" sz="18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экономия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778858" y="1647051"/>
        <a:ext cx="2620642" cy="910992"/>
      </dsp:txXfrm>
    </dsp:sp>
    <dsp:sp modelId="{69650A4D-A653-41CA-8FAD-AAEA42053D7B}">
      <dsp:nvSpPr>
        <dsp:cNvPr id="0" name=""/>
        <dsp:cNvSpPr/>
      </dsp:nvSpPr>
      <dsp:spPr>
        <a:xfrm rot="240000">
          <a:off x="2064400" y="3135425"/>
          <a:ext cx="2936704" cy="1267220"/>
        </a:xfrm>
        <a:prstGeom prst="roundRect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1500</a:t>
          </a:r>
          <a:r>
            <a:rPr lang="ru-RU" sz="24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ru-RU" sz="24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снимков в год</a:t>
          </a:r>
          <a:endParaRPr lang="ru-RU" sz="2300" kern="1200" dirty="0">
            <a:solidFill>
              <a:schemeClr val="tx1"/>
            </a:solidFill>
          </a:endParaRPr>
        </a:p>
      </dsp:txBody>
      <dsp:txXfrm>
        <a:off x="2126261" y="3197286"/>
        <a:ext cx="2812982" cy="1143498"/>
      </dsp:txXfrm>
    </dsp:sp>
    <dsp:sp modelId="{D34BEA89-FEEA-470E-A926-F09AA60C7B92}">
      <dsp:nvSpPr>
        <dsp:cNvPr id="0" name=""/>
        <dsp:cNvSpPr/>
      </dsp:nvSpPr>
      <dsp:spPr>
        <a:xfrm rot="240000">
          <a:off x="2216285" y="1999688"/>
          <a:ext cx="2871428" cy="998912"/>
        </a:xfrm>
        <a:prstGeom prst="roundRect">
          <a:avLst/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chemeClr val="tx1"/>
              </a:solidFill>
            </a:rPr>
            <a:t>18 </a:t>
          </a:r>
          <a:r>
            <a:rPr lang="ru-RU" sz="3200" b="1" kern="1200" dirty="0" smtClean="0">
              <a:solidFill>
                <a:schemeClr val="tx1"/>
              </a:solidFill>
            </a:rPr>
            <a:t>М0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2265048" y="2048451"/>
        <a:ext cx="2773902" cy="901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F818D-FC77-4AE8-83A6-6E9F363C5695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76E04-CFDC-4E41-9FEC-274A8ADB54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94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76E04-CFDC-4E41-9FEC-274A8ADB542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83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76E04-CFDC-4E41-9FEC-274A8ADB542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57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76E04-CFDC-4E41-9FEC-274A8ADB542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290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76E04-CFDC-4E41-9FEC-274A8ADB542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508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76E04-CFDC-4E41-9FEC-274A8ADB542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488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76E04-CFDC-4E41-9FEC-274A8ADB542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55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76E04-CFDC-4E41-9FEC-274A8ADB542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0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41E7-D3D7-40B8-8257-5167C34D8BB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999-27CF-4130-B4F9-F56C567D8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4C1FEFD-15F7-4DE9-BB6C-8BE1C545813E}" type="slidenum">
              <a:rPr lang="ru-RU" smtClean="0">
                <a:solidFill>
                  <a:prstClr val="white"/>
                </a:solidFill>
              </a:rPr>
              <a:pPr algn="ctr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819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4C1FEFD-15F7-4DE9-BB6C-8BE1C545813E}" type="slidenum">
              <a:rPr lang="ru-RU" smtClean="0">
                <a:solidFill>
                  <a:prstClr val="white"/>
                </a:solidFill>
              </a:rPr>
              <a:pPr algn="ctr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177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4C1FEFD-15F7-4DE9-BB6C-8BE1C545813E}" type="slidenum">
              <a:rPr lang="ru-RU" smtClean="0">
                <a:solidFill>
                  <a:prstClr val="white"/>
                </a:solidFill>
              </a:rPr>
              <a:pPr algn="ctr"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134202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4C1FEFD-15F7-4DE9-BB6C-8BE1C545813E}" type="slidenum">
              <a:rPr lang="ru-RU" smtClean="0">
                <a:solidFill>
                  <a:prstClr val="white"/>
                </a:solidFill>
              </a:rPr>
              <a:pPr algn="ctr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9576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4C1FEFD-15F7-4DE9-BB6C-8BE1C545813E}" type="slidenum">
              <a:rPr lang="ru-RU" smtClean="0">
                <a:solidFill>
                  <a:prstClr val="white"/>
                </a:solidFill>
              </a:rPr>
              <a:pPr algn="ctr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6014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54C1FEFD-15F7-4DE9-BB6C-8BE1C545813E}" type="slidenum">
              <a:rPr lang="ru-RU" smtClean="0">
                <a:solidFill>
                  <a:prstClr val="white"/>
                </a:solidFill>
              </a:rPr>
              <a:pPr algn="ctr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6140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41E7-D3D7-40B8-8257-5167C34D8BB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999-27CF-4130-B4F9-F56C567D8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37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41E7-D3D7-40B8-8257-5167C34D8BB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999-27CF-4130-B4F9-F56C567D8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1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41E7-D3D7-40B8-8257-5167C34D8BB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999-27CF-4130-B4F9-F56C567D8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3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41E7-D3D7-40B8-8257-5167C34D8BB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999-27CF-4130-B4F9-F56C567D8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6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41E7-D3D7-40B8-8257-5167C34D8BB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999-27CF-4130-B4F9-F56C567D8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79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41E7-D3D7-40B8-8257-5167C34D8BB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999-27CF-4130-B4F9-F56C567D8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44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41E7-D3D7-40B8-8257-5167C34D8BB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999-27CF-4130-B4F9-F56C567D8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3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41E7-D3D7-40B8-8257-5167C34D8BB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999-27CF-4130-B4F9-F56C567D8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60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41E7-D3D7-40B8-8257-5167C34D8BB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999-27CF-4130-B4F9-F56C567D8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3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41E7-D3D7-40B8-8257-5167C34D8BB9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E4999-27CF-4130-B4F9-F56C567D8B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43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54C1FEFD-15F7-4DE9-BB6C-8BE1C545813E}" type="slidenum">
              <a:rPr lang="ru-RU" smtClean="0">
                <a:solidFill>
                  <a:prstClr val="white"/>
                </a:solidFill>
              </a:rPr>
              <a:pPr algn="ctr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91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3572" y="16513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МИНОБРНАУКИ РОССИИ</a:t>
            </a:r>
            <a:b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Федеральное государственное бюджетное образовательное  учреждение высшего образования </a:t>
            </a:r>
            <a:b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«Астраханский государственный университет</a:t>
            </a:r>
            <a:r>
              <a:rPr lang="ru-RU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90301" y="92850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Программа подготовки управленческих кадров для организаций народного хозяйства Российской Федерации</a:t>
            </a:r>
            <a:b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«Региональный менеджмент: формирование устойчивых конкурентных преимуществ компаний и территорий», тип 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29902" y="6165305"/>
            <a:ext cx="2109104" cy="4001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Plumb Cond" pitchFamily="2" charset="0"/>
                <a:cs typeface="Calibri" panose="020F0502020204030204" pitchFamily="34" charset="0"/>
              </a:rPr>
              <a:t>Астрахань 2020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Plumb Cond" pitchFamily="2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Plumb Cond" pitchFamily="2" charset="0"/>
                <a:cs typeface="Calibri" panose="020F0502020204030204" pitchFamily="34" charset="0"/>
              </a:rPr>
              <a:t>г</a:t>
            </a:r>
            <a:r>
              <a:rPr lang="ru-RU" sz="1200" dirty="0">
                <a:latin typeface="Times New Roman" pitchFamily="18" charset="0"/>
                <a:ea typeface="Plumb Cond" pitchFamily="2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046184"/>
            <a:ext cx="12192000" cy="13714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ВЫПУСКНОЙ АТТЕСТАЦИОННЫЙ ПРОЕКТ</a:t>
            </a:r>
            <a:br>
              <a:rPr lang="ru-RU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«ЦЕНТРАЛИЗАЦИЯ РЕНТГЕНОДИАГНОСТИКИ НА ТЕРРИТОРИИ АСТРАХАНСКОЙ ОБЛАСТИ»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95244" y="4294766"/>
            <a:ext cx="6396755" cy="1280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550"/>
              </a:spcBef>
            </a:pPr>
            <a:r>
              <a:rPr lang="ru-RU" sz="2800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Выполнила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Пахнова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Л. Р.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к.м.н. 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spcBef>
                <a:spcPts val="550"/>
              </a:spcBef>
            </a:pPr>
            <a:r>
              <a:rPr lang="ru-RU" sz="2800" u="sng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Руководитель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О.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В. Самсонова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80000"/>
              </a:lnSpc>
              <a:spcBef>
                <a:spcPts val="550"/>
              </a:spcBef>
            </a:pP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заместитель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директора ТФ ОМС АО</a:t>
            </a:r>
          </a:p>
        </p:txBody>
      </p:sp>
    </p:spTree>
    <p:extLst>
      <p:ext uri="{BB962C8B-B14F-4D97-AF65-F5344CB8AC3E}">
        <p14:creationId xmlns:p14="http://schemas.microsoft.com/office/powerpoint/2010/main" val="28872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39288" y="379777"/>
            <a:ext cx="838199" cy="168097"/>
          </a:xfrm>
        </p:spPr>
        <p:txBody>
          <a:bodyPr/>
          <a:lstStyle/>
          <a:p>
            <a:fld id="{B83E4999-27CF-4130-B4F9-F56C567D8B3A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14630903"/>
              </p:ext>
            </p:extLst>
          </p:nvPr>
        </p:nvGraphicFramePr>
        <p:xfrm>
          <a:off x="889529" y="993912"/>
          <a:ext cx="10634457" cy="6293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751211" y="36503"/>
            <a:ext cx="8020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</a:t>
            </a:r>
            <a:endParaRPr lang="ru-RU" sz="4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04037" y="36503"/>
            <a:ext cx="1526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После</a:t>
            </a:r>
            <a:endParaRPr lang="ru-RU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0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119945"/>
          </a:xfrm>
        </p:spPr>
        <p:txBody>
          <a:bodyPr/>
          <a:lstStyle/>
          <a:p>
            <a:fld id="{B83E4999-27CF-4130-B4F9-F56C567D8B3A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01379" y="415674"/>
            <a:ext cx="323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моменты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3379" y="1063416"/>
            <a:ext cx="6096000" cy="41088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9501" y="1787085"/>
            <a:ext cx="55517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Ваши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вопросы?</a:t>
            </a:r>
          </a:p>
          <a:p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6512" y="0"/>
            <a:ext cx="12192000" cy="13714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400" dirty="0" smtClean="0"/>
              <a:t>«ЦЕНТРАЛИЗАЦИЯ РЕНТГЕНОДИАГНОСТИКИ НА ТЕРРИТОРИИ </a:t>
            </a:r>
          </a:p>
          <a:p>
            <a:pPr algn="ctr"/>
            <a:r>
              <a:rPr lang="ru-RU" sz="2400" dirty="0" smtClean="0"/>
              <a:t>АСТРАХАНСКОЙ ОБЛАСТИ»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91307" y="3038516"/>
            <a:ext cx="3048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ПАХНОВА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Лия Руслановна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pahnova@mail.ru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8927-579-88-49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Picture 2" descr="https://i.sunhome.ru/journal/97/informacionnaya-medicina-v2.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178" y="1895410"/>
            <a:ext cx="5593841" cy="442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22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352540" y="86750"/>
            <a:ext cx="812765" cy="553453"/>
          </a:xfrm>
        </p:spPr>
        <p:txBody>
          <a:bodyPr/>
          <a:lstStyle/>
          <a:p>
            <a:fld id="{B83E4999-27CF-4130-B4F9-F56C567D8B3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0475" y="192505"/>
            <a:ext cx="9144000" cy="895397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РФ существует концентрация «медицинского таланта» </a:t>
            </a:r>
            <a:b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крупных городах и </a:t>
            </a:r>
            <a:r>
              <a:rPr lang="ru-RU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нехватка в </a:t>
            </a:r>
            <a:r>
              <a:rPr lang="ru-RU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регионах</a:t>
            </a:r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35279"/>
            <a:ext cx="12192000" cy="1337473"/>
          </a:xfrm>
          <a:prstGeom prst="rect">
            <a:avLst/>
          </a:prstGeom>
          <a:solidFill>
            <a:srgbClr val="002060">
              <a:alpha val="92000"/>
            </a:srgbClr>
          </a:solidFill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Обозначить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проблемы и доказать практическую значимость проекта с учетом имеющийся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структуры государственных медицинских организаций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Астраханской области 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763387270"/>
              </p:ext>
            </p:extLst>
          </p:nvPr>
        </p:nvGraphicFramePr>
        <p:xfrm>
          <a:off x="180474" y="4546206"/>
          <a:ext cx="1288777" cy="636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1242843"/>
            <a:ext cx="1540701" cy="493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353" y="2897686"/>
            <a:ext cx="11540647" cy="11782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Проанализировать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социальную и экономическую эффективность телемедицинских консультаций по рентгенодиагностике в работе медицинских организаций Астраханской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40701" y="4400898"/>
            <a:ext cx="10651299" cy="1123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Определить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этапность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условия внедрения централизации рентгенодиагностики </a:t>
            </a: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систему регионального здравоохранения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Астраханской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2367" y="5618923"/>
            <a:ext cx="9849633" cy="110655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Разработать алгоритм проведения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телеконсультаций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передачи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результатов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рентгеновских исследований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7586" y="2897687"/>
            <a:ext cx="463463" cy="799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40701" y="4400898"/>
            <a:ext cx="463463" cy="7409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42367" y="5618923"/>
            <a:ext cx="463463" cy="7951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3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2539" y="355265"/>
            <a:ext cx="838199" cy="221629"/>
          </a:xfrm>
        </p:spPr>
        <p:txBody>
          <a:bodyPr/>
          <a:lstStyle/>
          <a:p>
            <a:fld id="{B83E4999-27CF-4130-B4F9-F56C567D8B3A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21204"/>
            <a:ext cx="12192000" cy="5636796"/>
          </a:xfrm>
          <a:prstGeom prst="rect">
            <a:avLst/>
          </a:prstGeom>
          <a:solidFill>
            <a:srgbClr val="002060">
              <a:alpha val="86000"/>
            </a:srgbClr>
          </a:solidFill>
          <a:ln w="349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02497" y="4581841"/>
            <a:ext cx="3675764" cy="16564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ОБЛАСТНАЯ ДЕТСКАЯ КЛИНИЧЕСКАЯ БОЛЬНИЦА ИМ Н.Н. СИЛИЩЕВОЙ</a:t>
            </a:r>
            <a:endParaRPr lang="ru-RU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387" y="4293083"/>
            <a:ext cx="2057400" cy="1656464"/>
          </a:xfrm>
          <a:prstGeom prst="rect">
            <a:avLst/>
          </a:prstGeom>
          <a:ln w="34925">
            <a:solidFill>
              <a:srgbClr val="FFFF00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36505" y="4293083"/>
            <a:ext cx="2078823" cy="1656464"/>
          </a:xfrm>
          <a:prstGeom prst="rect">
            <a:avLst/>
          </a:prstGeom>
          <a:ln w="31750">
            <a:solidFill>
              <a:srgbClr val="FFFF00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1223" y="2478505"/>
            <a:ext cx="2069549" cy="1335506"/>
          </a:xfrm>
          <a:prstGeom prst="rect">
            <a:avLst/>
          </a:prstGeom>
          <a:ln w="44450">
            <a:solidFill>
              <a:srgbClr val="FFFF00"/>
            </a:solidFill>
          </a:ln>
        </p:spPr>
      </p:pic>
      <p:cxnSp>
        <p:nvCxnSpPr>
          <p:cNvPr id="29" name="Соединительная линия уступом 28"/>
          <p:cNvCxnSpPr/>
          <p:nvPr/>
        </p:nvCxnSpPr>
        <p:spPr>
          <a:xfrm rot="10800000" flipV="1">
            <a:off x="8169443" y="5121315"/>
            <a:ext cx="1057963" cy="461338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18" idx="3"/>
          </p:cNvCxnSpPr>
          <p:nvPr/>
        </p:nvCxnSpPr>
        <p:spPr>
          <a:xfrm>
            <a:off x="2725787" y="5121315"/>
            <a:ext cx="1545424" cy="461339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095997" y="3910263"/>
            <a:ext cx="0" cy="54801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914400" y="1413110"/>
            <a:ext cx="10500928" cy="712622"/>
          </a:xfrm>
          <a:prstGeom prst="rect">
            <a:avLst/>
          </a:prstGeom>
          <a:solidFill>
            <a:schemeClr val="tx1"/>
          </a:solidFill>
          <a:ln w="476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МОДЕЛЬ «ЦЕНТРАЛИЗАЦИЯ ОПИСАНИЯ РЕНТГЕНОВСКИХ 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СНИМКОВ»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2249" y="-7881"/>
            <a:ext cx="90703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РЕШЕНИЕ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сервис удаленных консультаций врачей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5339" y="3108932"/>
            <a:ext cx="841321" cy="640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1879" y="4942519"/>
            <a:ext cx="841321" cy="640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384" y="4942519"/>
            <a:ext cx="841321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6009" y="2057019"/>
            <a:ext cx="2905267" cy="2409974"/>
          </a:xfrm>
          <a:prstGeom prst="rect">
            <a:avLst/>
          </a:prstGeom>
          <a:ln w="7620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79262" y="116447"/>
            <a:ext cx="5872991" cy="1648343"/>
          </a:xfrm>
          <a:prstGeom prst="rect">
            <a:avLst/>
          </a:prstGeom>
          <a:solidFill>
            <a:srgbClr val="002060">
              <a:alpha val="83000"/>
            </a:srgb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Государственное бюджетное учреждение здравоохранения 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Астраханской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области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«Областная детская клиническая больница им. Н.Н. </a:t>
            </a:r>
            <a:r>
              <a:rPr lang="ru-RU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Силищевой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9536" y="4759222"/>
            <a:ext cx="2791740" cy="1604056"/>
          </a:xfrm>
          <a:prstGeom prst="rect">
            <a:avLst/>
          </a:prstGeom>
          <a:solidFill>
            <a:srgbClr val="002060"/>
          </a:solidFill>
          <a:ln w="476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лет </a:t>
            </a:r>
            <a:endParaRPr lang="ru-RU" sz="2800" i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страже </a:t>
            </a:r>
            <a:endParaRPr lang="ru-RU" sz="2800" i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i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здоровья </a:t>
            </a:r>
            <a:r>
              <a:rPr lang="ru-RU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детей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6809775" y="4196430"/>
            <a:ext cx="4321479" cy="12526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991043" y="2004164"/>
            <a:ext cx="0" cy="4321480"/>
          </a:xfrm>
          <a:prstGeom prst="straightConnector1">
            <a:avLst/>
          </a:prstGeom>
          <a:ln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7709458" y="3045032"/>
            <a:ext cx="493802" cy="4388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 flipH="1">
            <a:off x="6630585" y="4321478"/>
            <a:ext cx="960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</a:t>
            </a:r>
            <a:r>
              <a:rPr lang="ru-RU" sz="2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ена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422906" y="1597233"/>
            <a:ext cx="12191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Качество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9460114" y="3285251"/>
            <a:ext cx="443142" cy="36694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0720093" y="2520780"/>
            <a:ext cx="443142" cy="38830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0211651" y="3033713"/>
            <a:ext cx="443142" cy="3839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0200313" y="3736791"/>
            <a:ext cx="1067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350000"/>
            </a:pPr>
            <a:r>
              <a:rPr lang="ru-RU" sz="2800" dirty="0">
                <a:solidFill>
                  <a:srgbClr val="002060"/>
                </a:solidFill>
              </a:rPr>
              <a:t>ФЦ</a:t>
            </a:r>
            <a:endParaRPr lang="ru-RU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Прямая со стрелкой 51"/>
          <p:cNvCxnSpPr>
            <a:endCxn id="43" idx="4"/>
          </p:cNvCxnSpPr>
          <p:nvPr/>
        </p:nvCxnSpPr>
        <p:spPr>
          <a:xfrm flipV="1">
            <a:off x="10433221" y="3417681"/>
            <a:ext cx="1" cy="476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10535294" y="1648343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2060"/>
              </a:buClr>
              <a:buSzPct val="350000"/>
            </a:pPr>
            <a:r>
              <a:rPr lang="ru-RU" sz="2400" dirty="0">
                <a:solidFill>
                  <a:srgbClr val="002060"/>
                </a:solidFill>
              </a:rPr>
              <a:t>ЦНИИ</a:t>
            </a:r>
          </a:p>
        </p:txBody>
      </p:sp>
      <p:cxnSp>
        <p:nvCxnSpPr>
          <p:cNvPr id="55" name="Прямая со стрелкой 54"/>
          <p:cNvCxnSpPr/>
          <p:nvPr/>
        </p:nvCxnSpPr>
        <p:spPr>
          <a:xfrm>
            <a:off x="10930353" y="1973856"/>
            <a:ext cx="11311" cy="451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9302649" y="2426711"/>
            <a:ext cx="734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  <a:buSzPct val="350000"/>
            </a:pPr>
            <a:r>
              <a:rPr lang="ru-RU" sz="2400" dirty="0">
                <a:solidFill>
                  <a:srgbClr val="002060"/>
                </a:solidFill>
              </a:rPr>
              <a:t>МО</a:t>
            </a:r>
          </a:p>
        </p:txBody>
      </p:sp>
      <p:cxnSp>
        <p:nvCxnSpPr>
          <p:cNvPr id="58" name="Прямая со стрелкой 57"/>
          <p:cNvCxnSpPr>
            <a:endCxn id="39" idx="0"/>
          </p:cNvCxnSpPr>
          <p:nvPr/>
        </p:nvCxnSpPr>
        <p:spPr>
          <a:xfrm>
            <a:off x="9681685" y="2874048"/>
            <a:ext cx="0" cy="411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7374721" y="2067068"/>
            <a:ext cx="1040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ОДКБ</a:t>
            </a:r>
          </a:p>
        </p:txBody>
      </p:sp>
      <p:cxnSp>
        <p:nvCxnSpPr>
          <p:cNvPr id="61" name="Прямая со стрелкой 60"/>
          <p:cNvCxnSpPr>
            <a:stCxn id="59" idx="2"/>
          </p:cNvCxnSpPr>
          <p:nvPr/>
        </p:nvCxnSpPr>
        <p:spPr>
          <a:xfrm flipH="1">
            <a:off x="7895056" y="2528733"/>
            <a:ext cx="1" cy="433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281530" y="116447"/>
            <a:ext cx="5910470" cy="14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Карта позиционирования</a:t>
            </a:r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6163" y="203201"/>
            <a:ext cx="4417737" cy="1673970"/>
          </a:xfrm>
          <a:prstGeom prst="rect">
            <a:avLst/>
          </a:prstGeom>
          <a:solidFill>
            <a:srgbClr val="00206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endParaRPr lang="ru-RU" sz="2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Централизации диагностической службы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1226" y="1968683"/>
            <a:ext cx="4412674" cy="1456946"/>
          </a:xfrm>
          <a:prstGeom prst="rect">
            <a:avLst/>
          </a:prstGeom>
          <a:solidFill>
            <a:srgbClr val="002060">
              <a:alpha val="76000"/>
            </a:srgbClr>
          </a:solidFill>
          <a:ln w="28575">
            <a:solidFill>
              <a:srgbClr val="701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PRICE</a:t>
            </a:r>
            <a:endParaRPr lang="ru-RU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ОМС </a:t>
            </a:r>
          </a:p>
          <a:p>
            <a:pPr algn="ctr"/>
            <a:r>
              <a:rPr lang="ru-R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Межучрежденческие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расчеты</a:t>
            </a:r>
          </a:p>
          <a:p>
            <a:pPr algn="ctr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Платные услуги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6163" y="5060635"/>
            <a:ext cx="4455332" cy="1616094"/>
          </a:xfrm>
          <a:prstGeom prst="rect">
            <a:avLst/>
          </a:prstGeom>
          <a:solidFill>
            <a:srgbClr val="002060">
              <a:alpha val="75000"/>
            </a:srgbClr>
          </a:solidFill>
          <a:ln w="31750">
            <a:solidFill>
              <a:srgbClr val="701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PROMOTION</a:t>
            </a:r>
            <a:endParaRPr lang="ru-RU" sz="2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Реклама</a:t>
            </a:r>
          </a:p>
          <a:p>
            <a:pPr algn="ctr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Интернет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92619" y="2811170"/>
            <a:ext cx="1002804" cy="1046748"/>
          </a:xfrm>
          <a:prstGeom prst="ellipse">
            <a:avLst/>
          </a:prstGeom>
          <a:solidFill>
            <a:srgbClr val="0070C0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 Р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6163" y="3517141"/>
            <a:ext cx="4417737" cy="1456496"/>
          </a:xfrm>
          <a:prstGeom prst="rect">
            <a:avLst/>
          </a:prstGeom>
          <a:solidFill>
            <a:srgbClr val="002060">
              <a:alpha val="74000"/>
            </a:srgbClr>
          </a:solidFill>
          <a:ln w="25400">
            <a:solidFill>
              <a:srgbClr val="701F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PLACE</a:t>
            </a:r>
            <a:endParaRPr lang="ru-RU" sz="2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Из любой точки страны,</a:t>
            </a:r>
          </a:p>
          <a:p>
            <a:pPr algn="ctr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нужен только интернет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6533322" y="2811170"/>
            <a:ext cx="983413" cy="1089370"/>
          </a:xfrm>
          <a:prstGeom prst="ellipse">
            <a:avLst/>
          </a:prstGeom>
          <a:solidFill>
            <a:srgbClr val="FF0000">
              <a:alpha val="5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 С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554082" y="203199"/>
            <a:ext cx="4307722" cy="1673971"/>
          </a:xfrm>
          <a:prstGeom prst="rect">
            <a:avLst/>
          </a:prstGeom>
          <a:solidFill>
            <a:srgbClr val="C00000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CONSUMER</a:t>
            </a:r>
            <a:endParaRPr lang="ru-RU" sz="2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Дети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580372" y="1993023"/>
            <a:ext cx="4307722" cy="1432606"/>
          </a:xfrm>
          <a:prstGeom prst="rect">
            <a:avLst/>
          </a:prstGeom>
          <a:solidFill>
            <a:srgbClr val="C0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COST</a:t>
            </a:r>
            <a:endParaRPr lang="ru-RU" sz="2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Согласно тарифной сетке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567019" y="3517141"/>
            <a:ext cx="4334429" cy="1429480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CONVENIENCE</a:t>
            </a:r>
            <a:endParaRPr lang="ru-RU" sz="2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Своевременная и качественная медицинская помощь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54082" y="5040736"/>
            <a:ext cx="4347366" cy="1635993"/>
          </a:xfrm>
          <a:prstGeom prst="rect">
            <a:avLst/>
          </a:prstGeom>
          <a:solidFill>
            <a:srgbClr val="C00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endParaRPr lang="ru-RU" sz="2400" b="1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Консультация онлайн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Прямая соединительная линия 47"/>
          <p:cNvCxnSpPr>
            <a:stCxn id="5" idx="3"/>
            <a:endCxn id="39" idx="1"/>
          </p:cNvCxnSpPr>
          <p:nvPr/>
        </p:nvCxnSpPr>
        <p:spPr>
          <a:xfrm flipV="1">
            <a:off x="5803900" y="1040185"/>
            <a:ext cx="175018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6" idx="3"/>
            <a:endCxn id="40" idx="1"/>
          </p:cNvCxnSpPr>
          <p:nvPr/>
        </p:nvCxnSpPr>
        <p:spPr>
          <a:xfrm>
            <a:off x="5803900" y="2697156"/>
            <a:ext cx="1776472" cy="121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9" idx="3"/>
            <a:endCxn id="41" idx="1"/>
          </p:cNvCxnSpPr>
          <p:nvPr/>
        </p:nvCxnSpPr>
        <p:spPr>
          <a:xfrm flipV="1">
            <a:off x="5803900" y="4231881"/>
            <a:ext cx="1763119" cy="13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6059488" y="203200"/>
            <a:ext cx="0" cy="631190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38" idx="0"/>
          </p:cNvCxnSpPr>
          <p:nvPr/>
        </p:nvCxnSpPr>
        <p:spPr>
          <a:xfrm flipV="1">
            <a:off x="7025029" y="366730"/>
            <a:ext cx="491706" cy="2444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8" idx="0"/>
          </p:cNvCxnSpPr>
          <p:nvPr/>
        </p:nvCxnSpPr>
        <p:spPr>
          <a:xfrm flipV="1">
            <a:off x="7025029" y="1993024"/>
            <a:ext cx="529053" cy="818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8" idx="4"/>
          </p:cNvCxnSpPr>
          <p:nvPr/>
        </p:nvCxnSpPr>
        <p:spPr>
          <a:xfrm>
            <a:off x="7025029" y="3900540"/>
            <a:ext cx="555343" cy="887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38" idx="4"/>
          </p:cNvCxnSpPr>
          <p:nvPr/>
        </p:nvCxnSpPr>
        <p:spPr>
          <a:xfrm>
            <a:off x="7025029" y="3900540"/>
            <a:ext cx="491706" cy="2436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stCxn id="8" idx="0"/>
          </p:cNvCxnSpPr>
          <p:nvPr/>
        </p:nvCxnSpPr>
        <p:spPr>
          <a:xfrm flipV="1">
            <a:off x="794021" y="366730"/>
            <a:ext cx="592142" cy="2444440"/>
          </a:xfrm>
          <a:prstGeom prst="line">
            <a:avLst/>
          </a:prstGeom>
          <a:ln>
            <a:solidFill>
              <a:srgbClr val="701F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8" idx="0"/>
          </p:cNvCxnSpPr>
          <p:nvPr/>
        </p:nvCxnSpPr>
        <p:spPr>
          <a:xfrm flipV="1">
            <a:off x="794021" y="1968684"/>
            <a:ext cx="592142" cy="842486"/>
          </a:xfrm>
          <a:prstGeom prst="line">
            <a:avLst/>
          </a:prstGeom>
          <a:ln>
            <a:solidFill>
              <a:srgbClr val="701F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stCxn id="8" idx="4"/>
          </p:cNvCxnSpPr>
          <p:nvPr/>
        </p:nvCxnSpPr>
        <p:spPr>
          <a:xfrm>
            <a:off x="794021" y="3857918"/>
            <a:ext cx="592142" cy="954338"/>
          </a:xfrm>
          <a:prstGeom prst="line">
            <a:avLst/>
          </a:prstGeom>
          <a:ln>
            <a:solidFill>
              <a:srgbClr val="701F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8" idx="4"/>
          </p:cNvCxnSpPr>
          <p:nvPr/>
        </p:nvCxnSpPr>
        <p:spPr>
          <a:xfrm>
            <a:off x="794021" y="3857918"/>
            <a:ext cx="592142" cy="2386522"/>
          </a:xfrm>
          <a:prstGeom prst="line">
            <a:avLst/>
          </a:prstGeom>
          <a:ln>
            <a:solidFill>
              <a:srgbClr val="701F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5608914" y="6237814"/>
            <a:ext cx="5954712" cy="127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12001500" y="203200"/>
            <a:ext cx="38100" cy="63119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>
            <a:off x="6059488" y="203200"/>
            <a:ext cx="593355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125931" y="203200"/>
            <a:ext cx="0" cy="6324600"/>
          </a:xfrm>
          <a:prstGeom prst="line">
            <a:avLst/>
          </a:prstGeom>
          <a:ln>
            <a:solidFill>
              <a:srgbClr val="701F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173464" y="203200"/>
            <a:ext cx="5630436" cy="0"/>
          </a:xfrm>
          <a:prstGeom prst="line">
            <a:avLst/>
          </a:prstGeom>
          <a:ln>
            <a:solidFill>
              <a:srgbClr val="701F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5892800" y="203200"/>
            <a:ext cx="0" cy="6311900"/>
          </a:xfrm>
          <a:prstGeom prst="line">
            <a:avLst/>
          </a:prstGeom>
          <a:ln>
            <a:solidFill>
              <a:srgbClr val="701FD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2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6059488" cy="3429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Качество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Доступность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Высококвалифицированные кадры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 специалиста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Консилиум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Репутация 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Государственное финансирование + доход от внебюджетной деятельности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Бесплатное предоставление услуг по интерпретации снимков</a:t>
            </a:r>
            <a:endParaRPr lang="ru-RU" sz="2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3429000"/>
            <a:ext cx="6059488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Цифровизация</a:t>
            </a: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здравоохранения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Автономность врача 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Новые технологии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Маршрутизация 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Государственная поддержка 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Рост спроса на медицинские услуги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Дополнительные группы потребителей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59489" y="0"/>
            <a:ext cx="6132512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контроля</a:t>
            </a:r>
            <a:endParaRPr lang="en-US" sz="2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Необходимость повторного снимка при неудачном первом</a:t>
            </a:r>
            <a:endParaRPr lang="en-US" sz="2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 укомплектованность цифровых рентгеновских аппаратов</a:t>
            </a:r>
            <a:endParaRPr lang="en-US" sz="2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мотивации у персонала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8107" y="3434784"/>
            <a:ext cx="6173894" cy="342321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Увольнение </a:t>
            </a:r>
            <a:r>
              <a:rPr lang="ru-RU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врачей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Конкуренты</a:t>
            </a: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Снимки не передадут, потеряются</a:t>
            </a:r>
            <a:endParaRPr lang="en-US" sz="2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Низкая заинтересованность сотрудников</a:t>
            </a:r>
            <a:endParaRPr lang="ru-RU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Блок-схема: ИЛИ 7"/>
          <p:cNvSpPr/>
          <p:nvPr/>
        </p:nvSpPr>
        <p:spPr>
          <a:xfrm>
            <a:off x="5312974" y="2718148"/>
            <a:ext cx="1504589" cy="1421704"/>
          </a:xfrm>
          <a:prstGeom prst="flowChar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237" y="2669791"/>
            <a:ext cx="969584" cy="95776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9985" y="3181494"/>
            <a:ext cx="1176090" cy="12058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425" y="2470642"/>
            <a:ext cx="983101" cy="14421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8106" y="3181494"/>
            <a:ext cx="711372" cy="120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168097"/>
          </a:xfrm>
        </p:spPr>
        <p:txBody>
          <a:bodyPr/>
          <a:lstStyle/>
          <a:p>
            <a:fld id="{B83E4999-27CF-4130-B4F9-F56C567D8B3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365793" y="110198"/>
            <a:ext cx="838199" cy="446393"/>
          </a:xfrm>
        </p:spPr>
        <p:txBody>
          <a:bodyPr/>
          <a:lstStyle/>
          <a:p>
            <a:fld id="{B83E4999-27CF-4130-B4F9-F56C567D8B3A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770" y="1440307"/>
            <a:ext cx="7019398" cy="52893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55060" y="2223918"/>
            <a:ext cx="274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1635" y="333394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Количество 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исследований у детей в районных больницах Астраханской области</a:t>
            </a:r>
          </a:p>
          <a:p>
            <a:pPr lvl="0" algn="ctr"/>
            <a:endParaRPr lang="ru-RU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ЗАТО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Знаменск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	   		  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621</a:t>
            </a:r>
            <a:endParaRPr lang="ru-RU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Ахтубинская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РБ	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1586</a:t>
            </a:r>
            <a:endParaRPr lang="ru-RU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Харабалинская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РБ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1207</a:t>
            </a:r>
            <a:endParaRPr lang="ru-RU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Красноярская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РБ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1063</a:t>
            </a:r>
            <a:endParaRPr lang="ru-RU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Володарская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РБ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1544</a:t>
            </a:r>
            <a:endParaRPr lang="ru-RU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Камызякская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РБ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1472</a:t>
            </a:r>
            <a:endParaRPr lang="ru-RU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Приволжская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РБ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1275</a:t>
            </a:r>
            <a:endParaRPr lang="ru-RU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Икрянинская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РБ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1480</a:t>
            </a:r>
            <a:endParaRPr lang="ru-RU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Лиманская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РБ	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1096</a:t>
            </a:r>
            <a:endParaRPr lang="ru-RU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Наримановская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РБ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1390</a:t>
            </a:r>
            <a:endParaRPr lang="ru-RU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Енотаевская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РБ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1000</a:t>
            </a:r>
            <a:endParaRPr lang="ru-RU" sz="1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+mj-lt"/>
              <a:buAutoNum type="arabicPeriod"/>
            </a:pP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Черноярская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РБ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1725</a:t>
            </a:r>
            <a:endParaRPr lang="ru-RU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060" y="110197"/>
            <a:ext cx="2370127" cy="133010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8951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253" y="89926"/>
            <a:ext cx="7780206" cy="868363"/>
          </a:xfrm>
          <a:solidFill>
            <a:schemeClr val="accent1">
              <a:alpha val="7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</a:rPr>
              <a:t>Ожидаемые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результаты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028" y="1164094"/>
            <a:ext cx="10762833" cy="5482034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Повышение 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качества и доступности</a:t>
            </a:r>
            <a:r>
              <a:rPr lang="ru-RU" sz="2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оказания диагностической </a:t>
            </a: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помощи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Эффективное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ресурсами и </a:t>
            </a:r>
            <a:r>
              <a:rPr lang="ru-RU" sz="2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оптимизация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рентгеновской службы в масштабе административно-территориальной </a:t>
            </a:r>
            <a:r>
              <a:rPr lang="ru-RU" sz="2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единицы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Бесперебойная, качественная интерпретация и анализ результатов </a:t>
            </a:r>
            <a:r>
              <a:rPr lang="ru-RU" sz="2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исследований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Медицинская эффективность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Социальная эффективность</a:t>
            </a:r>
            <a:endParaRPr lang="ru-RU" sz="2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Ликвидация кадрового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дефицита врачей рентгенологов 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Отсутствие лучевой нагрузки на врачей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Фиксированные цены </a:t>
            </a:r>
          </a:p>
          <a:p>
            <a:pPr lvl="0" algn="just">
              <a:lnSpc>
                <a:spcPct val="115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Увеличение </a:t>
            </a:r>
            <a:r>
              <a:rPr lang="ru-RU" sz="2600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КПД</a:t>
            </a:r>
            <a:r>
              <a:rPr lang="ru-RU" sz="2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врача рентгенолога</a:t>
            </a:r>
          </a:p>
          <a:p>
            <a:pPr lvl="0" algn="just">
              <a:lnSpc>
                <a:spcPct val="115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Увеличение </a:t>
            </a: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заработной платы рентгенологам на 30%</a:t>
            </a:r>
          </a:p>
          <a:p>
            <a:pPr lvl="0" algn="just">
              <a:lnSpc>
                <a:spcPct val="115000"/>
              </a:lnSpc>
              <a:buClr>
                <a:srgbClr val="0070C0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Снижение расходов на ФОТ в </a:t>
            </a:r>
            <a:r>
              <a:rPr lang="ru-RU" sz="26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</a:t>
            </a:r>
          </a:p>
          <a:p>
            <a:pPr lvl="0" algn="just">
              <a:lnSpc>
                <a:spcPct val="1150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Снижение объема услуг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352540" y="295730"/>
            <a:ext cx="838199" cy="228378"/>
          </a:xfrm>
        </p:spPr>
        <p:txBody>
          <a:bodyPr/>
          <a:lstStyle/>
          <a:p>
            <a:fld id="{B83E4999-27CF-4130-B4F9-F56C567D8B3A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683394" y="1164092"/>
            <a:ext cx="45719" cy="5561561"/>
          </a:xfrm>
          <a:prstGeom prst="rect">
            <a:avLst/>
          </a:prstGeom>
          <a:solidFill>
            <a:srgbClr val="C85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8572</TotalTime>
  <Words>400</Words>
  <Application>Microsoft Office PowerPoint</Application>
  <PresentationFormat>Широкоэкранный</PresentationFormat>
  <Paragraphs>149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Plumb Cond</vt:lpstr>
      <vt:lpstr>Times New Roman</vt:lpstr>
      <vt:lpstr>Wingdings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Ожидаемые результаты: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ПАХНОВА Лия Руслановна  Врач ультразвуковой диагностики  ГБУЗ АО «ОДКБ им. Н.Н. Силищевой»</dc:title>
  <dc:creator>Lenovo</dc:creator>
  <cp:lastModifiedBy>Lp</cp:lastModifiedBy>
  <cp:revision>350</cp:revision>
  <dcterms:created xsi:type="dcterms:W3CDTF">2020-02-13T12:11:29Z</dcterms:created>
  <dcterms:modified xsi:type="dcterms:W3CDTF">2020-12-17T12:53:26Z</dcterms:modified>
</cp:coreProperties>
</file>