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32" r:id="rId1"/>
  </p:sldMasterIdLst>
  <p:notesMasterIdLst>
    <p:notesMasterId r:id="rId18"/>
  </p:notesMasterIdLst>
  <p:sldIdLst>
    <p:sldId id="256" r:id="rId2"/>
    <p:sldId id="279" r:id="rId3"/>
    <p:sldId id="266" r:id="rId4"/>
    <p:sldId id="265" r:id="rId5"/>
    <p:sldId id="276" r:id="rId6"/>
    <p:sldId id="267" r:id="rId7"/>
    <p:sldId id="280" r:id="rId8"/>
    <p:sldId id="277" r:id="rId9"/>
    <p:sldId id="268" r:id="rId10"/>
    <p:sldId id="275" r:id="rId11"/>
    <p:sldId id="274" r:id="rId12"/>
    <p:sldId id="273" r:id="rId13"/>
    <p:sldId id="281" r:id="rId14"/>
    <p:sldId id="278" r:id="rId15"/>
    <p:sldId id="260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932760-34CE-4944-BACB-BE70410AEDFF}">
          <p14:sldIdLst>
            <p14:sldId id="256"/>
            <p14:sldId id="279"/>
            <p14:sldId id="266"/>
            <p14:sldId id="265"/>
            <p14:sldId id="276"/>
            <p14:sldId id="267"/>
            <p14:sldId id="280"/>
            <p14:sldId id="277"/>
            <p14:sldId id="268"/>
            <p14:sldId id="275"/>
            <p14:sldId id="274"/>
            <p14:sldId id="273"/>
            <p14:sldId id="281"/>
            <p14:sldId id="278"/>
            <p14:sldId id="260"/>
            <p14:sldId id="257"/>
          </p14:sldIdLst>
        </p14:section>
        <p14:section name="Раздел без заголовка" id="{2F8DA74D-B927-4561-8A5B-0D18BEEEB708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видео мвидео" initials="мм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291" autoAdjust="0"/>
  </p:normalViewPr>
  <p:slideViewPr>
    <p:cSldViewPr snapToGrid="0">
      <p:cViewPr varScale="1">
        <p:scale>
          <a:sx n="110" d="100"/>
          <a:sy n="110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7469C-BFE1-4244-8DC8-CDE1E9C39C5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B35F1E3-81A0-4F2C-95B8-8DCB24396866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pPr algn="ctr"/>
          <a:r>
            <a:rPr lang="ru-RU" sz="3600" dirty="0">
              <a:latin typeface="Bahnschrift SemiBold" panose="020B0502040204020203" pitchFamily="34" charset="0"/>
            </a:rPr>
            <a:t>нравится</a:t>
          </a:r>
        </a:p>
      </dgm:t>
    </dgm:pt>
    <dgm:pt modelId="{E6DE0EE9-4B71-4C96-BCB1-BD8C935588BC}" type="parTrans" cxnId="{4F15BD1B-0FAD-44C8-8D5B-4E2F1FE93F47}">
      <dgm:prSet/>
      <dgm:spPr/>
      <dgm:t>
        <a:bodyPr/>
        <a:lstStyle/>
        <a:p>
          <a:endParaRPr lang="ru-RU"/>
        </a:p>
      </dgm:t>
    </dgm:pt>
    <dgm:pt modelId="{015B42E0-D638-4B79-B6B5-06AC78415E64}" type="sibTrans" cxnId="{4F15BD1B-0FAD-44C8-8D5B-4E2F1FE93F47}">
      <dgm:prSet/>
      <dgm:spPr/>
      <dgm:t>
        <a:bodyPr/>
        <a:lstStyle/>
        <a:p>
          <a:endParaRPr lang="ru-RU"/>
        </a:p>
      </dgm:t>
    </dgm:pt>
    <dgm:pt modelId="{C243FAF3-29EA-49A2-A219-6666C016D743}">
      <dgm:prSet phldrT="[Текст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r>
            <a:rPr lang="ru-RU" sz="3600" dirty="0">
              <a:latin typeface="Bahnschrift SemiBold" panose="020B0502040204020203" pitchFamily="34" charset="0"/>
            </a:rPr>
            <a:t>Помощь</a:t>
          </a:r>
          <a:r>
            <a:rPr lang="ru-RU" sz="3200" dirty="0">
              <a:latin typeface="Bahnschrift SemiBold" panose="020B0502040204020203" pitchFamily="34" charset="0"/>
            </a:rPr>
            <a:t> </a:t>
          </a:r>
        </a:p>
        <a:p>
          <a:pPr algn="l"/>
          <a:r>
            <a:rPr lang="ru-RU" sz="3600" dirty="0">
              <a:latin typeface="Bahnschrift SemiBold" panose="020B0502040204020203" pitchFamily="34" charset="0"/>
            </a:rPr>
            <a:t>людям</a:t>
          </a:r>
        </a:p>
      </dgm:t>
    </dgm:pt>
    <dgm:pt modelId="{A8331584-658F-4B99-A507-5E4BAF513D4B}" type="parTrans" cxnId="{EE7FB9FA-B911-4E95-83E3-99358D7C35D5}">
      <dgm:prSet/>
      <dgm:spPr/>
      <dgm:t>
        <a:bodyPr/>
        <a:lstStyle/>
        <a:p>
          <a:endParaRPr lang="ru-RU"/>
        </a:p>
      </dgm:t>
    </dgm:pt>
    <dgm:pt modelId="{2FA69116-F028-452C-A5F4-FCAEC130E14B}" type="sibTrans" cxnId="{EE7FB9FA-B911-4E95-83E3-99358D7C35D5}">
      <dgm:prSet/>
      <dgm:spPr/>
      <dgm:t>
        <a:bodyPr/>
        <a:lstStyle/>
        <a:p>
          <a:endParaRPr lang="ru-RU"/>
        </a:p>
      </dgm:t>
    </dgm:pt>
    <dgm:pt modelId="{767FE03D-4539-43D4-A5B7-AF56F8811D40}">
      <dgm:prSet phldrT="[Текст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sz="3600" dirty="0">
              <a:latin typeface="Bahnschrift SemiBold" panose="020B0502040204020203" pitchFamily="34" charset="0"/>
            </a:rPr>
            <a:t>заработок</a:t>
          </a:r>
        </a:p>
      </dgm:t>
    </dgm:pt>
    <dgm:pt modelId="{9DDFF9A4-F224-469B-A7F3-18D74424AF81}" type="parTrans" cxnId="{059FD757-8DD0-4619-A0F9-9CCB4EEFDE3C}">
      <dgm:prSet/>
      <dgm:spPr/>
      <dgm:t>
        <a:bodyPr/>
        <a:lstStyle/>
        <a:p>
          <a:endParaRPr lang="ru-RU"/>
        </a:p>
      </dgm:t>
    </dgm:pt>
    <dgm:pt modelId="{ADCAF26B-779B-44D6-83ED-478D3FFC9D18}" type="sibTrans" cxnId="{059FD757-8DD0-4619-A0F9-9CCB4EEFDE3C}">
      <dgm:prSet/>
      <dgm:spPr/>
      <dgm:t>
        <a:bodyPr/>
        <a:lstStyle/>
        <a:p>
          <a:endParaRPr lang="ru-RU"/>
        </a:p>
      </dgm:t>
    </dgm:pt>
    <dgm:pt modelId="{C3CA27C8-8A64-4EB2-A764-6FC3E33F8F89}" type="pres">
      <dgm:prSet presAssocID="{70D7469C-BFE1-4244-8DC8-CDE1E9C39C53}" presName="compositeShape" presStyleCnt="0">
        <dgm:presLayoutVars>
          <dgm:chMax val="7"/>
          <dgm:dir/>
          <dgm:resizeHandles val="exact"/>
        </dgm:presLayoutVars>
      </dgm:prSet>
      <dgm:spPr/>
    </dgm:pt>
    <dgm:pt modelId="{343064AD-03F6-4673-A526-DE9E0C37B047}" type="pres">
      <dgm:prSet presAssocID="{2B35F1E3-81A0-4F2C-95B8-8DCB24396866}" presName="circ1" presStyleLbl="vennNode1" presStyleIdx="0" presStyleCnt="3" custLinFactNeighborY="-1047"/>
      <dgm:spPr/>
      <dgm:t>
        <a:bodyPr/>
        <a:lstStyle/>
        <a:p>
          <a:endParaRPr lang="ru-RU"/>
        </a:p>
      </dgm:t>
    </dgm:pt>
    <dgm:pt modelId="{0D7E8AF7-CD08-4AAB-9618-4DB6F0D9978B}" type="pres">
      <dgm:prSet presAssocID="{2B35F1E3-81A0-4F2C-95B8-8DCB243968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BF1F3-B089-4B1B-AF6D-B8A3C0D5A10F}" type="pres">
      <dgm:prSet presAssocID="{C243FAF3-29EA-49A2-A219-6666C016D743}" presName="circ2" presStyleLbl="vennNode1" presStyleIdx="1" presStyleCnt="3"/>
      <dgm:spPr/>
      <dgm:t>
        <a:bodyPr/>
        <a:lstStyle/>
        <a:p>
          <a:endParaRPr lang="ru-RU"/>
        </a:p>
      </dgm:t>
    </dgm:pt>
    <dgm:pt modelId="{A5E7D07B-485B-4A8E-82D0-237A31C74878}" type="pres">
      <dgm:prSet presAssocID="{C243FAF3-29EA-49A2-A219-6666C016D7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9D50-393E-462B-AA7D-B7E963DA5EA6}" type="pres">
      <dgm:prSet presAssocID="{767FE03D-4539-43D4-A5B7-AF56F8811D40}" presName="circ3" presStyleLbl="vennNode1" presStyleIdx="2" presStyleCnt="3"/>
      <dgm:spPr/>
      <dgm:t>
        <a:bodyPr/>
        <a:lstStyle/>
        <a:p>
          <a:endParaRPr lang="ru-RU"/>
        </a:p>
      </dgm:t>
    </dgm:pt>
    <dgm:pt modelId="{E5179F70-0B08-4097-8667-1AB536542986}" type="pres">
      <dgm:prSet presAssocID="{767FE03D-4539-43D4-A5B7-AF56F8811D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2F918-4117-42B6-9933-917D8AC9754D}" type="presOf" srcId="{767FE03D-4539-43D4-A5B7-AF56F8811D40}" destId="{E5179F70-0B08-4097-8667-1AB536542986}" srcOrd="1" destOrd="0" presId="urn:microsoft.com/office/officeart/2005/8/layout/venn1"/>
    <dgm:cxn modelId="{A73588C6-F778-4E5A-885B-38B432DC10E1}" type="presOf" srcId="{C243FAF3-29EA-49A2-A219-6666C016D743}" destId="{BE8BF1F3-B089-4B1B-AF6D-B8A3C0D5A10F}" srcOrd="0" destOrd="0" presId="urn:microsoft.com/office/officeart/2005/8/layout/venn1"/>
    <dgm:cxn modelId="{EE7FB9FA-B911-4E95-83E3-99358D7C35D5}" srcId="{70D7469C-BFE1-4244-8DC8-CDE1E9C39C53}" destId="{C243FAF3-29EA-49A2-A219-6666C016D743}" srcOrd="1" destOrd="0" parTransId="{A8331584-658F-4B99-A507-5E4BAF513D4B}" sibTransId="{2FA69116-F028-452C-A5F4-FCAEC130E14B}"/>
    <dgm:cxn modelId="{756FA04B-C445-47FE-9470-AA60A1500F8C}" type="presOf" srcId="{767FE03D-4539-43D4-A5B7-AF56F8811D40}" destId="{8F0D9D50-393E-462B-AA7D-B7E963DA5EA6}" srcOrd="0" destOrd="0" presId="urn:microsoft.com/office/officeart/2005/8/layout/venn1"/>
    <dgm:cxn modelId="{1F0F6E01-60E0-44BF-A5F4-38122250DECB}" type="presOf" srcId="{70D7469C-BFE1-4244-8DC8-CDE1E9C39C53}" destId="{C3CA27C8-8A64-4EB2-A764-6FC3E33F8F89}" srcOrd="0" destOrd="0" presId="urn:microsoft.com/office/officeart/2005/8/layout/venn1"/>
    <dgm:cxn modelId="{059FD757-8DD0-4619-A0F9-9CCB4EEFDE3C}" srcId="{70D7469C-BFE1-4244-8DC8-CDE1E9C39C53}" destId="{767FE03D-4539-43D4-A5B7-AF56F8811D40}" srcOrd="2" destOrd="0" parTransId="{9DDFF9A4-F224-469B-A7F3-18D74424AF81}" sibTransId="{ADCAF26B-779B-44D6-83ED-478D3FFC9D18}"/>
    <dgm:cxn modelId="{54F2535E-0A5A-41E5-A712-D0632F54992F}" type="presOf" srcId="{C243FAF3-29EA-49A2-A219-6666C016D743}" destId="{A5E7D07B-485B-4A8E-82D0-237A31C74878}" srcOrd="1" destOrd="0" presId="urn:microsoft.com/office/officeart/2005/8/layout/venn1"/>
    <dgm:cxn modelId="{1915E240-5E70-44AA-8290-471ECA2EC050}" type="presOf" srcId="{2B35F1E3-81A0-4F2C-95B8-8DCB24396866}" destId="{343064AD-03F6-4673-A526-DE9E0C37B047}" srcOrd="0" destOrd="0" presId="urn:microsoft.com/office/officeart/2005/8/layout/venn1"/>
    <dgm:cxn modelId="{F82746B6-F113-4760-BED8-BAE98443688C}" type="presOf" srcId="{2B35F1E3-81A0-4F2C-95B8-8DCB24396866}" destId="{0D7E8AF7-CD08-4AAB-9618-4DB6F0D9978B}" srcOrd="1" destOrd="0" presId="urn:microsoft.com/office/officeart/2005/8/layout/venn1"/>
    <dgm:cxn modelId="{4F15BD1B-0FAD-44C8-8D5B-4E2F1FE93F47}" srcId="{70D7469C-BFE1-4244-8DC8-CDE1E9C39C53}" destId="{2B35F1E3-81A0-4F2C-95B8-8DCB24396866}" srcOrd="0" destOrd="0" parTransId="{E6DE0EE9-4B71-4C96-BCB1-BD8C935588BC}" sibTransId="{015B42E0-D638-4B79-B6B5-06AC78415E64}"/>
    <dgm:cxn modelId="{E68BF21E-C42A-4D66-A092-95A8CFAB087A}" type="presParOf" srcId="{C3CA27C8-8A64-4EB2-A764-6FC3E33F8F89}" destId="{343064AD-03F6-4673-A526-DE9E0C37B047}" srcOrd="0" destOrd="0" presId="urn:microsoft.com/office/officeart/2005/8/layout/venn1"/>
    <dgm:cxn modelId="{AA956799-0245-459E-956B-D72CFF142D93}" type="presParOf" srcId="{C3CA27C8-8A64-4EB2-A764-6FC3E33F8F89}" destId="{0D7E8AF7-CD08-4AAB-9618-4DB6F0D9978B}" srcOrd="1" destOrd="0" presId="urn:microsoft.com/office/officeart/2005/8/layout/venn1"/>
    <dgm:cxn modelId="{48E52224-003D-465D-AEE6-EB777269916A}" type="presParOf" srcId="{C3CA27C8-8A64-4EB2-A764-6FC3E33F8F89}" destId="{BE8BF1F3-B089-4B1B-AF6D-B8A3C0D5A10F}" srcOrd="2" destOrd="0" presId="urn:microsoft.com/office/officeart/2005/8/layout/venn1"/>
    <dgm:cxn modelId="{3DEAB06F-A57E-43AE-A699-4636720504BE}" type="presParOf" srcId="{C3CA27C8-8A64-4EB2-A764-6FC3E33F8F89}" destId="{A5E7D07B-485B-4A8E-82D0-237A31C74878}" srcOrd="3" destOrd="0" presId="urn:microsoft.com/office/officeart/2005/8/layout/venn1"/>
    <dgm:cxn modelId="{785674E2-AAF5-437A-8A12-473DBFA88FDA}" type="presParOf" srcId="{C3CA27C8-8A64-4EB2-A764-6FC3E33F8F89}" destId="{8F0D9D50-393E-462B-AA7D-B7E963DA5EA6}" srcOrd="4" destOrd="0" presId="urn:microsoft.com/office/officeart/2005/8/layout/venn1"/>
    <dgm:cxn modelId="{B7766215-EBFD-4552-BBE8-D9021B82ECDC}" type="presParOf" srcId="{C3CA27C8-8A64-4EB2-A764-6FC3E33F8F89}" destId="{E5179F70-0B08-4097-8667-1AB53654298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1823F9-BF91-4F89-B95E-2A89A12695A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AF0B96-6EC7-4E89-9BC9-947B0DA8FEFB}">
      <dgm:prSet phldrT="[Текст]"/>
      <dgm:spPr/>
      <dgm:t>
        <a:bodyPr/>
        <a:lstStyle/>
        <a:p>
          <a:r>
            <a:rPr lang="ru-RU">
              <a:latin typeface="Bahnschrift SemiBold" panose="020B0502040204020203" pitchFamily="34" charset="0"/>
            </a:rPr>
            <a:t>33%</a:t>
          </a:r>
        </a:p>
        <a:p>
          <a:r>
            <a:rPr lang="ru-RU">
              <a:latin typeface="Bahnschrift SemiBold" panose="020B0502040204020203" pitchFamily="34" charset="0"/>
            </a:rPr>
            <a:t>24-45 лет</a:t>
          </a:r>
        </a:p>
      </dgm:t>
    </dgm:pt>
    <dgm:pt modelId="{30DE7293-6528-4CA2-BAD4-E392FEDDA730}" type="parTrans" cxnId="{A97EDE65-DE3A-4F77-87EF-7786C6302C91}">
      <dgm:prSet/>
      <dgm:spPr/>
      <dgm:t>
        <a:bodyPr/>
        <a:lstStyle/>
        <a:p>
          <a:endParaRPr lang="ru-RU"/>
        </a:p>
      </dgm:t>
    </dgm:pt>
    <dgm:pt modelId="{86AE560E-A571-4CC3-9B88-448F74CD75A4}" type="sibTrans" cxnId="{A97EDE65-DE3A-4F77-87EF-7786C6302C91}">
      <dgm:prSet/>
      <dgm:spPr/>
      <dgm:t>
        <a:bodyPr/>
        <a:lstStyle/>
        <a:p>
          <a:endParaRPr lang="ru-RU"/>
        </a:p>
      </dgm:t>
    </dgm:pt>
    <dgm:pt modelId="{37965EF4-2185-49A1-AB81-FD2888F6FA04}">
      <dgm:prSet phldrT="[Текст]"/>
      <dgm:spPr/>
      <dgm:t>
        <a:bodyPr/>
        <a:lstStyle/>
        <a:p>
          <a:r>
            <a:rPr lang="ru-RU">
              <a:latin typeface="Bahnschrift SemiBold" panose="020B0502040204020203" pitchFamily="34" charset="0"/>
            </a:rPr>
            <a:t>9%</a:t>
          </a:r>
        </a:p>
        <a:p>
          <a:r>
            <a:rPr lang="ru-RU">
              <a:latin typeface="Bahnschrift SemiBold" panose="020B0502040204020203" pitchFamily="34" charset="0"/>
            </a:rPr>
            <a:t>25-35 лет</a:t>
          </a:r>
        </a:p>
      </dgm:t>
    </dgm:pt>
    <dgm:pt modelId="{D66B70B8-88BF-4D9B-9E4E-C149E8768DB5}" type="parTrans" cxnId="{D29A2ED7-F3FF-42CE-8313-E94CA14E1142}">
      <dgm:prSet/>
      <dgm:spPr/>
      <dgm:t>
        <a:bodyPr/>
        <a:lstStyle/>
        <a:p>
          <a:endParaRPr lang="ru-RU"/>
        </a:p>
      </dgm:t>
    </dgm:pt>
    <dgm:pt modelId="{4EAB1BBD-CDB3-46D4-ACDC-B3B4131D8003}" type="sibTrans" cxnId="{D29A2ED7-F3FF-42CE-8313-E94CA14E1142}">
      <dgm:prSet/>
      <dgm:spPr/>
      <dgm:t>
        <a:bodyPr/>
        <a:lstStyle/>
        <a:p>
          <a:endParaRPr lang="ru-RU"/>
        </a:p>
      </dgm:t>
    </dgm:pt>
    <dgm:pt modelId="{B0AE1F37-2C27-4539-A79D-0B485E6BA96E}">
      <dgm:prSet phldrT="[Текст]"/>
      <dgm:spPr/>
      <dgm:t>
        <a:bodyPr/>
        <a:lstStyle/>
        <a:p>
          <a:r>
            <a:rPr lang="ru-RU">
              <a:latin typeface="Bahnschrift SemiBold" panose="020B0502040204020203" pitchFamily="34" charset="0"/>
            </a:rPr>
            <a:t>5%</a:t>
          </a:r>
        </a:p>
        <a:p>
          <a:r>
            <a:rPr lang="ru-RU">
              <a:latin typeface="Bahnschrift SemiBold" panose="020B0502040204020203" pitchFamily="34" charset="0"/>
            </a:rPr>
            <a:t>45-55 лет</a:t>
          </a:r>
        </a:p>
      </dgm:t>
    </dgm:pt>
    <dgm:pt modelId="{AE1FDE8A-3D6A-412E-8752-2E7511C2E3F9}" type="parTrans" cxnId="{2F8A9F87-716F-4A69-816F-993B8B24FF71}">
      <dgm:prSet/>
      <dgm:spPr/>
      <dgm:t>
        <a:bodyPr/>
        <a:lstStyle/>
        <a:p>
          <a:endParaRPr lang="ru-RU"/>
        </a:p>
      </dgm:t>
    </dgm:pt>
    <dgm:pt modelId="{B2C7B84E-1438-4F84-87A7-2BA85F3A5C94}" type="sibTrans" cxnId="{2F8A9F87-716F-4A69-816F-993B8B24FF71}">
      <dgm:prSet/>
      <dgm:spPr/>
      <dgm:t>
        <a:bodyPr/>
        <a:lstStyle/>
        <a:p>
          <a:endParaRPr lang="ru-RU"/>
        </a:p>
      </dgm:t>
    </dgm:pt>
    <dgm:pt modelId="{48A614F4-EC29-46CE-978A-4A8AA3DD3653}" type="pres">
      <dgm:prSet presAssocID="{F81823F9-BF91-4F89-B95E-2A89A12695A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5ED85C8-C5A8-4C6C-8064-EE2669ADD48A}" type="pres">
      <dgm:prSet presAssocID="{57AF0B96-6EC7-4E89-9BC9-947B0DA8FEFB}" presName="thickLine" presStyleLbl="alignNode1" presStyleIdx="0" presStyleCnt="3"/>
      <dgm:spPr/>
    </dgm:pt>
    <dgm:pt modelId="{7BBC947D-8F64-4955-9148-C8206CA51E76}" type="pres">
      <dgm:prSet presAssocID="{57AF0B96-6EC7-4E89-9BC9-947B0DA8FEFB}" presName="horz1" presStyleCnt="0"/>
      <dgm:spPr/>
    </dgm:pt>
    <dgm:pt modelId="{A0B6E18F-3C94-428D-8EA1-9C84C5772EE9}" type="pres">
      <dgm:prSet presAssocID="{57AF0B96-6EC7-4E89-9BC9-947B0DA8FEFB}" presName="tx1" presStyleLbl="revTx" presStyleIdx="0" presStyleCnt="3"/>
      <dgm:spPr/>
      <dgm:t>
        <a:bodyPr/>
        <a:lstStyle/>
        <a:p>
          <a:endParaRPr lang="ru-RU"/>
        </a:p>
      </dgm:t>
    </dgm:pt>
    <dgm:pt modelId="{14D37BB0-77DF-4643-B19A-53DD04E4507F}" type="pres">
      <dgm:prSet presAssocID="{57AF0B96-6EC7-4E89-9BC9-947B0DA8FEFB}" presName="vert1" presStyleCnt="0"/>
      <dgm:spPr/>
    </dgm:pt>
    <dgm:pt modelId="{51D62EC8-143A-4013-807D-ECBCF797B9B1}" type="pres">
      <dgm:prSet presAssocID="{37965EF4-2185-49A1-AB81-FD2888F6FA04}" presName="thickLine" presStyleLbl="alignNode1" presStyleIdx="1" presStyleCnt="3"/>
      <dgm:spPr/>
    </dgm:pt>
    <dgm:pt modelId="{A2763750-541C-468A-AD2B-8B43841299AC}" type="pres">
      <dgm:prSet presAssocID="{37965EF4-2185-49A1-AB81-FD2888F6FA04}" presName="horz1" presStyleCnt="0"/>
      <dgm:spPr/>
    </dgm:pt>
    <dgm:pt modelId="{914A1166-5427-40B8-8153-5EBB7481CD92}" type="pres">
      <dgm:prSet presAssocID="{37965EF4-2185-49A1-AB81-FD2888F6FA04}" presName="tx1" presStyleLbl="revTx" presStyleIdx="1" presStyleCnt="3"/>
      <dgm:spPr/>
      <dgm:t>
        <a:bodyPr/>
        <a:lstStyle/>
        <a:p>
          <a:endParaRPr lang="ru-RU"/>
        </a:p>
      </dgm:t>
    </dgm:pt>
    <dgm:pt modelId="{DD00621D-717A-4D0A-BE8A-764DD559572A}" type="pres">
      <dgm:prSet presAssocID="{37965EF4-2185-49A1-AB81-FD2888F6FA04}" presName="vert1" presStyleCnt="0"/>
      <dgm:spPr/>
    </dgm:pt>
    <dgm:pt modelId="{905A805E-BB4F-4AD9-8B34-B7797147D5C4}" type="pres">
      <dgm:prSet presAssocID="{B0AE1F37-2C27-4539-A79D-0B485E6BA96E}" presName="thickLine" presStyleLbl="alignNode1" presStyleIdx="2" presStyleCnt="3"/>
      <dgm:spPr/>
    </dgm:pt>
    <dgm:pt modelId="{A5F36A13-9E3E-40C2-BDF7-6E283372A778}" type="pres">
      <dgm:prSet presAssocID="{B0AE1F37-2C27-4539-A79D-0B485E6BA96E}" presName="horz1" presStyleCnt="0"/>
      <dgm:spPr/>
    </dgm:pt>
    <dgm:pt modelId="{73FB4EEF-6C61-4E0E-A6EF-C81A88807082}" type="pres">
      <dgm:prSet presAssocID="{B0AE1F37-2C27-4539-A79D-0B485E6BA96E}" presName="tx1" presStyleLbl="revTx" presStyleIdx="2" presStyleCnt="3"/>
      <dgm:spPr/>
      <dgm:t>
        <a:bodyPr/>
        <a:lstStyle/>
        <a:p>
          <a:endParaRPr lang="ru-RU"/>
        </a:p>
      </dgm:t>
    </dgm:pt>
    <dgm:pt modelId="{29C2BC88-6E94-40BD-9790-35DF556A5F4F}" type="pres">
      <dgm:prSet presAssocID="{B0AE1F37-2C27-4539-A79D-0B485E6BA96E}" presName="vert1" presStyleCnt="0"/>
      <dgm:spPr/>
    </dgm:pt>
  </dgm:ptLst>
  <dgm:cxnLst>
    <dgm:cxn modelId="{D29A2ED7-F3FF-42CE-8313-E94CA14E1142}" srcId="{F81823F9-BF91-4F89-B95E-2A89A12695A6}" destId="{37965EF4-2185-49A1-AB81-FD2888F6FA04}" srcOrd="1" destOrd="0" parTransId="{D66B70B8-88BF-4D9B-9E4E-C149E8768DB5}" sibTransId="{4EAB1BBD-CDB3-46D4-ACDC-B3B4131D8003}"/>
    <dgm:cxn modelId="{01BCA964-56C9-4026-B277-D901326EC911}" type="presOf" srcId="{57AF0B96-6EC7-4E89-9BC9-947B0DA8FEFB}" destId="{A0B6E18F-3C94-428D-8EA1-9C84C5772EE9}" srcOrd="0" destOrd="0" presId="urn:microsoft.com/office/officeart/2008/layout/LinedList"/>
    <dgm:cxn modelId="{A97EDE65-DE3A-4F77-87EF-7786C6302C91}" srcId="{F81823F9-BF91-4F89-B95E-2A89A12695A6}" destId="{57AF0B96-6EC7-4E89-9BC9-947B0DA8FEFB}" srcOrd="0" destOrd="0" parTransId="{30DE7293-6528-4CA2-BAD4-E392FEDDA730}" sibTransId="{86AE560E-A571-4CC3-9B88-448F74CD75A4}"/>
    <dgm:cxn modelId="{E8A6FF5F-527B-4DC5-96AA-F4A6E0332019}" type="presOf" srcId="{37965EF4-2185-49A1-AB81-FD2888F6FA04}" destId="{914A1166-5427-40B8-8153-5EBB7481CD92}" srcOrd="0" destOrd="0" presId="urn:microsoft.com/office/officeart/2008/layout/LinedList"/>
    <dgm:cxn modelId="{1D6E68A2-2C3A-4C2D-BEB9-AA4D4FDF9D5C}" type="presOf" srcId="{B0AE1F37-2C27-4539-A79D-0B485E6BA96E}" destId="{73FB4EEF-6C61-4E0E-A6EF-C81A88807082}" srcOrd="0" destOrd="0" presId="urn:microsoft.com/office/officeart/2008/layout/LinedList"/>
    <dgm:cxn modelId="{BC61AF47-6FEB-48A1-87FD-A2058BDFFAC3}" type="presOf" srcId="{F81823F9-BF91-4F89-B95E-2A89A12695A6}" destId="{48A614F4-EC29-46CE-978A-4A8AA3DD3653}" srcOrd="0" destOrd="0" presId="urn:microsoft.com/office/officeart/2008/layout/LinedList"/>
    <dgm:cxn modelId="{2F8A9F87-716F-4A69-816F-993B8B24FF71}" srcId="{F81823F9-BF91-4F89-B95E-2A89A12695A6}" destId="{B0AE1F37-2C27-4539-A79D-0B485E6BA96E}" srcOrd="2" destOrd="0" parTransId="{AE1FDE8A-3D6A-412E-8752-2E7511C2E3F9}" sibTransId="{B2C7B84E-1438-4F84-87A7-2BA85F3A5C94}"/>
    <dgm:cxn modelId="{DC7D8C2A-92B2-4BD2-B79B-933E493C7DC3}" type="presParOf" srcId="{48A614F4-EC29-46CE-978A-4A8AA3DD3653}" destId="{D5ED85C8-C5A8-4C6C-8064-EE2669ADD48A}" srcOrd="0" destOrd="0" presId="urn:microsoft.com/office/officeart/2008/layout/LinedList"/>
    <dgm:cxn modelId="{25F096E4-EE3E-4AA6-ADB8-680D438C5A83}" type="presParOf" srcId="{48A614F4-EC29-46CE-978A-4A8AA3DD3653}" destId="{7BBC947D-8F64-4955-9148-C8206CA51E76}" srcOrd="1" destOrd="0" presId="urn:microsoft.com/office/officeart/2008/layout/LinedList"/>
    <dgm:cxn modelId="{0FC6741E-4283-4718-90C9-C3AFA65119DC}" type="presParOf" srcId="{7BBC947D-8F64-4955-9148-C8206CA51E76}" destId="{A0B6E18F-3C94-428D-8EA1-9C84C5772EE9}" srcOrd="0" destOrd="0" presId="urn:microsoft.com/office/officeart/2008/layout/LinedList"/>
    <dgm:cxn modelId="{4E6BDC07-A8D6-4472-89BE-320E383BDC81}" type="presParOf" srcId="{7BBC947D-8F64-4955-9148-C8206CA51E76}" destId="{14D37BB0-77DF-4643-B19A-53DD04E4507F}" srcOrd="1" destOrd="0" presId="urn:microsoft.com/office/officeart/2008/layout/LinedList"/>
    <dgm:cxn modelId="{A711F84C-8FD6-41C0-B67F-E711753A5F22}" type="presParOf" srcId="{48A614F4-EC29-46CE-978A-4A8AA3DD3653}" destId="{51D62EC8-143A-4013-807D-ECBCF797B9B1}" srcOrd="2" destOrd="0" presId="urn:microsoft.com/office/officeart/2008/layout/LinedList"/>
    <dgm:cxn modelId="{24D0BC01-F722-4583-A3A8-AEEDE52C4A7C}" type="presParOf" srcId="{48A614F4-EC29-46CE-978A-4A8AA3DD3653}" destId="{A2763750-541C-468A-AD2B-8B43841299AC}" srcOrd="3" destOrd="0" presId="urn:microsoft.com/office/officeart/2008/layout/LinedList"/>
    <dgm:cxn modelId="{A15CB7B1-6725-4E01-AD03-A0FEF470D960}" type="presParOf" srcId="{A2763750-541C-468A-AD2B-8B43841299AC}" destId="{914A1166-5427-40B8-8153-5EBB7481CD92}" srcOrd="0" destOrd="0" presId="urn:microsoft.com/office/officeart/2008/layout/LinedList"/>
    <dgm:cxn modelId="{D3CAC252-B0BD-44B1-BCF6-D7810A4B84EE}" type="presParOf" srcId="{A2763750-541C-468A-AD2B-8B43841299AC}" destId="{DD00621D-717A-4D0A-BE8A-764DD559572A}" srcOrd="1" destOrd="0" presId="urn:microsoft.com/office/officeart/2008/layout/LinedList"/>
    <dgm:cxn modelId="{6038E66E-C107-47C3-B1D8-A569915A7F81}" type="presParOf" srcId="{48A614F4-EC29-46CE-978A-4A8AA3DD3653}" destId="{905A805E-BB4F-4AD9-8B34-B7797147D5C4}" srcOrd="4" destOrd="0" presId="urn:microsoft.com/office/officeart/2008/layout/LinedList"/>
    <dgm:cxn modelId="{8E74FBBE-571F-4CAA-93C3-711FC0140A7A}" type="presParOf" srcId="{48A614F4-EC29-46CE-978A-4A8AA3DD3653}" destId="{A5F36A13-9E3E-40C2-BDF7-6E283372A778}" srcOrd="5" destOrd="0" presId="urn:microsoft.com/office/officeart/2008/layout/LinedList"/>
    <dgm:cxn modelId="{C9D5A6E5-0A56-467D-A775-B0156060C576}" type="presParOf" srcId="{A5F36A13-9E3E-40C2-BDF7-6E283372A778}" destId="{73FB4EEF-6C61-4E0E-A6EF-C81A88807082}" srcOrd="0" destOrd="0" presId="urn:microsoft.com/office/officeart/2008/layout/LinedList"/>
    <dgm:cxn modelId="{AA1936BE-3A76-4EC0-98BB-776B9F20B142}" type="presParOf" srcId="{A5F36A13-9E3E-40C2-BDF7-6E283372A778}" destId="{29C2BC88-6E94-40BD-9790-35DF556A5F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064AD-03F6-4673-A526-DE9E0C37B047}">
      <dsp:nvSpPr>
        <dsp:cNvPr id="0" name=""/>
        <dsp:cNvSpPr/>
      </dsp:nvSpPr>
      <dsp:spPr>
        <a:xfrm>
          <a:off x="2724727" y="121824"/>
          <a:ext cx="3217468" cy="3217468"/>
        </a:xfrm>
        <a:prstGeom prst="ellipse">
          <a:avLst/>
        </a:prstGeom>
        <a:solidFill>
          <a:srgbClr val="C00000">
            <a:alpha val="50000"/>
          </a:srgb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Bahnschrift SemiBold" panose="020B0502040204020203" pitchFamily="34" charset="0"/>
            </a:rPr>
            <a:t>нравится</a:t>
          </a:r>
        </a:p>
      </dsp:txBody>
      <dsp:txXfrm>
        <a:off x="3153722" y="684881"/>
        <a:ext cx="2359477" cy="1447861"/>
      </dsp:txXfrm>
    </dsp:sp>
    <dsp:sp modelId="{BE8BF1F3-B089-4B1B-AF6D-B8A3C0D5A10F}">
      <dsp:nvSpPr>
        <dsp:cNvPr id="0" name=""/>
        <dsp:cNvSpPr/>
      </dsp:nvSpPr>
      <dsp:spPr>
        <a:xfrm>
          <a:off x="3885697" y="2166429"/>
          <a:ext cx="3217468" cy="3217468"/>
        </a:xfrm>
        <a:prstGeom prst="ellipse">
          <a:avLst/>
        </a:prstGeom>
        <a:solidFill>
          <a:srgbClr val="FFFF00">
            <a:alpha val="50000"/>
          </a:srgb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Bahnschrift SemiBold" panose="020B0502040204020203" pitchFamily="34" charset="0"/>
            </a:rPr>
            <a:t>Помощь</a:t>
          </a:r>
          <a:r>
            <a:rPr lang="ru-RU" sz="3200" kern="1200" dirty="0">
              <a:latin typeface="Bahnschrift SemiBold" panose="020B0502040204020203" pitchFamily="34" charset="0"/>
            </a:rPr>
            <a:t>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Bahnschrift SemiBold" panose="020B0502040204020203" pitchFamily="34" charset="0"/>
            </a:rPr>
            <a:t>людям</a:t>
          </a:r>
        </a:p>
      </dsp:txBody>
      <dsp:txXfrm>
        <a:off x="4869706" y="2997608"/>
        <a:ext cx="1930481" cy="1769607"/>
      </dsp:txXfrm>
    </dsp:sp>
    <dsp:sp modelId="{8F0D9D50-393E-462B-AA7D-B7E963DA5EA6}">
      <dsp:nvSpPr>
        <dsp:cNvPr id="0" name=""/>
        <dsp:cNvSpPr/>
      </dsp:nvSpPr>
      <dsp:spPr>
        <a:xfrm>
          <a:off x="1563757" y="2166429"/>
          <a:ext cx="3217468" cy="3217468"/>
        </a:xfrm>
        <a:prstGeom prst="ellipse">
          <a:avLst/>
        </a:prstGeom>
        <a:solidFill>
          <a:srgbClr val="C00000">
            <a:alpha val="50000"/>
          </a:srgb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Bahnschrift SemiBold" panose="020B0502040204020203" pitchFamily="34" charset="0"/>
            </a:rPr>
            <a:t>заработок</a:t>
          </a:r>
        </a:p>
      </dsp:txBody>
      <dsp:txXfrm>
        <a:off x="1866735" y="2997608"/>
        <a:ext cx="1930481" cy="1769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D85C8-C5A8-4C6C-8064-EE2669ADD48A}">
      <dsp:nvSpPr>
        <dsp:cNvPr id="0" name=""/>
        <dsp:cNvSpPr/>
      </dsp:nvSpPr>
      <dsp:spPr>
        <a:xfrm>
          <a:off x="0" y="1892"/>
          <a:ext cx="67842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6E18F-3C94-428D-8EA1-9C84C5772EE9}">
      <dsp:nvSpPr>
        <dsp:cNvPr id="0" name=""/>
        <dsp:cNvSpPr/>
      </dsp:nvSpPr>
      <dsp:spPr>
        <a:xfrm>
          <a:off x="0" y="1892"/>
          <a:ext cx="6784259" cy="129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33%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24-45 лет</a:t>
          </a:r>
        </a:p>
      </dsp:txBody>
      <dsp:txXfrm>
        <a:off x="0" y="1892"/>
        <a:ext cx="6784259" cy="1290434"/>
      </dsp:txXfrm>
    </dsp:sp>
    <dsp:sp modelId="{51D62EC8-143A-4013-807D-ECBCF797B9B1}">
      <dsp:nvSpPr>
        <dsp:cNvPr id="0" name=""/>
        <dsp:cNvSpPr/>
      </dsp:nvSpPr>
      <dsp:spPr>
        <a:xfrm>
          <a:off x="0" y="1292326"/>
          <a:ext cx="678425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A1166-5427-40B8-8153-5EBB7481CD92}">
      <dsp:nvSpPr>
        <dsp:cNvPr id="0" name=""/>
        <dsp:cNvSpPr/>
      </dsp:nvSpPr>
      <dsp:spPr>
        <a:xfrm>
          <a:off x="0" y="1292326"/>
          <a:ext cx="6784259" cy="129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9%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25-35 лет</a:t>
          </a:r>
        </a:p>
      </dsp:txBody>
      <dsp:txXfrm>
        <a:off x="0" y="1292326"/>
        <a:ext cx="6784259" cy="1290434"/>
      </dsp:txXfrm>
    </dsp:sp>
    <dsp:sp modelId="{905A805E-BB4F-4AD9-8B34-B7797147D5C4}">
      <dsp:nvSpPr>
        <dsp:cNvPr id="0" name=""/>
        <dsp:cNvSpPr/>
      </dsp:nvSpPr>
      <dsp:spPr>
        <a:xfrm>
          <a:off x="0" y="2582760"/>
          <a:ext cx="678425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B4EEF-6C61-4E0E-A6EF-C81A88807082}">
      <dsp:nvSpPr>
        <dsp:cNvPr id="0" name=""/>
        <dsp:cNvSpPr/>
      </dsp:nvSpPr>
      <dsp:spPr>
        <a:xfrm>
          <a:off x="0" y="2582760"/>
          <a:ext cx="6784259" cy="1290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5%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>
              <a:latin typeface="Bahnschrift SemiBold" panose="020B0502040204020203" pitchFamily="34" charset="0"/>
            </a:rPr>
            <a:t>45-55 лет</a:t>
          </a:r>
        </a:p>
      </dsp:txBody>
      <dsp:txXfrm>
        <a:off x="0" y="2582760"/>
        <a:ext cx="6784259" cy="1290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529C-2C06-4EC6-B044-162D395653F9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A852B-9BE9-4ABC-9168-90DEAF828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7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A852B-9BE9-4ABC-9168-90DEAF828A0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2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6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5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99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969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0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83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6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7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2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65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9A3DC-6B93-47F9-90A1-D93DC31FD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930" y="357810"/>
            <a:ext cx="9819860" cy="35913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информационный</a:t>
            </a:r>
            <a: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  <a:t/>
            </a:r>
            <a:b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</a:b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сервис</a:t>
            </a:r>
            <a: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для</a:t>
            </a:r>
            <a: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повышения</a:t>
            </a:r>
            <a: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реабилитационной</a:t>
            </a:r>
            <a:r>
              <a:rPr lang="ru-RU" dirty="0">
                <a:latin typeface="Biome Light" panose="020B0502040204020203" pitchFamily="34" charset="0"/>
                <a:cs typeface="Biome Light" panose="020B0502040204020203" pitchFamily="34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  <a:cs typeface="Biome Light" panose="020B0502040204020203" pitchFamily="34" charset="0"/>
              </a:rPr>
              <a:t>грамотности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66D2D04-CE33-47B4-8910-82933DBD8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410" y="4797289"/>
            <a:ext cx="9952381" cy="1855303"/>
          </a:xfrm>
        </p:spPr>
        <p:txBody>
          <a:bodyPr/>
          <a:lstStyle/>
          <a:p>
            <a:r>
              <a:rPr lang="ru-RU" dirty="0"/>
              <a:t>«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  <a:cs typeface="Biome Light" panose="020B0303030204020804" pitchFamily="34" charset="0"/>
              </a:rPr>
              <a:t>КРЫЛЬЯ</a:t>
            </a:r>
            <a:r>
              <a:rPr lang="ru-RU" dirty="0"/>
              <a:t>»                                                                                </a:t>
            </a:r>
          </a:p>
          <a:p>
            <a:r>
              <a:rPr lang="ru-RU" dirty="0"/>
              <a:t>                                     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выполнил Востоков Г.А</a:t>
            </a:r>
          </a:p>
          <a:p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                                  научный руководитель </a:t>
            </a:r>
            <a:r>
              <a:rPr lang="ru-RU" sz="2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к.т.н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Жолобов Д.А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7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8BBCC7C-8D6C-44D9-8FF0-04634BA9C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039" y="166514"/>
            <a:ext cx="4194015" cy="7028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конкуренты</a:t>
            </a:r>
            <a:endParaRPr lang="en-US" sz="4000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47A67A3-A6CB-4BFD-80CF-629C4B470E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3" b="3326"/>
          <a:stretch/>
        </p:blipFill>
        <p:spPr>
          <a:xfrm>
            <a:off x="3463043" y="452631"/>
            <a:ext cx="3138889" cy="297637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4D37BC6-9ADF-42D3-9756-0E9444842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2" r="2" b="4757"/>
          <a:stretch/>
        </p:blipFill>
        <p:spPr>
          <a:xfrm>
            <a:off x="250319" y="452630"/>
            <a:ext cx="3138889" cy="3007353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83D985EE-38D8-4C7B-96CA-4C2129666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39" r="-6" b="-6"/>
          <a:stretch/>
        </p:blipFill>
        <p:spPr>
          <a:xfrm>
            <a:off x="250320" y="3598015"/>
            <a:ext cx="3138888" cy="3040601"/>
          </a:xfrm>
          <a:prstGeom prst="rect">
            <a:avLst/>
          </a:prstGeom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EA801EBC-7D20-4B0E-9948-54B22B3569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" b="11291"/>
          <a:stretch/>
        </p:blipFill>
        <p:spPr>
          <a:xfrm>
            <a:off x="3474402" y="3558257"/>
            <a:ext cx="3127530" cy="304060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C812C43-6D0E-4F90-B283-9D1F332DC47F}"/>
              </a:ext>
            </a:extLst>
          </p:cNvPr>
          <p:cNvSpPr/>
          <p:nvPr/>
        </p:nvSpPr>
        <p:spPr>
          <a:xfrm>
            <a:off x="6956514" y="810921"/>
            <a:ext cx="4363933" cy="248731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Bahnschrift SemiBold" panose="020B0502040204020203" pitchFamily="34" charset="0"/>
              </a:rPr>
              <a:t>+ узнаваемость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ahnschrift SemiBold" panose="020B0502040204020203" pitchFamily="34" charset="0"/>
              </a:rPr>
              <a:t>+ высокое вовлечение аудитории </a:t>
            </a:r>
          </a:p>
          <a:p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9BBB14B-DE5C-4BE9-B85C-6EF184FB5A1F}"/>
              </a:ext>
            </a:extLst>
          </p:cNvPr>
          <p:cNvSpPr/>
          <p:nvPr/>
        </p:nvSpPr>
        <p:spPr>
          <a:xfrm>
            <a:off x="6928907" y="3461916"/>
            <a:ext cx="4363933" cy="275167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latin typeface="Bahnschrift SemiBold" panose="020B0502040204020203" pitchFamily="34" charset="0"/>
              </a:rPr>
              <a:t>-нет четкого ограничения ЦА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ahnschrift SemiBold" panose="020B0502040204020203" pitchFamily="34" charset="0"/>
              </a:rPr>
              <a:t>-отсутствие контента о 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Bahnschrift SemiBold" panose="020B0502040204020203" pitchFamily="34" charset="0"/>
              </a:rPr>
              <a:t>реабилитации после инсульта</a:t>
            </a:r>
          </a:p>
          <a:p>
            <a:endParaRPr lang="ru-RU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98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D31E1-258B-449C-8A28-C6BB2E08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142875"/>
            <a:ext cx="9801224" cy="799939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Bahnschrift SemiBold" panose="020B0502040204020203" pitchFamily="34" charset="0"/>
              </a:rPr>
              <a:t>план развития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3B118F4-9A17-41DA-828C-57097113C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107527"/>
              </p:ext>
            </p:extLst>
          </p:nvPr>
        </p:nvGraphicFramePr>
        <p:xfrm>
          <a:off x="257175" y="1209207"/>
          <a:ext cx="11515726" cy="527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>
                  <a:extLst>
                    <a:ext uri="{9D8B030D-6E8A-4147-A177-3AD203B41FA5}">
                      <a16:colId xmlns:a16="http://schemas.microsoft.com/office/drawing/2014/main" xmlns="" val="2357910112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xmlns="" val="1362847483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xmlns="" val="3877184455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xmlns="" val="32334761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xmlns="" val="106480226"/>
                    </a:ext>
                  </a:extLst>
                </a:gridCol>
              </a:tblGrid>
              <a:tr h="956775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SemiBold" panose="020B0502040204020203" pitchFamily="34" charset="0"/>
                        </a:rPr>
                        <a:t>     2021-2022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SemiBold" panose="020B0502040204020203" pitchFamily="34" charset="0"/>
                        </a:rPr>
                        <a:t>Первый квартал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SemiBold" panose="020B0502040204020203" pitchFamily="34" charset="0"/>
                        </a:rPr>
                        <a:t>второй квартал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SemiBold" panose="020B0502040204020203" pitchFamily="34" charset="0"/>
                        </a:rPr>
                        <a:t>Третий квартал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Bahnschrift SemiBold" panose="020B0502040204020203" pitchFamily="34" charset="0"/>
                        </a:rPr>
                        <a:t>Четвертый квартал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310679"/>
                  </a:ext>
                </a:extLst>
              </a:tr>
              <a:tr h="63247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Контент план внедрение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instagram</a:t>
                      </a:r>
                      <a:endParaRPr lang="ru-RU" sz="20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972431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Внедрение чек листов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4495858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Youtube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канал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309467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Анализ конкурентов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424286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Внедрение чек листов</a:t>
                      </a:r>
                      <a:r>
                        <a:rPr lang="ru-RU" sz="2000" dirty="0">
                          <a:latin typeface="Bahnschrift SemiBold" panose="020B0502040204020203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4374008"/>
                  </a:ext>
                </a:extLst>
              </a:tr>
              <a:tr h="50951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интернет сайт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2722008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Мобильное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приложение</a:t>
                      </a:r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4433212"/>
                  </a:ext>
                </a:extLst>
              </a:tr>
            </a:tbl>
          </a:graphicData>
        </a:graphic>
      </p:graphicFrame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F66A23F7-EC4D-48FB-A962-E57C2773C61F}"/>
              </a:ext>
            </a:extLst>
          </p:cNvPr>
          <p:cNvSpPr/>
          <p:nvPr/>
        </p:nvSpPr>
        <p:spPr>
          <a:xfrm>
            <a:off x="3257550" y="2162670"/>
            <a:ext cx="4657725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051177C6-1116-4F17-8C92-965EED773756}"/>
              </a:ext>
            </a:extLst>
          </p:cNvPr>
          <p:cNvSpPr/>
          <p:nvPr/>
        </p:nvSpPr>
        <p:spPr>
          <a:xfrm>
            <a:off x="5514975" y="2815765"/>
            <a:ext cx="2500313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F8F404AF-2055-475D-9B07-E8A4D2882500}"/>
              </a:ext>
            </a:extLst>
          </p:cNvPr>
          <p:cNvSpPr/>
          <p:nvPr/>
        </p:nvSpPr>
        <p:spPr>
          <a:xfrm>
            <a:off x="5514975" y="3382031"/>
            <a:ext cx="440055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7BFF514F-A97C-4C2C-B188-10A5E1414872}"/>
              </a:ext>
            </a:extLst>
          </p:cNvPr>
          <p:cNvSpPr/>
          <p:nvPr/>
        </p:nvSpPr>
        <p:spPr>
          <a:xfrm>
            <a:off x="3257550" y="4035126"/>
            <a:ext cx="680084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4EF2C61E-F55C-4F7B-A8AE-D3C5BCF77519}"/>
              </a:ext>
            </a:extLst>
          </p:cNvPr>
          <p:cNvSpPr/>
          <p:nvPr/>
        </p:nvSpPr>
        <p:spPr>
          <a:xfrm>
            <a:off x="5514975" y="4601392"/>
            <a:ext cx="4400550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5C64A385-D666-443B-858D-8EDE1A81A963}"/>
              </a:ext>
            </a:extLst>
          </p:cNvPr>
          <p:cNvSpPr/>
          <p:nvPr/>
        </p:nvSpPr>
        <p:spPr>
          <a:xfrm>
            <a:off x="7915275" y="5212254"/>
            <a:ext cx="2000251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E6CD5833-3E09-4536-BA69-37957EC22487}"/>
              </a:ext>
            </a:extLst>
          </p:cNvPr>
          <p:cNvSpPr/>
          <p:nvPr/>
        </p:nvSpPr>
        <p:spPr>
          <a:xfrm>
            <a:off x="9672637" y="5735584"/>
            <a:ext cx="2100264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3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7E9A8F-2C52-4D37-B6E5-9CFEB1FAB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0"/>
            <a:ext cx="8429625" cy="11715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swot</a:t>
            </a:r>
            <a:endParaRPr lang="ru-RU" sz="60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A04DEB2-568F-4F36-9882-F6408737E9AD}"/>
              </a:ext>
            </a:extLst>
          </p:cNvPr>
          <p:cNvSpPr/>
          <p:nvPr/>
        </p:nvSpPr>
        <p:spPr>
          <a:xfrm>
            <a:off x="6096000" y="1071563"/>
            <a:ext cx="5653087" cy="280035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Ограниченное число</a:t>
            </a:r>
            <a:r>
              <a:rPr lang="en-US" sz="2400" dirty="0">
                <a:latin typeface="Bahnschrift SemiBold" panose="020B0502040204020203" pitchFamily="34" charset="0"/>
              </a:rPr>
              <a:t>                    </a:t>
            </a:r>
            <a:r>
              <a:rPr lang="en-US" sz="3200" dirty="0">
                <a:latin typeface="Bahnschrift SemiBold" panose="020B0502040204020203" pitchFamily="34" charset="0"/>
              </a:rPr>
              <a:t>W</a:t>
            </a:r>
            <a:r>
              <a:rPr lang="en-US" sz="2400" dirty="0">
                <a:latin typeface="Bahnschrift SemiBold" panose="020B0502040204020203" pitchFamily="34" charset="0"/>
              </a:rPr>
              <a:t>                    </a:t>
            </a:r>
            <a:r>
              <a:rPr lang="ru-RU" sz="2400" dirty="0">
                <a:latin typeface="Bahnschrift SemiBold" panose="020B0502040204020203" pitchFamily="34" charset="0"/>
              </a:rPr>
              <a:t>вовлеченности пользователей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Недостаток навыка в </a:t>
            </a:r>
            <a:r>
              <a:rPr lang="en-US" sz="2400" dirty="0">
                <a:latin typeface="Bahnschrift SemiBold" panose="020B0502040204020203" pitchFamily="34" charset="0"/>
              </a:rPr>
              <a:t>IT </a:t>
            </a:r>
            <a:r>
              <a:rPr lang="ru-RU" sz="2400" dirty="0">
                <a:latin typeface="Bahnschrift SemiBold" panose="020B0502040204020203" pitchFamily="34" charset="0"/>
              </a:rPr>
              <a:t>сфере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Однообразие визуального контента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>
              <a:latin typeface="Bahnschrift SemiBold" panose="020B0502040204020203" pitchFamily="34" charset="0"/>
            </a:endParaRPr>
          </a:p>
          <a:p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9E6B9D9-70FB-453B-B16D-A46B4AEE02D0}"/>
              </a:ext>
            </a:extLst>
          </p:cNvPr>
          <p:cNvSpPr/>
          <p:nvPr/>
        </p:nvSpPr>
        <p:spPr>
          <a:xfrm>
            <a:off x="442913" y="4029076"/>
            <a:ext cx="5486400" cy="26431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Получение обратной связи</a:t>
            </a:r>
            <a:r>
              <a:rPr lang="en-US" sz="2400" dirty="0">
                <a:latin typeface="Bahnschrift SemiBold" panose="020B0502040204020203" pitchFamily="34" charset="0"/>
              </a:rPr>
              <a:t>        </a:t>
            </a:r>
            <a:r>
              <a:rPr lang="en-US" sz="3200" dirty="0">
                <a:latin typeface="Bahnschrift SemiBold" panose="020B0502040204020203" pitchFamily="34" charset="0"/>
              </a:rPr>
              <a:t>O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Организация потока трафика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Bahnschrift SemiBold" panose="020B0502040204020203" pitchFamily="34" charset="0"/>
            </a:endParaRPr>
          </a:p>
          <a:p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19FAFE-5A56-4F8D-A955-B1DD12DEEE8C}"/>
              </a:ext>
            </a:extLst>
          </p:cNvPr>
          <p:cNvSpPr/>
          <p:nvPr/>
        </p:nvSpPr>
        <p:spPr>
          <a:xfrm>
            <a:off x="6096000" y="4029076"/>
            <a:ext cx="5653086" cy="26431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Появление новых конкурентов</a:t>
            </a:r>
            <a:r>
              <a:rPr lang="en-US" sz="2400" dirty="0">
                <a:latin typeface="Bahnschrift SemiBold" panose="020B0502040204020203" pitchFamily="34" charset="0"/>
              </a:rPr>
              <a:t>    </a:t>
            </a:r>
            <a:r>
              <a:rPr lang="en-US" sz="3200" dirty="0">
                <a:latin typeface="Bahnschrift SemiBold" panose="020B0502040204020203" pitchFamily="34" charset="0"/>
              </a:rPr>
              <a:t>T</a:t>
            </a:r>
            <a:r>
              <a:rPr lang="en-US" sz="2400" dirty="0">
                <a:latin typeface="Bahnschrift SemiBold" panose="020B0502040204020203" pitchFamily="34" charset="0"/>
              </a:rPr>
              <a:t>    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Увеличение финансовых трат для создания качественного контента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7C0251E5-38FF-4E56-9908-AE201A5E600F}"/>
              </a:ext>
            </a:extLst>
          </p:cNvPr>
          <p:cNvSpPr/>
          <p:nvPr/>
        </p:nvSpPr>
        <p:spPr>
          <a:xfrm>
            <a:off x="442913" y="1071562"/>
            <a:ext cx="5486400" cy="280035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Темпы развития </a:t>
            </a:r>
            <a:r>
              <a:rPr lang="en-US" sz="2400" dirty="0">
                <a:latin typeface="Bahnschrift SemiBold" panose="020B0502040204020203" pitchFamily="34" charset="0"/>
              </a:rPr>
              <a:t>Instagram         </a:t>
            </a:r>
            <a:r>
              <a:rPr lang="en-US" sz="3200" dirty="0">
                <a:latin typeface="Bahnschrift SemiBold" panose="020B0502040204020203" pitchFamily="34" charset="0"/>
              </a:rPr>
              <a:t>S</a:t>
            </a:r>
            <a:r>
              <a:rPr lang="en-US" sz="2400" dirty="0">
                <a:latin typeface="Bahnschrift SemiBold" panose="020B0502040204020203" pitchFamily="34" charset="0"/>
              </a:rPr>
              <a:t>     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Детальный анализ ЦА</a:t>
            </a:r>
            <a:r>
              <a:rPr lang="en-US" sz="2400" dirty="0">
                <a:latin typeface="Bahnschrift SemiBold" panose="020B0502040204020203" pitchFamily="34" charset="0"/>
              </a:rPr>
              <a:t>           </a:t>
            </a:r>
            <a:endParaRPr lang="ru-RU" sz="2400" dirty="0">
              <a:latin typeface="Bahnschrift SemiBold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 SemiBold" panose="020B0502040204020203" pitchFamily="34" charset="0"/>
              </a:rPr>
              <a:t>Большая аудитория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err="1">
                <a:latin typeface="Bahnschrift SemiBold" panose="020B0502040204020203" pitchFamily="34" charset="0"/>
              </a:rPr>
              <a:t>Сбер</a:t>
            </a:r>
            <a:r>
              <a:rPr lang="ru-RU" sz="2400" dirty="0">
                <a:latin typeface="Bahnschrift SemiBold" panose="020B0502040204020203" pitchFamily="34" charset="0"/>
              </a:rPr>
              <a:t> новая платформа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Bahnschrift SemiBold" panose="020B0502040204020203" pitchFamily="34" charset="0"/>
            </a:endParaRPr>
          </a:p>
          <a:p>
            <a:pPr algn="ctr"/>
            <a:endParaRPr lang="ru-RU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EF60E87-9913-4297-BF67-A542607B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" y="304800"/>
            <a:ext cx="9899374" cy="98066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риски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47C3E4-A123-4275-BB39-0EBA592F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77" y="1285461"/>
            <a:ext cx="10810858" cy="52677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 SemiBold" panose="020B0502040204020203" pitchFamily="34" charset="0"/>
              </a:rPr>
              <a:t>Недостаточность финансирования для качественного контента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 SemiBold" panose="020B0502040204020203" pitchFamily="34" charset="0"/>
              </a:rPr>
              <a:t>Компетентность администратора инстаграм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 SemiBold" panose="020B0502040204020203" pitchFamily="34" charset="0"/>
              </a:rPr>
              <a:t>Не правильный портрет ЦА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 SemiBold" panose="020B0502040204020203" pitchFamily="34" charset="0"/>
              </a:rPr>
              <a:t>Не желание специалистов быть на </a:t>
            </a:r>
            <a:r>
              <a:rPr lang="en-US" sz="3200" dirty="0">
                <a:latin typeface="Bahnschrift SemiBold" panose="020B0502040204020203" pitchFamily="34" charset="0"/>
              </a:rPr>
              <a:t>You tube 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2802ED5-70BA-4604-A07D-CDC4C3A9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218666"/>
            <a:ext cx="9978887" cy="735491"/>
          </a:xfrm>
        </p:spPr>
        <p:txBody>
          <a:bodyPr/>
          <a:lstStyle/>
          <a:p>
            <a:r>
              <a:rPr lang="ru-RU" dirty="0">
                <a:latin typeface="Bahnschrift SemiBold" panose="020B0502040204020203" pitchFamily="34" charset="0"/>
              </a:rPr>
              <a:t>конкурентный анализ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DA54E268-3914-49CE-B644-C905A9161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254623"/>
              </p:ext>
            </p:extLst>
          </p:nvPr>
        </p:nvGraphicFramePr>
        <p:xfrm>
          <a:off x="384313" y="954157"/>
          <a:ext cx="10800524" cy="57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235">
                  <a:extLst>
                    <a:ext uri="{9D8B030D-6E8A-4147-A177-3AD203B41FA5}">
                      <a16:colId xmlns:a16="http://schemas.microsoft.com/office/drawing/2014/main" xmlns="" val="3483280117"/>
                    </a:ext>
                  </a:extLst>
                </a:gridCol>
                <a:gridCol w="2504661">
                  <a:extLst>
                    <a:ext uri="{9D8B030D-6E8A-4147-A177-3AD203B41FA5}">
                      <a16:colId xmlns:a16="http://schemas.microsoft.com/office/drawing/2014/main" xmlns="" val="951637196"/>
                    </a:ext>
                  </a:extLst>
                </a:gridCol>
                <a:gridCol w="2640497">
                  <a:extLst>
                    <a:ext uri="{9D8B030D-6E8A-4147-A177-3AD203B41FA5}">
                      <a16:colId xmlns:a16="http://schemas.microsoft.com/office/drawing/2014/main" xmlns="" val="2192289305"/>
                    </a:ext>
                  </a:extLst>
                </a:gridCol>
                <a:gridCol w="2700131">
                  <a:extLst>
                    <a:ext uri="{9D8B030D-6E8A-4147-A177-3AD203B41FA5}">
                      <a16:colId xmlns:a16="http://schemas.microsoft.com/office/drawing/2014/main" xmlns="" val="1509625564"/>
                    </a:ext>
                  </a:extLst>
                </a:gridCol>
              </a:tblGrid>
              <a:tr h="545685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оценка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FFC000"/>
                          </a:solidFill>
                          <a:latin typeface="Bahnschrift SemiBold" panose="020B0502040204020203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124178"/>
                  </a:ext>
                </a:extLst>
              </a:tr>
              <a:tr h="1504613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Количество Игроков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Высокий уровень насыщения рынка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latin typeface="Bahnschrift SemiBold" panose="020B0502040204020203" pitchFamily="34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Средний уровень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Насыщения рынка 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Небольшое количество игроков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694593"/>
                  </a:ext>
                </a:extLst>
              </a:tr>
              <a:tr h="617887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Темп роста рынка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стагнация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Медленный рост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Высокий рост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latin typeface="Bahnschrift SemiBold" panose="020B0502040204020203" pitchFamily="34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357494"/>
                  </a:ext>
                </a:extLst>
              </a:tr>
              <a:tr h="79656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Дифференциация Продукта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Стандартный товар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Отличие по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доп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преимуществам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latin typeface="Bahnschrift SemiBold" panose="020B0502040204020203" pitchFamily="34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Значительное отличие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913273"/>
                  </a:ext>
                </a:extLst>
              </a:tr>
              <a:tr h="821249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Ограничение в </a:t>
                      </a:r>
                    </a:p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Повышении цен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Жесткая ценовая конкур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Повышение в рамках затрат</a:t>
                      </a: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Есть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возможн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 к повышению 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latin typeface="Bahnschrift SemiBold" panose="020B0502040204020203" pitchFamily="34" charset="0"/>
                        </a:rPr>
                        <a:t>+</a:t>
                      </a:r>
                      <a:endParaRPr lang="ru-RU" sz="2400" dirty="0">
                        <a:solidFill>
                          <a:schemeClr val="tx1"/>
                        </a:solidFill>
                        <a:latin typeface="Bahnschrift SemiBold" panose="020B05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615819"/>
                  </a:ext>
                </a:extLst>
              </a:tr>
              <a:tr h="432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4 балла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305117"/>
                  </a:ext>
                </a:extLst>
              </a:tr>
              <a:tr h="4834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C00000"/>
                          </a:solidFill>
                          <a:latin typeface="Bahnschrift SemiBold" panose="020B0502040204020203" pitchFamily="34" charset="0"/>
                        </a:rPr>
                        <a:t>5-8 баллов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C00000"/>
                          </a:solidFill>
                          <a:latin typeface="Bahnschrift SemiBold" panose="020B0502040204020203" pitchFamily="34" charset="0"/>
                        </a:rPr>
                        <a:t>Сред уровень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3587180"/>
                  </a:ext>
                </a:extLst>
              </a:tr>
              <a:tr h="48341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Bahnschrift SemiBold" panose="020B0502040204020203" pitchFamily="34" charset="0"/>
                        </a:rPr>
                        <a:t>9-12 баллов </a:t>
                      </a:r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592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41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03AD39-205B-4174-9DB9-B4511045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714" y="365760"/>
            <a:ext cx="7372349" cy="139160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финансовая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680B0D-02BB-4627-A808-9F0930D1F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714" y="2114551"/>
            <a:ext cx="9414596" cy="4377690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Friends</a:t>
            </a:r>
            <a:r>
              <a:rPr lang="en-US" dirty="0"/>
              <a:t>, </a:t>
            </a:r>
            <a:r>
              <a:rPr lang="en-US" sz="4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fools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sz="4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family</a:t>
            </a:r>
            <a:endParaRPr lang="ru-RU" sz="4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51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Гранты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ru-RU" sz="4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Начальные</a:t>
            </a:r>
            <a:r>
              <a:rPr lang="ru-RU" sz="5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инвестиции</a:t>
            </a:r>
            <a:r>
              <a:rPr lang="ru-RU" dirty="0"/>
              <a:t>  </a:t>
            </a:r>
            <a:r>
              <a:rPr lang="ru-RU" sz="40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478 т</a:t>
            </a:r>
            <a:r>
              <a:rPr lang="ru-RU" dirty="0"/>
              <a:t>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29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6F752-6365-40B6-BB66-C583097F5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564" y="0"/>
            <a:ext cx="7819350" cy="1357312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Bahnschrift SemiBold" panose="020B0502040204020203" pitchFamily="34" charset="0"/>
              </a:rPr>
              <a:t>дорожная карта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6DF231-BC24-4620-A16E-BD710E7A5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564" y="1702191"/>
            <a:ext cx="9518242" cy="422030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2025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производство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экзо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протезов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2024</a:t>
            </a:r>
            <a:r>
              <a:rPr lang="ru-RU" sz="2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центр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реабилитации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2022</a:t>
            </a:r>
            <a:r>
              <a:rPr lang="ru-RU" sz="2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интернет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сервис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2021</a:t>
            </a:r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разработка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контент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плана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сетей</a:t>
            </a:r>
            <a:r>
              <a:rPr lang="ru-RU" sz="2400" dirty="0">
                <a:solidFill>
                  <a:srgbClr val="FFC000"/>
                </a:solidFill>
                <a:highlight>
                  <a:srgbClr val="FFFF00"/>
                </a:highlight>
                <a:latin typeface="Bahnschrift SemiBol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sz="24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0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45B0A-6076-4590-840B-39F9B21D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365760"/>
            <a:ext cx="8945217" cy="787179"/>
          </a:xfrm>
        </p:spPr>
        <p:txBody>
          <a:bodyPr/>
          <a:lstStyle/>
          <a:p>
            <a:r>
              <a:rPr lang="ru-RU" dirty="0">
                <a:latin typeface="Bahnschrift SemiBold" panose="020B0502040204020203" pitchFamily="34" charset="0"/>
              </a:rPr>
              <a:t>что бы что ?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EC400239-E795-4803-9F2A-3F244F6FA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934796"/>
              </p:ext>
            </p:extLst>
          </p:nvPr>
        </p:nvGraphicFramePr>
        <p:xfrm>
          <a:off x="2120348" y="1152938"/>
          <a:ext cx="8666923" cy="553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422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4D8A977-52D1-46FF-A482-79108B57D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4" y="814388"/>
            <a:ext cx="7424926" cy="1100137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latin typeface="Bahnschrift SemiBold" panose="020B0502040204020203" pitchFamily="34" charset="0"/>
              </a:rPr>
              <a:t>не ошибка, а эксперимент          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C4F5F2ED-3461-4B8E-9866-F5B99F662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2243138"/>
            <a:ext cx="9220598" cy="424910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Angry Birds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стала 52 попыткой сделать игру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Джеймс Дайсон создал 5126 попыток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Моя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первая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B356558-DDBA-44B8-A9BB-69A0CAF7D141}"/>
              </a:ext>
            </a:extLst>
          </p:cNvPr>
          <p:cNvSpPr/>
          <p:nvPr/>
        </p:nvSpPr>
        <p:spPr>
          <a:xfrm>
            <a:off x="9744075" y="486846"/>
            <a:ext cx="959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2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72BA3AE-F838-47E6-A42A-B3F3B285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5774"/>
            <a:ext cx="10040112" cy="1192696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Bahnschrift SemiBold" panose="020B0502040204020203" pitchFamily="34" charset="0"/>
              </a:rPr>
              <a:t>проблемы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CCD2BB55-359F-40C1-94E6-0A3BC0C7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524000"/>
            <a:ext cx="9366902" cy="46561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Медицинская безграмотность населения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Несовершенная медико-эконом модель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«Впаривание»</a:t>
            </a:r>
            <a:r>
              <a:rPr lang="ru-RU" sz="320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услуг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в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расчете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на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незнание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Недостаточная компетентность специалиста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Трата лишних ресурсов людей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ru-RU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0169F-0B5E-4441-8ACA-B96ECAEC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-242887"/>
            <a:ext cx="9529763" cy="130306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ru-RU" sz="5400" dirty="0">
                <a:latin typeface="Bahnschrift SemiBold" panose="020B0502040204020203" pitchFamily="34" charset="0"/>
              </a:rPr>
              <a:t>целевая аудитория кто </a:t>
            </a:r>
            <a:r>
              <a:rPr lang="ru-RU" sz="5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ОНИ</a:t>
            </a:r>
            <a:endParaRPr lang="en-US" sz="54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07B9381-B9C4-4AEE-913D-9CD11F928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extLst/>
          </a:blip>
          <a:srcRect t="3676" b="26012"/>
          <a:stretch/>
        </p:blipFill>
        <p:spPr>
          <a:xfrm>
            <a:off x="119270" y="1404111"/>
            <a:ext cx="10469218" cy="54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42261B7-FAAD-47CA-A9BE-38E09E2CC5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D62DC7-826E-42BE-9EDD-5E5409B72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454C58-6C35-45D1-8ED1-D5F913E0D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/>
          </a:blip>
          <a:srcRect t="7902" b="125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A86497F-E849-41A5-90F4-6C0D9C6EF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-111318"/>
            <a:ext cx="9692640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400" dirty="0">
                <a:latin typeface="Bahnschrift SemiBold" panose="020B0502040204020203" pitchFamily="34" charset="0"/>
              </a:rPr>
              <a:t>ц</a:t>
            </a:r>
            <a:r>
              <a:rPr lang="en-US" sz="4400" dirty="0" err="1">
                <a:latin typeface="Bahnschrift SemiBold" panose="020B0502040204020203" pitchFamily="34" charset="0"/>
              </a:rPr>
              <a:t>ель</a:t>
            </a:r>
            <a:r>
              <a:rPr lang="en-US" sz="4400" dirty="0"/>
              <a:t> </a:t>
            </a:r>
            <a:r>
              <a:rPr lang="en-US" sz="4400" dirty="0" err="1">
                <a:latin typeface="Bahnschrift SemiBold" panose="020B0502040204020203" pitchFamily="34" charset="0"/>
              </a:rPr>
              <a:t>стартапа</a:t>
            </a:r>
            <a:endParaRPr lang="en-US" sz="4400" dirty="0">
              <a:latin typeface="Bahnschrift SemiBol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1D8D93D2-C077-4079-BD25-1E9C800CA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258" y="1709737"/>
            <a:ext cx="8595360" cy="435133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18288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Пациент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боеспособная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единица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</a:p>
          <a:p>
            <a:pPr marL="457200" indent="-18288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Сопровождение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и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консультирование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онлайн</a:t>
            </a:r>
            <a:endParaRPr lang="en-US" sz="28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457200" indent="-18288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Внедрение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продуктивных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алгоритмов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</a:p>
          <a:p>
            <a:pPr marL="457200" indent="-18288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Создание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команды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единомышленников</a:t>
            </a:r>
            <a:endParaRPr lang="en-US" sz="28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457200" indent="-182880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Философия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-Я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         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МЫ          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ТЫ</a:t>
            </a:r>
          </a:p>
          <a:p>
            <a:pPr indent="-182880"/>
            <a:endParaRPr lang="en-US" dirty="0"/>
          </a:p>
          <a:p>
            <a:pPr indent="-182880"/>
            <a:endParaRPr lang="en-US" dirty="0"/>
          </a:p>
          <a:p>
            <a:pPr indent="-182880"/>
            <a:endParaRPr lang="en-US" dirty="0"/>
          </a:p>
          <a:p>
            <a:pPr indent="-18288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91B5B20-9DBC-42D3-9674-95BB1AC54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3B873068-89CF-4150-97E8-43A4FFB24D4A}"/>
              </a:ext>
            </a:extLst>
          </p:cNvPr>
          <p:cNvSpPr/>
          <p:nvPr/>
        </p:nvSpPr>
        <p:spPr>
          <a:xfrm>
            <a:off x="3551528" y="4703434"/>
            <a:ext cx="983240" cy="3286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219676C9-532F-450A-92FE-2E844B309701}"/>
              </a:ext>
            </a:extLst>
          </p:cNvPr>
          <p:cNvSpPr/>
          <p:nvPr/>
        </p:nvSpPr>
        <p:spPr>
          <a:xfrm>
            <a:off x="5604379" y="4696241"/>
            <a:ext cx="983241" cy="32861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1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FB467B7-93FA-4CDD-B06D-4A814176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 r="106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xmlns="" id="{B44A64E2-AC2B-441E-845B-F8593C583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9481" y="0"/>
            <a:ext cx="7737169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6CEDF7-66C0-44C7-BE7C-E53C7CE9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для кого контент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DCC8BF-EA94-491B-B1BB-18A7CAB96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D2B23F2-FC97-435E-BA36-9F4EEA752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180626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40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7796FF3-8828-42FD-95B5-A9FAEE28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40" y="37547"/>
            <a:ext cx="2972213" cy="1211838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sz="36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прогноз</a:t>
            </a:r>
            <a:r>
              <a:rPr lang="ru-RU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роста</a:t>
            </a:r>
            <a:r>
              <a:rPr lang="ru-RU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числа</a:t>
            </a:r>
            <a:r>
              <a:rPr lang="ru-RU" dirty="0">
                <a:solidFill>
                  <a:srgbClr val="FFFFFF"/>
                </a:solidFill>
                <a:latin typeface="Bahnschrift SemiBold" panose="020B0502040204020203" pitchFamily="34" charset="0"/>
              </a:rPr>
              <a:t> </a:t>
            </a:r>
            <a:r>
              <a:rPr lang="ru-RU" sz="3600" dirty="0">
                <a:solidFill>
                  <a:srgbClr val="FFFFFF"/>
                </a:solidFill>
                <a:latin typeface="Bahnschrift SemiBold" panose="020B0502040204020203" pitchFamily="34" charset="0"/>
              </a:rPr>
              <a:t>пользователей</a:t>
            </a:r>
            <a:endParaRPr lang="en-US" sz="3600" dirty="0">
              <a:solidFill>
                <a:srgbClr val="FFFF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6283AED-BF08-4BE9-A6B3-732BD6BAB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9666" y="604912"/>
            <a:ext cx="6198900" cy="5595328"/>
          </a:xfr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ru-RU" sz="2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                                         </a:t>
            </a:r>
            <a:r>
              <a:rPr lang="ru-RU" sz="24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пользователи</a:t>
            </a:r>
            <a:endParaRPr lang="en-US" sz="2400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CAFBB3-98FB-406E-8D69-0BB209CB1EC2}"/>
              </a:ext>
            </a:extLst>
          </p:cNvPr>
          <p:cNvSpPr/>
          <p:nvPr/>
        </p:nvSpPr>
        <p:spPr>
          <a:xfrm>
            <a:off x="5100509" y="2457449"/>
            <a:ext cx="914399" cy="312257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300000"/>
              </a:lnSpc>
            </a:pPr>
            <a:r>
              <a:rPr lang="ru-RU" dirty="0">
                <a:latin typeface="Bahnschrift SemiBold" panose="020B0502040204020203" pitchFamily="34" charset="0"/>
              </a:rPr>
              <a:t>               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2018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698.7</a:t>
            </a:r>
            <a:endParaRPr lang="ru-RU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68738E5-5926-4F12-8762-F52C1A9DCB75}"/>
              </a:ext>
            </a:extLst>
          </p:cNvPr>
          <p:cNvSpPr/>
          <p:nvPr/>
        </p:nvSpPr>
        <p:spPr>
          <a:xfrm>
            <a:off x="6538243" y="2000250"/>
            <a:ext cx="914400" cy="357977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ru-RU" sz="2400" dirty="0">
                <a:latin typeface="Bahnschrift SemiBold" panose="020B0502040204020203" pitchFamily="34" charset="0"/>
              </a:rPr>
              <a:t>         </a:t>
            </a: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2019789.1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56759C-C132-4290-B3AE-B0E0DB4D3E50}"/>
              </a:ext>
            </a:extLst>
          </p:cNvPr>
          <p:cNvSpPr/>
          <p:nvPr/>
        </p:nvSpPr>
        <p:spPr>
          <a:xfrm>
            <a:off x="7983125" y="1485900"/>
            <a:ext cx="914400" cy="409412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2020863.1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D86E247-0E31-48A2-A9B9-88F922F727E7}"/>
              </a:ext>
            </a:extLst>
          </p:cNvPr>
          <p:cNvSpPr/>
          <p:nvPr/>
        </p:nvSpPr>
        <p:spPr>
          <a:xfrm>
            <a:off x="9444038" y="1249385"/>
            <a:ext cx="914400" cy="43306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ru-RU" sz="2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2021927.9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EADF9491-BEF9-4B76-94A0-526F650E6948}"/>
              </a:ext>
            </a:extLst>
          </p:cNvPr>
          <p:cNvSpPr/>
          <p:nvPr/>
        </p:nvSpPr>
        <p:spPr>
          <a:xfrm>
            <a:off x="5181601" y="5910470"/>
            <a:ext cx="5176837" cy="484632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5F3C5E-E962-475C-BE26-9CEA3AC9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9" y="1808649"/>
            <a:ext cx="4733494" cy="377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FC6A569-3F70-4645-8F24-39B49DE17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758954"/>
            <a:ext cx="9708643" cy="121272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задачи</a:t>
            </a:r>
            <a:br>
              <a:rPr lang="ru-RU" dirty="0">
                <a:latin typeface="Bahnschrift SemiBold" panose="020B0502040204020203" pitchFamily="34" charset="0"/>
              </a:rPr>
            </a:b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D4812491-5AA3-4C05-B105-11329219C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1471613"/>
            <a:ext cx="9708642" cy="502063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Создание </a:t>
            </a:r>
            <a:r>
              <a:rPr lang="en-US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Instagram 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аккаунта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Использование </a:t>
            </a:r>
            <a:r>
              <a:rPr lang="en-US" sz="32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YouTube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видеохостинга</a:t>
            </a:r>
            <a:endParaRPr lang="en-US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Привлечение узнаваемых специалистов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Интернет сайт </a:t>
            </a:r>
            <a:r>
              <a:rPr lang="ru-RU" sz="32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одностраничник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беспл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офер</a:t>
            </a:r>
            <a:endParaRPr lang="ru-RU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Тестирование популярных приложений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Создание</a:t>
            </a:r>
            <a:r>
              <a:rPr lang="ru-RU" sz="3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r>
              <a:rPr lang="ru-RU" sz="3200" dirty="0">
                <a:solidFill>
                  <a:srgbClr val="FFC000"/>
                </a:solidFill>
                <a:latin typeface="Bahnschrift SemiBold" panose="020B0502040204020203" pitchFamily="34" charset="0"/>
              </a:rPr>
              <a:t>приложения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85484"/>
      </p:ext>
    </p:extLst>
  </p:cSld>
  <p:clrMapOvr>
    <a:masterClrMapping/>
  </p:clrMapOvr>
</p:sld>
</file>

<file path=ppt/theme/theme1.xml><?xml version="1.0" encoding="utf-8"?>
<a:theme xmlns:a="http://schemas.openxmlformats.org/drawingml/2006/main" name="Вид">
  <a:themeElements>
    <a:clrScheme name="Вид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Вид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ид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346</Words>
  <Application>Microsoft Office PowerPoint</Application>
  <PresentationFormat>Произвольный</PresentationFormat>
  <Paragraphs>125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Вид</vt:lpstr>
      <vt:lpstr>информационный сервис для повышения реабилитационной грамотности</vt:lpstr>
      <vt:lpstr>что бы что ?</vt:lpstr>
      <vt:lpstr>не ошибка, а эксперимент          </vt:lpstr>
      <vt:lpstr>проблемы</vt:lpstr>
      <vt:lpstr>целевая аудитория кто ОНИ</vt:lpstr>
      <vt:lpstr>цель стартапа</vt:lpstr>
      <vt:lpstr>для кого контент ?</vt:lpstr>
      <vt:lpstr>прогноз роста числа пользователей</vt:lpstr>
      <vt:lpstr>задачи </vt:lpstr>
      <vt:lpstr>конкуренты</vt:lpstr>
      <vt:lpstr>план развития</vt:lpstr>
      <vt:lpstr>swot</vt:lpstr>
      <vt:lpstr>риски</vt:lpstr>
      <vt:lpstr>конкурентный анализ</vt:lpstr>
      <vt:lpstr>финансовая модель</vt:lpstr>
      <vt:lpstr>дорожная карта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сервис для повышения реабилитационной грамотности</dc:title>
  <dc:creator>мвидео мвидео</dc:creator>
  <cp:lastModifiedBy>АРРЦ-Рук</cp:lastModifiedBy>
  <cp:revision>9</cp:revision>
  <dcterms:created xsi:type="dcterms:W3CDTF">2020-12-16T18:39:34Z</dcterms:created>
  <dcterms:modified xsi:type="dcterms:W3CDTF">2021-01-14T07:56:01Z</dcterms:modified>
</cp:coreProperties>
</file>