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Default Extension="gif" ContentType="image/gi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57" r:id="rId2"/>
    <p:sldId id="258" r:id="rId3"/>
    <p:sldId id="262" r:id="rId4"/>
    <p:sldId id="263" r:id="rId5"/>
    <p:sldId id="259" r:id="rId6"/>
    <p:sldId id="260" r:id="rId7"/>
    <p:sldId id="261" r:id="rId8"/>
    <p:sldId id="264" r:id="rId9"/>
    <p:sldId id="267" r:id="rId10"/>
    <p:sldId id="268" r:id="rId11"/>
    <p:sldId id="265" r:id="rId12"/>
    <p:sldId id="269" r:id="rId13"/>
    <p:sldId id="273" r:id="rId14"/>
    <p:sldId id="271" r:id="rId15"/>
    <p:sldId id="270" r:id="rId16"/>
    <p:sldId id="272" r:id="rId17"/>
  </p:sldIdLst>
  <p:sldSz cx="9144000" cy="5143500" type="screen16x9"/>
  <p:notesSz cx="6858000" cy="9144000"/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6CD3"/>
    <a:srgbClr val="FF3F45"/>
    <a:srgbClr val="EEEDD8"/>
    <a:srgbClr val="2961BD"/>
    <a:srgbClr val="731873"/>
    <a:srgbClr val="C62359"/>
    <a:srgbClr val="FD854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76"/>
    <p:restoredTop sz="94590"/>
  </p:normalViewPr>
  <p:slideViewPr>
    <p:cSldViewPr snapToObjects="1">
      <p:cViewPr>
        <p:scale>
          <a:sx n="88" d="100"/>
          <a:sy n="88" d="100"/>
        </p:scale>
        <p:origin x="-2220" y="-91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20809509360201406"/>
          <c:y val="0.19267466474240805"/>
          <c:w val="0.39767649237998431"/>
          <c:h val="0.65275604568814538"/>
        </c:manualLayout>
      </c:layout>
      <c:radarChart>
        <c:radarStyle val="marker"/>
        <c:ser>
          <c:idx val="0"/>
          <c:order val="0"/>
          <c:tx>
            <c:strRef>
              <c:f>Лист1!$B$1</c:f>
              <c:strCache>
                <c:ptCount val="1"/>
                <c:pt idx="0">
                  <c:v>Мы</c:v>
                </c:pt>
              </c:strCache>
            </c:strRef>
          </c:tx>
          <c:spPr>
            <a:ln w="19050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pPr>
              <a:solidFill>
                <a:schemeClr val="accent1"/>
              </a:solidFill>
              <a:ln w="6350" cap="flat" cmpd="sng" algn="ctr">
                <a:solidFill>
                  <a:schemeClr val="accent1"/>
                </a:solidFill>
                <a:prstDash val="solid"/>
                <a:round/>
              </a:ln>
              <a:effectLst/>
            </c:spPr>
          </c:marker>
          <c:cat>
            <c:strRef>
              <c:f>Лист1!$A$2:$A$9</c:f>
              <c:strCache>
                <c:ptCount val="8"/>
                <c:pt idx="0">
                  <c:v>Финансовые возможности</c:v>
                </c:pt>
                <c:pt idx="1">
                  <c:v>Наличие складских остатков</c:v>
                </c:pt>
                <c:pt idx="2">
                  <c:v>Качество продукции </c:v>
                </c:pt>
                <c:pt idx="3">
                  <c:v>Цена</c:v>
                </c:pt>
                <c:pt idx="4">
                  <c:v>Логистика</c:v>
                </c:pt>
                <c:pt idx="5">
                  <c:v>Доп.услуги</c:v>
                </c:pt>
                <c:pt idx="6">
                  <c:v>График работы</c:v>
                </c:pt>
                <c:pt idx="7">
                  <c:v>Местоположение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6</c:v>
                </c:pt>
                <c:pt idx="1">
                  <c:v>8</c:v>
                </c:pt>
                <c:pt idx="2">
                  <c:v>8</c:v>
                </c:pt>
                <c:pt idx="3">
                  <c:v>7</c:v>
                </c:pt>
                <c:pt idx="4">
                  <c:v>9</c:v>
                </c:pt>
                <c:pt idx="5">
                  <c:v>8</c:v>
                </c:pt>
                <c:pt idx="6">
                  <c:v>8</c:v>
                </c:pt>
                <c:pt idx="7">
                  <c:v>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Конкурент 1</c:v>
                </c:pt>
              </c:strCache>
            </c:strRef>
          </c:tx>
          <c:spPr>
            <a:ln w="19050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pPr>
              <a:solidFill>
                <a:schemeClr val="accent2"/>
              </a:solidFill>
              <a:ln w="6350" cap="flat" cmpd="sng" algn="ctr">
                <a:solidFill>
                  <a:schemeClr val="accent2"/>
                </a:solidFill>
                <a:prstDash val="solid"/>
                <a:round/>
              </a:ln>
              <a:effectLst/>
            </c:spPr>
          </c:marker>
          <c:cat>
            <c:strRef>
              <c:f>Лист1!$A$2:$A$9</c:f>
              <c:strCache>
                <c:ptCount val="8"/>
                <c:pt idx="0">
                  <c:v>Финансовые возможности</c:v>
                </c:pt>
                <c:pt idx="1">
                  <c:v>Наличие складских остатков</c:v>
                </c:pt>
                <c:pt idx="2">
                  <c:v>Качество продукции </c:v>
                </c:pt>
                <c:pt idx="3">
                  <c:v>Цена</c:v>
                </c:pt>
                <c:pt idx="4">
                  <c:v>Логистика</c:v>
                </c:pt>
                <c:pt idx="5">
                  <c:v>Доп.услуги</c:v>
                </c:pt>
                <c:pt idx="6">
                  <c:v>График работы</c:v>
                </c:pt>
                <c:pt idx="7">
                  <c:v>Местоположение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6</c:v>
                </c:pt>
                <c:pt idx="1">
                  <c:v>9</c:v>
                </c:pt>
                <c:pt idx="2">
                  <c:v>5</c:v>
                </c:pt>
                <c:pt idx="3">
                  <c:v>8</c:v>
                </c:pt>
                <c:pt idx="4">
                  <c:v>9</c:v>
                </c:pt>
                <c:pt idx="5">
                  <c:v>6</c:v>
                </c:pt>
                <c:pt idx="6">
                  <c:v>6</c:v>
                </c:pt>
                <c:pt idx="7">
                  <c:v>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Конкурент 2</c:v>
                </c:pt>
              </c:strCache>
            </c:strRef>
          </c:tx>
          <c:spPr>
            <a:ln w="19050" cap="rnd" cmpd="sng" algn="ctr">
              <a:solidFill>
                <a:schemeClr val="accent3"/>
              </a:solidFill>
              <a:prstDash val="solid"/>
              <a:round/>
            </a:ln>
            <a:effectLst/>
          </c:spPr>
          <c:marker>
            <c:spPr>
              <a:solidFill>
                <a:schemeClr val="accent3"/>
              </a:solidFill>
              <a:ln w="6350" cap="flat" cmpd="sng" algn="ctr">
                <a:solidFill>
                  <a:schemeClr val="accent3"/>
                </a:solidFill>
                <a:prstDash val="solid"/>
                <a:round/>
              </a:ln>
              <a:effectLst/>
            </c:spPr>
          </c:marker>
          <c:cat>
            <c:strRef>
              <c:f>Лист1!$A$2:$A$9</c:f>
              <c:strCache>
                <c:ptCount val="8"/>
                <c:pt idx="0">
                  <c:v>Финансовые возможности</c:v>
                </c:pt>
                <c:pt idx="1">
                  <c:v>Наличие складских остатков</c:v>
                </c:pt>
                <c:pt idx="2">
                  <c:v>Качество продукции </c:v>
                </c:pt>
                <c:pt idx="3">
                  <c:v>Цена</c:v>
                </c:pt>
                <c:pt idx="4">
                  <c:v>Логистика</c:v>
                </c:pt>
                <c:pt idx="5">
                  <c:v>Доп.услуги</c:v>
                </c:pt>
                <c:pt idx="6">
                  <c:v>График работы</c:v>
                </c:pt>
                <c:pt idx="7">
                  <c:v>Местоположение</c:v>
                </c:pt>
              </c:strCache>
            </c:strRef>
          </c:cat>
          <c:val>
            <c:numRef>
              <c:f>Лист1!$D$2:$D$9</c:f>
              <c:numCache>
                <c:formatCode>General</c:formatCode>
                <c:ptCount val="8"/>
                <c:pt idx="0">
                  <c:v>4</c:v>
                </c:pt>
                <c:pt idx="1">
                  <c:v>4</c:v>
                </c:pt>
                <c:pt idx="2">
                  <c:v>5</c:v>
                </c:pt>
                <c:pt idx="3">
                  <c:v>8</c:v>
                </c:pt>
                <c:pt idx="4">
                  <c:v>6</c:v>
                </c:pt>
                <c:pt idx="5">
                  <c:v>2</c:v>
                </c:pt>
                <c:pt idx="6">
                  <c:v>8</c:v>
                </c:pt>
                <c:pt idx="7">
                  <c:v>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Конкурент 3</c:v>
                </c:pt>
              </c:strCache>
            </c:strRef>
          </c:tx>
          <c:spPr>
            <a:ln w="19050" cap="rnd" cmpd="sng" algn="ctr">
              <a:solidFill>
                <a:schemeClr val="accent4"/>
              </a:solidFill>
              <a:prstDash val="solid"/>
              <a:round/>
            </a:ln>
            <a:effectLst/>
          </c:spPr>
          <c:marker>
            <c:spPr>
              <a:noFill/>
              <a:ln w="6350" cap="flat" cmpd="sng" algn="ctr">
                <a:solidFill>
                  <a:schemeClr val="accent4"/>
                </a:solidFill>
                <a:prstDash val="solid"/>
                <a:round/>
              </a:ln>
              <a:effectLst/>
            </c:spPr>
          </c:marker>
          <c:cat>
            <c:strRef>
              <c:f>Лист1!$A$2:$A$9</c:f>
              <c:strCache>
                <c:ptCount val="8"/>
                <c:pt idx="0">
                  <c:v>Финансовые возможности</c:v>
                </c:pt>
                <c:pt idx="1">
                  <c:v>Наличие складских остатков</c:v>
                </c:pt>
                <c:pt idx="2">
                  <c:v>Качество продукции </c:v>
                </c:pt>
                <c:pt idx="3">
                  <c:v>Цена</c:v>
                </c:pt>
                <c:pt idx="4">
                  <c:v>Логистика</c:v>
                </c:pt>
                <c:pt idx="5">
                  <c:v>Доп.услуги</c:v>
                </c:pt>
                <c:pt idx="6">
                  <c:v>График работы</c:v>
                </c:pt>
                <c:pt idx="7">
                  <c:v>Местоположение</c:v>
                </c:pt>
              </c:strCache>
            </c:strRef>
          </c:cat>
          <c:val>
            <c:numRef>
              <c:f>Лист1!$E$2:$E$9</c:f>
              <c:numCache>
                <c:formatCode>General</c:formatCode>
                <c:ptCount val="8"/>
                <c:pt idx="0">
                  <c:v>10</c:v>
                </c:pt>
                <c:pt idx="1">
                  <c:v>9</c:v>
                </c:pt>
                <c:pt idx="2">
                  <c:v>9</c:v>
                </c:pt>
                <c:pt idx="3">
                  <c:v>9</c:v>
                </c:pt>
                <c:pt idx="4">
                  <c:v>6</c:v>
                </c:pt>
                <c:pt idx="5">
                  <c:v>5</c:v>
                </c:pt>
                <c:pt idx="6">
                  <c:v>6</c:v>
                </c:pt>
                <c:pt idx="7">
                  <c:v>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Конкурент 4</c:v>
                </c:pt>
              </c:strCache>
            </c:strRef>
          </c:tx>
          <c:spPr>
            <a:ln w="19050" cap="rnd" cmpd="sng" algn="ctr">
              <a:solidFill>
                <a:schemeClr val="accent5"/>
              </a:solidFill>
              <a:prstDash val="solid"/>
              <a:round/>
            </a:ln>
            <a:effectLst/>
          </c:spPr>
          <c:marker>
            <c:spPr>
              <a:noFill/>
              <a:ln w="6350" cap="flat" cmpd="sng" algn="ctr">
                <a:solidFill>
                  <a:schemeClr val="accent5"/>
                </a:solidFill>
                <a:prstDash val="solid"/>
                <a:round/>
              </a:ln>
              <a:effectLst/>
            </c:spPr>
          </c:marker>
          <c:cat>
            <c:strRef>
              <c:f>Лист1!$A$2:$A$9</c:f>
              <c:strCache>
                <c:ptCount val="8"/>
                <c:pt idx="0">
                  <c:v>Финансовые возможности</c:v>
                </c:pt>
                <c:pt idx="1">
                  <c:v>Наличие складских остатков</c:v>
                </c:pt>
                <c:pt idx="2">
                  <c:v>Качество продукции </c:v>
                </c:pt>
                <c:pt idx="3">
                  <c:v>Цена</c:v>
                </c:pt>
                <c:pt idx="4">
                  <c:v>Логистика</c:v>
                </c:pt>
                <c:pt idx="5">
                  <c:v>Доп.услуги</c:v>
                </c:pt>
                <c:pt idx="6">
                  <c:v>График работы</c:v>
                </c:pt>
                <c:pt idx="7">
                  <c:v>Местоположение</c:v>
                </c:pt>
              </c:strCache>
            </c:strRef>
          </c:cat>
          <c:val>
            <c:numRef>
              <c:f>Лист1!$F$2:$F$9</c:f>
              <c:numCache>
                <c:formatCode>General</c:formatCode>
                <c:ptCount val="8"/>
                <c:pt idx="0">
                  <c:v>8</c:v>
                </c:pt>
                <c:pt idx="1">
                  <c:v>1</c:v>
                </c:pt>
                <c:pt idx="2">
                  <c:v>7</c:v>
                </c:pt>
                <c:pt idx="3">
                  <c:v>9</c:v>
                </c:pt>
                <c:pt idx="4">
                  <c:v>5</c:v>
                </c:pt>
                <c:pt idx="5">
                  <c:v>1</c:v>
                </c:pt>
                <c:pt idx="6">
                  <c:v>3</c:v>
                </c:pt>
                <c:pt idx="7">
                  <c:v>1</c:v>
                </c:pt>
              </c:numCache>
            </c:numRef>
          </c:val>
        </c:ser>
        <c:axId val="43912192"/>
        <c:axId val="43926272"/>
      </c:radarChart>
      <c:catAx>
        <c:axId val="43912192"/>
        <c:scaling>
          <c:orientation val="minMax"/>
        </c:scaling>
        <c:axPos val="b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pPr>
            <a:endParaRPr lang="ru-RU"/>
          </a:p>
        </c:txPr>
        <c:crossAx val="43926272"/>
        <c:crosses val="autoZero"/>
        <c:auto val="1"/>
        <c:lblAlgn val="ctr"/>
        <c:lblOffset val="100"/>
      </c:catAx>
      <c:valAx>
        <c:axId val="43926272"/>
        <c:scaling>
          <c:orientation val="minMax"/>
        </c:scaling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cross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pPr>
            <a:endParaRPr lang="ru-RU"/>
          </a:p>
        </c:txPr>
        <c:crossAx val="43912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ADA47-3616-0041-85F3-7818EA367C3A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03EE1A-BDA7-DB4C-981E-EF829669F1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91997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54FB9-9CBD-6940-B004-FA850C54FD79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04438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3EE1A-BDA7-DB4C-981E-EF829669F1A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25805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3EE1A-BDA7-DB4C-981E-EF829669F1A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76035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3EE1A-BDA7-DB4C-981E-EF829669F1A5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40979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3EE1A-BDA7-DB4C-981E-EF829669F1A5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86698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EE86-47BA-7544-B4B9-389469DE83BC}" type="datetime1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FCB7F-B662-ED45-A20C-B74BD84DAA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8390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F9276-77FA-D946-8264-3FE56CCB5EC2}" type="datetime1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FCB7F-B662-ED45-A20C-B74BD84DAA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3995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C671-7BE5-544F-B20B-E9F0FACE0602}" type="datetime1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FCB7F-B662-ED45-A20C-B74BD84DAA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35566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ACDFD-1D61-DC40-9A5E-C4B47BA69990}" type="datetime1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FCB7F-B662-ED45-A20C-B74BD84DAA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95560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D76E-0131-9F4C-8027-812B172C6916}" type="datetime1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FCB7F-B662-ED45-A20C-B74BD84DAA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71336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3AFE2-39CE-0240-B85F-0594C93CE858}" type="datetime1">
              <a:rPr lang="ru-RU" smtClean="0"/>
              <a:pPr/>
              <a:t>21.12.2020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FCB7F-B662-ED45-A20C-B74BD84DAA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38220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15C7D-57C5-8A4C-88F0-15B8F8CCEA22}" type="datetime1">
              <a:rPr lang="ru-RU" smtClean="0"/>
              <a:pPr/>
              <a:t>21.12.2020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FCB7F-B662-ED45-A20C-B74BD84DAA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78071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DED91-C5B9-664D-84D3-308CA5D0EB32}" type="datetime1">
              <a:rPr lang="ru-RU" smtClean="0"/>
              <a:pPr/>
              <a:t>21.12.2020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FCB7F-B662-ED45-A20C-B74BD84DAA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01150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0138-7318-9D4F-BB8A-1FC4CF2EFB02}" type="datetime1">
              <a:rPr lang="ru-RU" smtClean="0"/>
              <a:pPr/>
              <a:t>21.12.2020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FCB7F-B662-ED45-A20C-B74BD84DAA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02225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6985-55F2-0C47-BD68-AC0220A4C82B}" type="datetime1">
              <a:rPr lang="ru-RU" smtClean="0"/>
              <a:pPr/>
              <a:t>21.12.2020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FCB7F-B662-ED45-A20C-B74BD84DAA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95012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D1ED1-7E06-4745-A0AB-71EAFE49BDE1}" type="datetime1">
              <a:rPr lang="ru-RU" smtClean="0"/>
              <a:pPr/>
              <a:t>21.12.2020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FCB7F-B662-ED45-A20C-B74BD84DAA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04123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8A581-875A-964B-9118-D787655577D9}" type="datetime1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FCB7F-B662-ED45-A20C-B74BD84DAA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8339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tiff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10" Type="http://schemas.openxmlformats.org/officeDocument/2006/relationships/image" Target="../media/image15.gif"/><Relationship Id="rId4" Type="http://schemas.openxmlformats.org/officeDocument/2006/relationships/image" Target="../media/image10.jpeg"/><Relationship Id="rId9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57290" y="914451"/>
            <a:ext cx="6327916" cy="1355204"/>
          </a:xfrm>
        </p:spPr>
        <p:txBody>
          <a:bodyPr>
            <a:normAutofit/>
          </a:bodyPr>
          <a:lstStyle/>
          <a:p>
            <a:r>
              <a:rPr lang="ru-RU" sz="2175" b="1" dirty="0">
                <a:latin typeface="Times New Roman" pitchFamily="18" charset="0"/>
              </a:rPr>
              <a:t>ВЫПУСКНОЙ АТТЕСТАЦИОННЫЙ ПРОЕКТ</a:t>
            </a:r>
            <a:r>
              <a:rPr lang="ru-RU" sz="1350" b="1" dirty="0">
                <a:latin typeface="Times New Roman" pitchFamily="18" charset="0"/>
              </a:rPr>
              <a:t/>
            </a:r>
            <a:br>
              <a:rPr lang="ru-RU" sz="1350" b="1" dirty="0">
                <a:latin typeface="Times New Roman" pitchFamily="18" charset="0"/>
              </a:rPr>
            </a:br>
            <a:r>
              <a:rPr lang="ru-RU" sz="1800" b="1" dirty="0">
                <a:latin typeface="Times New Roman" pitchFamily="18" charset="0"/>
              </a:rPr>
              <a:t>«Формирование новых конкурентных преимуществ у оптово-розничной торговли инженерной сантехникой»</a:t>
            </a: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00892" y="2667859"/>
            <a:ext cx="2036322" cy="1956119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  <a:spcBef>
                <a:spcPts val="413"/>
              </a:spcBef>
              <a:spcAft>
                <a:spcPts val="600"/>
              </a:spcAft>
            </a:pPr>
            <a:r>
              <a:rPr lang="ru-RU" sz="1200" u="sng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Выполнил:  </a:t>
            </a:r>
          </a:p>
          <a:p>
            <a:pPr algn="l">
              <a:lnSpc>
                <a:spcPct val="80000"/>
              </a:lnSpc>
              <a:spcBef>
                <a:spcPts val="0"/>
              </a:spcBef>
            </a:pPr>
            <a:r>
              <a:rPr lang="ru-RU" sz="1200" dirty="0" smtClean="0">
                <a:solidFill>
                  <a:srgbClr val="000000"/>
                </a:solidFill>
                <a:cs typeface="Arial" pitchFamily="34" charset="0"/>
              </a:rPr>
              <a:t>слушатель программы  профессиональной переподготовки</a:t>
            </a:r>
            <a:endParaRPr lang="ru-RU" sz="1200" dirty="0" smtClean="0">
              <a:solidFill>
                <a:srgbClr val="000000"/>
              </a:solidFill>
              <a:ea typeface="Times New Roman" charset="0"/>
              <a:cs typeface="Times New Roman" charset="0"/>
            </a:endParaRPr>
          </a:p>
          <a:p>
            <a:pPr algn="l">
              <a:lnSpc>
                <a:spcPct val="80000"/>
              </a:lnSpc>
              <a:spcBef>
                <a:spcPts val="0"/>
              </a:spcBef>
            </a:pPr>
            <a:r>
              <a:rPr lang="ru-RU" sz="12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Бойлученко </a:t>
            </a:r>
            <a:r>
              <a:rPr lang="ru-RU" sz="12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Д. И.</a:t>
            </a:r>
          </a:p>
          <a:p>
            <a:pPr algn="l"/>
            <a:r>
              <a:rPr lang="ru-RU" sz="1200" u="sng" dirty="0" smtClean="0">
                <a:ea typeface="Times New Roman" charset="0"/>
                <a:cs typeface="Times New Roman" charset="0"/>
              </a:rPr>
              <a:t>Научный </a:t>
            </a:r>
            <a:r>
              <a:rPr lang="ru-RU" sz="1200" u="sng" dirty="0">
                <a:ea typeface="Times New Roman" charset="0"/>
                <a:cs typeface="Times New Roman" charset="0"/>
              </a:rPr>
              <a:t>руководитель:</a:t>
            </a:r>
          </a:p>
          <a:p>
            <a:pPr algn="l"/>
            <a:r>
              <a:rPr lang="ru-RU" sz="1200" dirty="0">
                <a:ea typeface="Times New Roman" charset="0"/>
                <a:cs typeface="Times New Roman" charset="0"/>
              </a:rPr>
              <a:t>Томашевская </a:t>
            </a:r>
            <a:r>
              <a:rPr lang="ru-RU" sz="1200" dirty="0" smtClean="0">
                <a:ea typeface="Times New Roman" charset="0"/>
                <a:cs typeface="Times New Roman" charset="0"/>
              </a:rPr>
              <a:t>Ю.Н.  </a:t>
            </a:r>
          </a:p>
          <a:p>
            <a:pPr algn="l">
              <a:spcBef>
                <a:spcPts val="0"/>
              </a:spcBef>
            </a:pPr>
            <a:r>
              <a:rPr lang="ru-RU" sz="1200" dirty="0" smtClean="0">
                <a:ea typeface="Times New Roman" charset="0"/>
                <a:cs typeface="Times New Roman" charset="0"/>
              </a:rPr>
              <a:t>к.э.н</a:t>
            </a:r>
            <a:r>
              <a:rPr lang="ru-RU" sz="1200" dirty="0">
                <a:ea typeface="Times New Roman" charset="0"/>
                <a:cs typeface="Times New Roman" charset="0"/>
              </a:rPr>
              <a:t>., доцент кафедры мировой экономики и финансов</a:t>
            </a:r>
          </a:p>
          <a:p>
            <a:endParaRPr lang="ru-RU" sz="1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129621"/>
            <a:ext cx="577864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Министерство образования и науки России</a:t>
            </a:r>
          </a:p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ФГБОУ ВО «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Астраханский государственный университет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Департамент непрерывного образования</a:t>
            </a:r>
          </a:p>
          <a:p>
            <a:pPr algn="ctr"/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712491"/>
            <a:ext cx="735811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5485" algn="ctr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Программа подготовки управленческих кадров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для организаций народного хозяйства Российской Федерации </a:t>
            </a:r>
          </a:p>
          <a:p>
            <a:pPr marL="65485"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Региональный менеджмент: формирование устойчивых конкурентных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преимуществ компаний и территорий», тип А</a:t>
            </a:r>
          </a:p>
          <a:p>
            <a:pPr marL="65485" algn="ctr"/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47427" y="4623978"/>
            <a:ext cx="13786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ea typeface="Plumb Cond" pitchFamily="2" charset="0"/>
                <a:cs typeface="Times New Roman" pitchFamily="18" charset="0"/>
              </a:rPr>
              <a:t>Астрахань 2020 </a:t>
            </a:r>
            <a:r>
              <a:rPr lang="en-US" sz="1200" dirty="0">
                <a:ea typeface="Plumb Cond" pitchFamily="2" charset="0"/>
                <a:cs typeface="Times New Roman" pitchFamily="18" charset="0"/>
              </a:rPr>
              <a:t> </a:t>
            </a:r>
            <a:r>
              <a:rPr lang="ru-RU" sz="1200" dirty="0">
                <a:ea typeface="Plumb Cond" pitchFamily="2" charset="0"/>
                <a:cs typeface="Times New Roman" pitchFamily="18" charset="0"/>
              </a:rPr>
              <a:t>г.</a:t>
            </a:r>
          </a:p>
        </p:txBody>
      </p:sp>
    </p:spTree>
    <p:extLst>
      <p:ext uri="{BB962C8B-B14F-4D97-AF65-F5344CB8AC3E}">
        <p14:creationId xmlns="" xmlns:p14="http://schemas.microsoft.com/office/powerpoint/2010/main" val="2643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6C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1335" y="-596864"/>
            <a:ext cx="5436096" cy="302433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Многоугольник конкурентоспособности</a:t>
            </a:r>
            <a:endParaRPr lang="ru-RU" sz="32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779078" y="8809452"/>
            <a:ext cx="7647005" cy="1638644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 rot="317948">
            <a:off x="-1769458" y="-1254958"/>
            <a:ext cx="5882150" cy="5271112"/>
          </a:xfrm>
          <a:custGeom>
            <a:avLst/>
            <a:gdLst>
              <a:gd name="connsiteX0" fmla="*/ 0 w 4324723"/>
              <a:gd name="connsiteY0" fmla="*/ 1404325 h 2808650"/>
              <a:gd name="connsiteX1" fmla="*/ 2162362 w 4324723"/>
              <a:gd name="connsiteY1" fmla="*/ 0 h 2808650"/>
              <a:gd name="connsiteX2" fmla="*/ 4324724 w 4324723"/>
              <a:gd name="connsiteY2" fmla="*/ 1404325 h 2808650"/>
              <a:gd name="connsiteX3" fmla="*/ 2162362 w 4324723"/>
              <a:gd name="connsiteY3" fmla="*/ 2808650 h 2808650"/>
              <a:gd name="connsiteX4" fmla="*/ 0 w 4324723"/>
              <a:gd name="connsiteY4" fmla="*/ 1404325 h 2808650"/>
              <a:gd name="connsiteX0" fmla="*/ 87513 w 5406154"/>
              <a:gd name="connsiteY0" fmla="*/ 1538437 h 2942762"/>
              <a:gd name="connsiteX1" fmla="*/ 4993075 w 5406154"/>
              <a:gd name="connsiteY1" fmla="*/ 0 h 2942762"/>
              <a:gd name="connsiteX2" fmla="*/ 4412237 w 5406154"/>
              <a:gd name="connsiteY2" fmla="*/ 1538437 h 2942762"/>
              <a:gd name="connsiteX3" fmla="*/ 2249875 w 5406154"/>
              <a:gd name="connsiteY3" fmla="*/ 2942762 h 2942762"/>
              <a:gd name="connsiteX4" fmla="*/ 87513 w 5406154"/>
              <a:gd name="connsiteY4" fmla="*/ 1538437 h 294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6154" h="2942762">
                <a:moveTo>
                  <a:pt x="87513" y="1538437"/>
                </a:moveTo>
                <a:cubicBezTo>
                  <a:pt x="544713" y="1047977"/>
                  <a:pt x="3798835" y="0"/>
                  <a:pt x="4993075" y="0"/>
                </a:cubicBezTo>
                <a:cubicBezTo>
                  <a:pt x="6187315" y="0"/>
                  <a:pt x="4412237" y="762850"/>
                  <a:pt x="4412237" y="1538437"/>
                </a:cubicBezTo>
                <a:cubicBezTo>
                  <a:pt x="4412237" y="2314024"/>
                  <a:pt x="3444115" y="2942762"/>
                  <a:pt x="2249875" y="2942762"/>
                </a:cubicBezTo>
                <a:cubicBezTo>
                  <a:pt x="1055635" y="2942762"/>
                  <a:pt x="-369687" y="2028897"/>
                  <a:pt x="87513" y="15384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373871"/>
            <a:ext cx="2731913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Сильные позиции </a:t>
            </a:r>
            <a:r>
              <a:rPr lang="ru-RU" sz="1600" dirty="0" smtClean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– наличие складских остатков, качество продукции и бесплатные доп. услуги. </a:t>
            </a:r>
          </a:p>
          <a:p>
            <a:endParaRPr lang="ru-RU" sz="800" b="1" dirty="0" smtClean="0">
              <a:solidFill>
                <a:srgbClr val="2E6CD3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ru-RU" sz="1600" b="1" dirty="0" smtClean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Слабые позиции </a:t>
            </a:r>
            <a:r>
              <a:rPr lang="ru-RU" sz="1600" dirty="0" smtClean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-  месторасположение, не-достаточные финансовые возможности и отсутствие эксклюзивности в предложениях</a:t>
            </a:r>
            <a:endParaRPr lang="ru-RU" sz="1600" b="1" dirty="0">
              <a:solidFill>
                <a:srgbClr val="2E6CD3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324544" y="-850265"/>
            <a:ext cx="2952328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="" xmlns:p14="http://schemas.microsoft.com/office/powerpoint/2010/main" val="1764414975"/>
              </p:ext>
            </p:extLst>
          </p:nvPr>
        </p:nvGraphicFramePr>
        <p:xfrm>
          <a:off x="2411760" y="1424233"/>
          <a:ext cx="6564816" cy="3999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Овал 8"/>
          <p:cNvSpPr/>
          <p:nvPr/>
        </p:nvSpPr>
        <p:spPr>
          <a:xfrm>
            <a:off x="8649313" y="4682498"/>
            <a:ext cx="346987" cy="346987"/>
          </a:xfrm>
          <a:prstGeom prst="ellipse">
            <a:avLst/>
          </a:prstGeom>
          <a:solidFill>
            <a:schemeClr val="bg1"/>
          </a:solidFill>
          <a:ln w="38100">
            <a:solidFill>
              <a:srgbClr val="2E6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8644644" y="4720069"/>
            <a:ext cx="351656" cy="338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9</a:t>
            </a:r>
            <a:endParaRPr lang="ru-RU" b="1" dirty="0">
              <a:solidFill>
                <a:srgbClr val="2E6CD3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921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774668" y="-1905593"/>
            <a:ext cx="3967164" cy="3967164"/>
            <a:chOff x="0" y="0"/>
            <a:chExt cx="1708150" cy="1708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3878D3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192962" y="1157288"/>
            <a:ext cx="5850651" cy="2828925"/>
            <a:chOff x="0" y="0"/>
            <a:chExt cx="3472306" cy="1678940"/>
          </a:xfrm>
        </p:grpSpPr>
        <p:sp>
          <p:nvSpPr>
            <p:cNvPr id="5" name="Freeform 5"/>
            <p:cNvSpPr/>
            <p:nvPr/>
          </p:nvSpPr>
          <p:spPr>
            <a:xfrm>
              <a:off x="92710" y="106680"/>
              <a:ext cx="3368166" cy="1559560"/>
            </a:xfrm>
            <a:custGeom>
              <a:avLst/>
              <a:gdLst/>
              <a:ahLst/>
              <a:cxnLst/>
              <a:rect l="l" t="t" r="r" b="b"/>
              <a:pathLst>
                <a:path w="3368166" h="1559560">
                  <a:moveTo>
                    <a:pt x="3341495" y="1370330"/>
                  </a:moveTo>
                  <a:cubicBezTo>
                    <a:pt x="3341495" y="1457960"/>
                    <a:pt x="3265295" y="1529080"/>
                    <a:pt x="3184016" y="1529080"/>
                  </a:cubicBezTo>
                  <a:lnTo>
                    <a:pt x="66040" y="1529080"/>
                  </a:lnTo>
                  <a:cubicBezTo>
                    <a:pt x="43180" y="1529080"/>
                    <a:pt x="20320" y="1524000"/>
                    <a:pt x="0" y="1515110"/>
                  </a:cubicBezTo>
                  <a:cubicBezTo>
                    <a:pt x="26670" y="1543050"/>
                    <a:pt x="63500" y="1559560"/>
                    <a:pt x="115594" y="1559560"/>
                  </a:cubicBezTo>
                  <a:lnTo>
                    <a:pt x="3222116" y="1559560"/>
                  </a:lnTo>
                  <a:cubicBezTo>
                    <a:pt x="3302125" y="1559560"/>
                    <a:pt x="3368166" y="1493520"/>
                    <a:pt x="3368166" y="1413510"/>
                  </a:cubicBezTo>
                  <a:lnTo>
                    <a:pt x="3368166" y="95250"/>
                  </a:lnTo>
                  <a:cubicBezTo>
                    <a:pt x="3368166" y="58420"/>
                    <a:pt x="3354195" y="25400"/>
                    <a:pt x="3332605" y="0"/>
                  </a:cubicBezTo>
                  <a:cubicBezTo>
                    <a:pt x="3338955" y="16510"/>
                    <a:pt x="3341495" y="34290"/>
                    <a:pt x="3341495" y="52070"/>
                  </a:cubicBezTo>
                  <a:lnTo>
                    <a:pt x="3341495" y="1370330"/>
                  </a:lnTo>
                  <a:lnTo>
                    <a:pt x="3341495" y="1370330"/>
                  </a:lnTo>
                  <a:close/>
                </a:path>
              </a:pathLst>
            </a:custGeom>
            <a:solidFill>
              <a:srgbClr val="86AAD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2700" y="12700"/>
              <a:ext cx="3407536" cy="1610360"/>
            </a:xfrm>
            <a:custGeom>
              <a:avLst/>
              <a:gdLst/>
              <a:ahLst/>
              <a:cxnLst/>
              <a:rect l="l" t="t" r="r" b="b"/>
              <a:pathLst>
                <a:path w="3407536" h="1610360">
                  <a:moveTo>
                    <a:pt x="146050" y="1610360"/>
                  </a:moveTo>
                  <a:lnTo>
                    <a:pt x="3261486" y="1610360"/>
                  </a:lnTo>
                  <a:cubicBezTo>
                    <a:pt x="3341496" y="1610360"/>
                    <a:pt x="3407536" y="1544320"/>
                    <a:pt x="3407536" y="1464310"/>
                  </a:cubicBezTo>
                  <a:lnTo>
                    <a:pt x="3407536" y="146050"/>
                  </a:lnTo>
                  <a:cubicBezTo>
                    <a:pt x="3407536" y="66040"/>
                    <a:pt x="3341496" y="0"/>
                    <a:pt x="3261486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464310"/>
                  </a:lnTo>
                  <a:cubicBezTo>
                    <a:pt x="0" y="1545590"/>
                    <a:pt x="66040" y="1610360"/>
                    <a:pt x="146050" y="1610360"/>
                  </a:cubicBezTo>
                  <a:close/>
                </a:path>
              </a:pathLst>
            </a:custGeom>
            <a:solidFill>
              <a:srgbClr val="CAD6F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3472305" cy="1678940"/>
            </a:xfrm>
            <a:custGeom>
              <a:avLst/>
              <a:gdLst/>
              <a:ahLst/>
              <a:cxnLst/>
              <a:rect l="l" t="t" r="r" b="b"/>
              <a:pathLst>
                <a:path w="3472305" h="1678940">
                  <a:moveTo>
                    <a:pt x="3408805" y="74930"/>
                  </a:moveTo>
                  <a:cubicBezTo>
                    <a:pt x="3380866" y="30480"/>
                    <a:pt x="3331335" y="0"/>
                    <a:pt x="3274185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477010"/>
                  </a:lnTo>
                  <a:cubicBezTo>
                    <a:pt x="0" y="1529080"/>
                    <a:pt x="25400" y="1574800"/>
                    <a:pt x="63500" y="1604010"/>
                  </a:cubicBezTo>
                  <a:cubicBezTo>
                    <a:pt x="91440" y="1648460"/>
                    <a:pt x="140970" y="1678940"/>
                    <a:pt x="211362" y="1678940"/>
                  </a:cubicBezTo>
                  <a:lnTo>
                    <a:pt x="3313555" y="1678940"/>
                  </a:lnTo>
                  <a:cubicBezTo>
                    <a:pt x="3401186" y="1678940"/>
                    <a:pt x="3472305" y="1607820"/>
                    <a:pt x="3472305" y="1520190"/>
                  </a:cubicBezTo>
                  <a:lnTo>
                    <a:pt x="3472305" y="201930"/>
                  </a:lnTo>
                  <a:cubicBezTo>
                    <a:pt x="3472305" y="149860"/>
                    <a:pt x="3446905" y="104140"/>
                    <a:pt x="3408805" y="74930"/>
                  </a:cubicBezTo>
                  <a:close/>
                  <a:moveTo>
                    <a:pt x="12700" y="147701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274186" y="12700"/>
                  </a:lnTo>
                  <a:cubicBezTo>
                    <a:pt x="3354196" y="12700"/>
                    <a:pt x="3420236" y="78740"/>
                    <a:pt x="3420236" y="158750"/>
                  </a:cubicBezTo>
                  <a:lnTo>
                    <a:pt x="3420236" y="1477010"/>
                  </a:lnTo>
                  <a:cubicBezTo>
                    <a:pt x="3420236" y="1557020"/>
                    <a:pt x="3354196" y="1623060"/>
                    <a:pt x="3274186" y="1623060"/>
                  </a:cubicBezTo>
                  <a:lnTo>
                    <a:pt x="158750" y="1623060"/>
                  </a:lnTo>
                  <a:cubicBezTo>
                    <a:pt x="78740" y="1623060"/>
                    <a:pt x="12700" y="1558290"/>
                    <a:pt x="12700" y="1477010"/>
                  </a:cubicBezTo>
                  <a:close/>
                  <a:moveTo>
                    <a:pt x="3460876" y="1520190"/>
                  </a:moveTo>
                  <a:cubicBezTo>
                    <a:pt x="3460876" y="1600200"/>
                    <a:pt x="3393566" y="1666240"/>
                    <a:pt x="3313555" y="1666240"/>
                  </a:cubicBezTo>
                  <a:lnTo>
                    <a:pt x="211362" y="1666240"/>
                  </a:lnTo>
                  <a:cubicBezTo>
                    <a:pt x="157480" y="1666240"/>
                    <a:pt x="120650" y="1649730"/>
                    <a:pt x="93980" y="1621790"/>
                  </a:cubicBezTo>
                  <a:cubicBezTo>
                    <a:pt x="114300" y="1630680"/>
                    <a:pt x="135890" y="1635760"/>
                    <a:pt x="160020" y="1635760"/>
                  </a:cubicBezTo>
                  <a:lnTo>
                    <a:pt x="3275455" y="1635760"/>
                  </a:lnTo>
                  <a:cubicBezTo>
                    <a:pt x="3363086" y="1635760"/>
                    <a:pt x="3434205" y="1564640"/>
                    <a:pt x="3434205" y="1477010"/>
                  </a:cubicBezTo>
                  <a:lnTo>
                    <a:pt x="3434205" y="158750"/>
                  </a:lnTo>
                  <a:cubicBezTo>
                    <a:pt x="3434205" y="140970"/>
                    <a:pt x="3430396" y="123190"/>
                    <a:pt x="3425316" y="106680"/>
                  </a:cubicBezTo>
                  <a:cubicBezTo>
                    <a:pt x="3446905" y="132080"/>
                    <a:pt x="3460876" y="165100"/>
                    <a:pt x="3460876" y="201930"/>
                  </a:cubicBezTo>
                  <a:lnTo>
                    <a:pt x="3460876" y="1520190"/>
                  </a:lnTo>
                  <a:cubicBezTo>
                    <a:pt x="3460876" y="1520190"/>
                    <a:pt x="3460876" y="1520190"/>
                    <a:pt x="3460876" y="1520190"/>
                  </a:cubicBezTo>
                  <a:close/>
                </a:path>
              </a:pathLst>
            </a:custGeom>
            <a:solidFill>
              <a:srgbClr val="77838D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97036" y="1201903"/>
            <a:ext cx="5510258" cy="273969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95536" y="1406858"/>
            <a:ext cx="3295155" cy="2257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</a:pPr>
            <a:r>
              <a:rPr lang="en-US" sz="4400" b="1" dirty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СТЭЭП </a:t>
            </a:r>
            <a:r>
              <a:rPr lang="en-US" sz="4400" b="1" dirty="0" err="1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анализ</a:t>
            </a:r>
            <a:r>
              <a:rPr lang="en-US" sz="4400" b="1" dirty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4400" b="1" dirty="0" err="1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внешней</a:t>
            </a:r>
            <a:r>
              <a:rPr lang="en-US" sz="4400" b="1" dirty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4400" b="1" dirty="0" err="1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среды</a:t>
            </a:r>
            <a:r>
              <a:rPr lang="en-US" sz="4400" b="1" dirty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3600450" y="4331698"/>
            <a:ext cx="5029200" cy="444570"/>
            <a:chOff x="0" y="0"/>
            <a:chExt cx="9194800" cy="812800"/>
          </a:xfrm>
        </p:grpSpPr>
        <p:sp>
          <p:nvSpPr>
            <p:cNvPr id="12" name="Freeform 12"/>
            <p:cNvSpPr/>
            <p:nvPr/>
          </p:nvSpPr>
          <p:spPr>
            <a:xfrm>
              <a:off x="457200" y="304800"/>
              <a:ext cx="8331200" cy="203200"/>
            </a:xfrm>
            <a:custGeom>
              <a:avLst/>
              <a:gdLst/>
              <a:ahLst/>
              <a:cxnLst/>
              <a:rect l="l" t="t" r="r" b="b"/>
              <a:pathLst>
                <a:path w="8331200" h="203200">
                  <a:moveTo>
                    <a:pt x="101600" y="0"/>
                  </a:moveTo>
                  <a:cubicBezTo>
                    <a:pt x="157480" y="0"/>
                    <a:pt x="203200" y="45720"/>
                    <a:pt x="203200" y="101600"/>
                  </a:cubicBezTo>
                  <a:cubicBezTo>
                    <a:pt x="203200" y="157480"/>
                    <a:pt x="157480" y="203200"/>
                    <a:pt x="101600" y="203200"/>
                  </a:cubicBezTo>
                  <a:cubicBezTo>
                    <a:pt x="45720" y="203200"/>
                    <a:pt x="0" y="157480"/>
                    <a:pt x="0" y="101600"/>
                  </a:cubicBezTo>
                  <a:cubicBezTo>
                    <a:pt x="0" y="45720"/>
                    <a:pt x="45720" y="0"/>
                    <a:pt x="101600" y="0"/>
                  </a:cubicBezTo>
                  <a:close/>
                  <a:moveTo>
                    <a:pt x="508000" y="0"/>
                  </a:moveTo>
                  <a:cubicBezTo>
                    <a:pt x="563880" y="0"/>
                    <a:pt x="609600" y="45720"/>
                    <a:pt x="609600" y="101600"/>
                  </a:cubicBezTo>
                  <a:cubicBezTo>
                    <a:pt x="609600" y="157480"/>
                    <a:pt x="563880" y="203200"/>
                    <a:pt x="508000" y="203200"/>
                  </a:cubicBezTo>
                  <a:cubicBezTo>
                    <a:pt x="452120" y="203200"/>
                    <a:pt x="406400" y="157480"/>
                    <a:pt x="406400" y="101600"/>
                  </a:cubicBezTo>
                  <a:cubicBezTo>
                    <a:pt x="406400" y="45720"/>
                    <a:pt x="452120" y="0"/>
                    <a:pt x="508000" y="0"/>
                  </a:cubicBezTo>
                  <a:close/>
                  <a:moveTo>
                    <a:pt x="914400" y="0"/>
                  </a:moveTo>
                  <a:cubicBezTo>
                    <a:pt x="970280" y="0"/>
                    <a:pt x="1016000" y="45720"/>
                    <a:pt x="1016000" y="101600"/>
                  </a:cubicBezTo>
                  <a:cubicBezTo>
                    <a:pt x="1016000" y="157480"/>
                    <a:pt x="970280" y="203200"/>
                    <a:pt x="914400" y="203200"/>
                  </a:cubicBezTo>
                  <a:cubicBezTo>
                    <a:pt x="858520" y="203200"/>
                    <a:pt x="812800" y="157480"/>
                    <a:pt x="812800" y="101600"/>
                  </a:cubicBezTo>
                  <a:cubicBezTo>
                    <a:pt x="812800" y="45720"/>
                    <a:pt x="858520" y="0"/>
                    <a:pt x="914400" y="0"/>
                  </a:cubicBezTo>
                  <a:close/>
                  <a:moveTo>
                    <a:pt x="1320800" y="0"/>
                  </a:moveTo>
                  <a:cubicBezTo>
                    <a:pt x="1376680" y="0"/>
                    <a:pt x="1422400" y="45720"/>
                    <a:pt x="1422400" y="101600"/>
                  </a:cubicBezTo>
                  <a:cubicBezTo>
                    <a:pt x="1422400" y="157480"/>
                    <a:pt x="1376680" y="203200"/>
                    <a:pt x="1320800" y="203200"/>
                  </a:cubicBezTo>
                  <a:cubicBezTo>
                    <a:pt x="1264920" y="203200"/>
                    <a:pt x="1219200" y="157480"/>
                    <a:pt x="1219200" y="101600"/>
                  </a:cubicBezTo>
                  <a:cubicBezTo>
                    <a:pt x="1219200" y="45720"/>
                    <a:pt x="1264920" y="0"/>
                    <a:pt x="1320800" y="0"/>
                  </a:cubicBezTo>
                  <a:close/>
                  <a:moveTo>
                    <a:pt x="1727200" y="0"/>
                  </a:moveTo>
                  <a:cubicBezTo>
                    <a:pt x="1783080" y="0"/>
                    <a:pt x="1828800" y="45720"/>
                    <a:pt x="1828800" y="101600"/>
                  </a:cubicBezTo>
                  <a:cubicBezTo>
                    <a:pt x="1828800" y="157480"/>
                    <a:pt x="1783080" y="203200"/>
                    <a:pt x="1727200" y="203200"/>
                  </a:cubicBezTo>
                  <a:cubicBezTo>
                    <a:pt x="1671320" y="203200"/>
                    <a:pt x="1625600" y="157480"/>
                    <a:pt x="1625600" y="101600"/>
                  </a:cubicBezTo>
                  <a:cubicBezTo>
                    <a:pt x="1625600" y="45720"/>
                    <a:pt x="1671320" y="0"/>
                    <a:pt x="1727200" y="0"/>
                  </a:cubicBezTo>
                  <a:close/>
                  <a:moveTo>
                    <a:pt x="2133600" y="0"/>
                  </a:moveTo>
                  <a:cubicBezTo>
                    <a:pt x="2189480" y="0"/>
                    <a:pt x="2235200" y="45720"/>
                    <a:pt x="2235200" y="101600"/>
                  </a:cubicBezTo>
                  <a:cubicBezTo>
                    <a:pt x="2235200" y="157480"/>
                    <a:pt x="2189480" y="203200"/>
                    <a:pt x="2133600" y="203200"/>
                  </a:cubicBezTo>
                  <a:cubicBezTo>
                    <a:pt x="2077720" y="203200"/>
                    <a:pt x="2032000" y="157480"/>
                    <a:pt x="2032000" y="101600"/>
                  </a:cubicBezTo>
                  <a:cubicBezTo>
                    <a:pt x="2032000" y="45720"/>
                    <a:pt x="2077720" y="0"/>
                    <a:pt x="2133600" y="0"/>
                  </a:cubicBezTo>
                  <a:close/>
                  <a:moveTo>
                    <a:pt x="2540000" y="0"/>
                  </a:moveTo>
                  <a:cubicBezTo>
                    <a:pt x="2595880" y="0"/>
                    <a:pt x="2641600" y="45720"/>
                    <a:pt x="2641600" y="101600"/>
                  </a:cubicBezTo>
                  <a:cubicBezTo>
                    <a:pt x="2641600" y="157480"/>
                    <a:pt x="2595880" y="203200"/>
                    <a:pt x="2540000" y="203200"/>
                  </a:cubicBezTo>
                  <a:cubicBezTo>
                    <a:pt x="2484120" y="203200"/>
                    <a:pt x="2438400" y="157480"/>
                    <a:pt x="2438400" y="101600"/>
                  </a:cubicBezTo>
                  <a:cubicBezTo>
                    <a:pt x="2438400" y="45720"/>
                    <a:pt x="2484120" y="0"/>
                    <a:pt x="2540000" y="0"/>
                  </a:cubicBezTo>
                  <a:close/>
                  <a:moveTo>
                    <a:pt x="2946400" y="0"/>
                  </a:moveTo>
                  <a:cubicBezTo>
                    <a:pt x="3002280" y="0"/>
                    <a:pt x="3048000" y="45720"/>
                    <a:pt x="3048000" y="101600"/>
                  </a:cubicBezTo>
                  <a:cubicBezTo>
                    <a:pt x="3048000" y="157480"/>
                    <a:pt x="3002280" y="203200"/>
                    <a:pt x="2946400" y="203200"/>
                  </a:cubicBezTo>
                  <a:cubicBezTo>
                    <a:pt x="2890520" y="203200"/>
                    <a:pt x="2844800" y="157480"/>
                    <a:pt x="2844800" y="101600"/>
                  </a:cubicBezTo>
                  <a:cubicBezTo>
                    <a:pt x="2844800" y="45720"/>
                    <a:pt x="2890520" y="0"/>
                    <a:pt x="2946400" y="0"/>
                  </a:cubicBezTo>
                  <a:close/>
                  <a:moveTo>
                    <a:pt x="3352800" y="0"/>
                  </a:moveTo>
                  <a:cubicBezTo>
                    <a:pt x="3408680" y="0"/>
                    <a:pt x="3454400" y="45720"/>
                    <a:pt x="3454400" y="101600"/>
                  </a:cubicBezTo>
                  <a:cubicBezTo>
                    <a:pt x="3454400" y="157480"/>
                    <a:pt x="3408680" y="203200"/>
                    <a:pt x="3352800" y="203200"/>
                  </a:cubicBezTo>
                  <a:cubicBezTo>
                    <a:pt x="3296920" y="203200"/>
                    <a:pt x="3251200" y="157480"/>
                    <a:pt x="3251200" y="101600"/>
                  </a:cubicBezTo>
                  <a:cubicBezTo>
                    <a:pt x="3251200" y="45720"/>
                    <a:pt x="3296920" y="0"/>
                    <a:pt x="3352800" y="0"/>
                  </a:cubicBezTo>
                  <a:close/>
                  <a:moveTo>
                    <a:pt x="3759200" y="0"/>
                  </a:moveTo>
                  <a:cubicBezTo>
                    <a:pt x="3815080" y="0"/>
                    <a:pt x="3860800" y="45720"/>
                    <a:pt x="3860800" y="101600"/>
                  </a:cubicBezTo>
                  <a:cubicBezTo>
                    <a:pt x="3860800" y="157480"/>
                    <a:pt x="3815080" y="203200"/>
                    <a:pt x="3759200" y="203200"/>
                  </a:cubicBezTo>
                  <a:cubicBezTo>
                    <a:pt x="3703320" y="203200"/>
                    <a:pt x="3657600" y="157480"/>
                    <a:pt x="3657600" y="101600"/>
                  </a:cubicBezTo>
                  <a:cubicBezTo>
                    <a:pt x="3657600" y="45720"/>
                    <a:pt x="3703320" y="0"/>
                    <a:pt x="3759200" y="0"/>
                  </a:cubicBezTo>
                  <a:close/>
                  <a:moveTo>
                    <a:pt x="4165600" y="0"/>
                  </a:moveTo>
                  <a:cubicBezTo>
                    <a:pt x="4221480" y="0"/>
                    <a:pt x="4267200" y="45720"/>
                    <a:pt x="4267200" y="101600"/>
                  </a:cubicBezTo>
                  <a:cubicBezTo>
                    <a:pt x="4267200" y="157480"/>
                    <a:pt x="4221480" y="203200"/>
                    <a:pt x="4165600" y="203200"/>
                  </a:cubicBezTo>
                  <a:cubicBezTo>
                    <a:pt x="4109720" y="203200"/>
                    <a:pt x="4064000" y="157480"/>
                    <a:pt x="4064000" y="101600"/>
                  </a:cubicBezTo>
                  <a:cubicBezTo>
                    <a:pt x="4064000" y="45720"/>
                    <a:pt x="4109720" y="0"/>
                    <a:pt x="4165600" y="0"/>
                  </a:cubicBezTo>
                  <a:close/>
                  <a:moveTo>
                    <a:pt x="4572000" y="0"/>
                  </a:moveTo>
                  <a:cubicBezTo>
                    <a:pt x="4627880" y="0"/>
                    <a:pt x="4673600" y="45720"/>
                    <a:pt x="4673600" y="101600"/>
                  </a:cubicBezTo>
                  <a:cubicBezTo>
                    <a:pt x="4673600" y="157480"/>
                    <a:pt x="4627880" y="203200"/>
                    <a:pt x="4572000" y="203200"/>
                  </a:cubicBezTo>
                  <a:cubicBezTo>
                    <a:pt x="4516120" y="203200"/>
                    <a:pt x="4470400" y="157480"/>
                    <a:pt x="4470400" y="101600"/>
                  </a:cubicBezTo>
                  <a:cubicBezTo>
                    <a:pt x="4470400" y="45720"/>
                    <a:pt x="4516120" y="0"/>
                    <a:pt x="4572000" y="0"/>
                  </a:cubicBezTo>
                  <a:close/>
                  <a:moveTo>
                    <a:pt x="4978400" y="0"/>
                  </a:moveTo>
                  <a:cubicBezTo>
                    <a:pt x="5034280" y="0"/>
                    <a:pt x="5080000" y="45720"/>
                    <a:pt x="5080000" y="101600"/>
                  </a:cubicBezTo>
                  <a:cubicBezTo>
                    <a:pt x="5080000" y="157480"/>
                    <a:pt x="5034280" y="203200"/>
                    <a:pt x="4978400" y="203200"/>
                  </a:cubicBezTo>
                  <a:cubicBezTo>
                    <a:pt x="4922520" y="203200"/>
                    <a:pt x="4876800" y="157480"/>
                    <a:pt x="4876800" y="101600"/>
                  </a:cubicBezTo>
                  <a:cubicBezTo>
                    <a:pt x="4876800" y="45720"/>
                    <a:pt x="4922520" y="0"/>
                    <a:pt x="4978400" y="0"/>
                  </a:cubicBezTo>
                  <a:close/>
                  <a:moveTo>
                    <a:pt x="5384800" y="0"/>
                  </a:moveTo>
                  <a:cubicBezTo>
                    <a:pt x="5440680" y="0"/>
                    <a:pt x="5486400" y="45720"/>
                    <a:pt x="5486400" y="101600"/>
                  </a:cubicBezTo>
                  <a:cubicBezTo>
                    <a:pt x="5486400" y="157480"/>
                    <a:pt x="5440680" y="203200"/>
                    <a:pt x="5384800" y="203200"/>
                  </a:cubicBezTo>
                  <a:cubicBezTo>
                    <a:pt x="5328920" y="203200"/>
                    <a:pt x="5283200" y="157480"/>
                    <a:pt x="5283200" y="101600"/>
                  </a:cubicBezTo>
                  <a:cubicBezTo>
                    <a:pt x="5283200" y="45720"/>
                    <a:pt x="5328920" y="0"/>
                    <a:pt x="5384800" y="0"/>
                  </a:cubicBezTo>
                  <a:close/>
                  <a:moveTo>
                    <a:pt x="5791200" y="0"/>
                  </a:moveTo>
                  <a:cubicBezTo>
                    <a:pt x="5847080" y="0"/>
                    <a:pt x="5892800" y="45720"/>
                    <a:pt x="5892800" y="101600"/>
                  </a:cubicBezTo>
                  <a:cubicBezTo>
                    <a:pt x="5892800" y="157480"/>
                    <a:pt x="5847080" y="203200"/>
                    <a:pt x="5791200" y="203200"/>
                  </a:cubicBezTo>
                  <a:cubicBezTo>
                    <a:pt x="5735320" y="203200"/>
                    <a:pt x="5689600" y="157480"/>
                    <a:pt x="5689600" y="101600"/>
                  </a:cubicBezTo>
                  <a:cubicBezTo>
                    <a:pt x="5689600" y="45720"/>
                    <a:pt x="5735320" y="0"/>
                    <a:pt x="5791200" y="0"/>
                  </a:cubicBezTo>
                  <a:close/>
                  <a:moveTo>
                    <a:pt x="6197600" y="0"/>
                  </a:moveTo>
                  <a:cubicBezTo>
                    <a:pt x="6253480" y="0"/>
                    <a:pt x="6299200" y="45720"/>
                    <a:pt x="6299200" y="101600"/>
                  </a:cubicBezTo>
                  <a:cubicBezTo>
                    <a:pt x="6299200" y="157480"/>
                    <a:pt x="6253480" y="203200"/>
                    <a:pt x="6197600" y="203200"/>
                  </a:cubicBezTo>
                  <a:cubicBezTo>
                    <a:pt x="6141720" y="203200"/>
                    <a:pt x="6096000" y="157480"/>
                    <a:pt x="6096000" y="101600"/>
                  </a:cubicBezTo>
                  <a:cubicBezTo>
                    <a:pt x="6096000" y="45720"/>
                    <a:pt x="6141720" y="0"/>
                    <a:pt x="6197600" y="0"/>
                  </a:cubicBezTo>
                  <a:close/>
                  <a:moveTo>
                    <a:pt x="6604000" y="0"/>
                  </a:moveTo>
                  <a:cubicBezTo>
                    <a:pt x="6659880" y="0"/>
                    <a:pt x="6705600" y="45720"/>
                    <a:pt x="6705600" y="101600"/>
                  </a:cubicBezTo>
                  <a:cubicBezTo>
                    <a:pt x="6705600" y="157480"/>
                    <a:pt x="6659880" y="203200"/>
                    <a:pt x="6604000" y="203200"/>
                  </a:cubicBezTo>
                  <a:cubicBezTo>
                    <a:pt x="6548120" y="203200"/>
                    <a:pt x="6502400" y="157480"/>
                    <a:pt x="6502400" y="101600"/>
                  </a:cubicBezTo>
                  <a:cubicBezTo>
                    <a:pt x="6502400" y="45720"/>
                    <a:pt x="6548120" y="0"/>
                    <a:pt x="6604000" y="0"/>
                  </a:cubicBezTo>
                  <a:close/>
                  <a:moveTo>
                    <a:pt x="7010400" y="0"/>
                  </a:moveTo>
                  <a:cubicBezTo>
                    <a:pt x="7066280" y="0"/>
                    <a:pt x="7112000" y="45720"/>
                    <a:pt x="7112000" y="101600"/>
                  </a:cubicBezTo>
                  <a:cubicBezTo>
                    <a:pt x="7112000" y="157480"/>
                    <a:pt x="7066280" y="203200"/>
                    <a:pt x="7010400" y="203200"/>
                  </a:cubicBezTo>
                  <a:cubicBezTo>
                    <a:pt x="6954520" y="203200"/>
                    <a:pt x="6908800" y="157480"/>
                    <a:pt x="6908800" y="101600"/>
                  </a:cubicBezTo>
                  <a:cubicBezTo>
                    <a:pt x="6908800" y="45720"/>
                    <a:pt x="6954520" y="0"/>
                    <a:pt x="7010400" y="0"/>
                  </a:cubicBezTo>
                  <a:close/>
                  <a:moveTo>
                    <a:pt x="7416800" y="0"/>
                  </a:moveTo>
                  <a:cubicBezTo>
                    <a:pt x="7472680" y="0"/>
                    <a:pt x="7518400" y="45720"/>
                    <a:pt x="7518400" y="101600"/>
                  </a:cubicBezTo>
                  <a:cubicBezTo>
                    <a:pt x="7518400" y="157480"/>
                    <a:pt x="7472680" y="203200"/>
                    <a:pt x="7416800" y="203200"/>
                  </a:cubicBezTo>
                  <a:cubicBezTo>
                    <a:pt x="7360920" y="203200"/>
                    <a:pt x="7315200" y="157480"/>
                    <a:pt x="7315200" y="101600"/>
                  </a:cubicBezTo>
                  <a:cubicBezTo>
                    <a:pt x="7315200" y="45720"/>
                    <a:pt x="7360920" y="0"/>
                    <a:pt x="7416800" y="0"/>
                  </a:cubicBezTo>
                  <a:close/>
                  <a:moveTo>
                    <a:pt x="7823200" y="0"/>
                  </a:moveTo>
                  <a:cubicBezTo>
                    <a:pt x="7879080" y="0"/>
                    <a:pt x="7924800" y="45720"/>
                    <a:pt x="7924800" y="101600"/>
                  </a:cubicBezTo>
                  <a:cubicBezTo>
                    <a:pt x="7924800" y="157480"/>
                    <a:pt x="7879080" y="203200"/>
                    <a:pt x="7823200" y="203200"/>
                  </a:cubicBezTo>
                  <a:cubicBezTo>
                    <a:pt x="7767320" y="203200"/>
                    <a:pt x="7721600" y="157480"/>
                    <a:pt x="7721600" y="101600"/>
                  </a:cubicBezTo>
                  <a:cubicBezTo>
                    <a:pt x="7721600" y="45720"/>
                    <a:pt x="7767320" y="0"/>
                    <a:pt x="7823200" y="0"/>
                  </a:cubicBezTo>
                  <a:close/>
                  <a:moveTo>
                    <a:pt x="8229600" y="0"/>
                  </a:moveTo>
                  <a:cubicBezTo>
                    <a:pt x="8285480" y="0"/>
                    <a:pt x="8331200" y="45720"/>
                    <a:pt x="8331200" y="101600"/>
                  </a:cubicBezTo>
                  <a:cubicBezTo>
                    <a:pt x="8331200" y="157480"/>
                    <a:pt x="8285480" y="203200"/>
                    <a:pt x="8229600" y="203200"/>
                  </a:cubicBezTo>
                  <a:cubicBezTo>
                    <a:pt x="8173720" y="203200"/>
                    <a:pt x="8128000" y="157480"/>
                    <a:pt x="8128000" y="101600"/>
                  </a:cubicBezTo>
                  <a:cubicBezTo>
                    <a:pt x="8128000" y="45720"/>
                    <a:pt x="8173720" y="0"/>
                    <a:pt x="8229600" y="0"/>
                  </a:cubicBezTo>
                  <a:close/>
                </a:path>
              </a:pathLst>
            </a:custGeom>
            <a:solidFill>
              <a:srgbClr val="8BD4AB"/>
            </a:solidFill>
          </p:spPr>
        </p:sp>
      </p:grpSp>
      <p:sp>
        <p:nvSpPr>
          <p:cNvPr id="14" name="Полилиния 13"/>
          <p:cNvSpPr/>
          <p:nvPr/>
        </p:nvSpPr>
        <p:spPr>
          <a:xfrm>
            <a:off x="-3060848" y="-3619447"/>
            <a:ext cx="5040560" cy="5157394"/>
          </a:xfrm>
          <a:custGeom>
            <a:avLst/>
            <a:gdLst>
              <a:gd name="connsiteX0" fmla="*/ 101877 w 3725157"/>
              <a:gd name="connsiteY0" fmla="*/ 3049082 h 4510149"/>
              <a:gd name="connsiteX1" fmla="*/ 675083 w 3725157"/>
              <a:gd name="connsiteY1" fmla="*/ 2312103 h 4510149"/>
              <a:gd name="connsiteX2" fmla="*/ 1480301 w 3725157"/>
              <a:gd name="connsiteY2" fmla="*/ 1902670 h 4510149"/>
              <a:gd name="connsiteX3" fmla="*/ 1398415 w 3725157"/>
              <a:gd name="connsiteY3" fmla="*/ 619780 h 4510149"/>
              <a:gd name="connsiteX4" fmla="*/ 2599418 w 3725157"/>
              <a:gd name="connsiteY4" fmla="*/ 5631 h 4510149"/>
              <a:gd name="connsiteX5" fmla="*/ 3077089 w 3725157"/>
              <a:gd name="connsiteY5" fmla="*/ 947327 h 4510149"/>
              <a:gd name="connsiteX6" fmla="*/ 3199919 w 3725157"/>
              <a:gd name="connsiteY6" fmla="*/ 2257512 h 4510149"/>
              <a:gd name="connsiteX7" fmla="*/ 3609352 w 3725157"/>
              <a:gd name="connsiteY7" fmla="*/ 2530467 h 4510149"/>
              <a:gd name="connsiteX8" fmla="*/ 3691239 w 3725157"/>
              <a:gd name="connsiteY8" fmla="*/ 3635935 h 4510149"/>
              <a:gd name="connsiteX9" fmla="*/ 3118033 w 3725157"/>
              <a:gd name="connsiteY9" fmla="*/ 4140903 h 4510149"/>
              <a:gd name="connsiteX10" fmla="*/ 1835143 w 3725157"/>
              <a:gd name="connsiteY10" fmla="*/ 4509392 h 4510149"/>
              <a:gd name="connsiteX11" fmla="*/ 142821 w 3725157"/>
              <a:gd name="connsiteY11" fmla="*/ 4045368 h 4510149"/>
              <a:gd name="connsiteX12" fmla="*/ 88230 w 3725157"/>
              <a:gd name="connsiteY12" fmla="*/ 2994491 h 4510149"/>
              <a:gd name="connsiteX13" fmla="*/ 101877 w 3725157"/>
              <a:gd name="connsiteY13" fmla="*/ 3049082 h 4510149"/>
              <a:gd name="connsiteX0" fmla="*/ 297045 w 3920325"/>
              <a:gd name="connsiteY0" fmla="*/ 3049082 h 4510149"/>
              <a:gd name="connsiteX1" fmla="*/ 870251 w 3920325"/>
              <a:gd name="connsiteY1" fmla="*/ 2312103 h 4510149"/>
              <a:gd name="connsiteX2" fmla="*/ 1675469 w 3920325"/>
              <a:gd name="connsiteY2" fmla="*/ 1902670 h 4510149"/>
              <a:gd name="connsiteX3" fmla="*/ 1593583 w 3920325"/>
              <a:gd name="connsiteY3" fmla="*/ 619780 h 4510149"/>
              <a:gd name="connsiteX4" fmla="*/ 2794586 w 3920325"/>
              <a:gd name="connsiteY4" fmla="*/ 5631 h 4510149"/>
              <a:gd name="connsiteX5" fmla="*/ 3272257 w 3920325"/>
              <a:gd name="connsiteY5" fmla="*/ 947327 h 4510149"/>
              <a:gd name="connsiteX6" fmla="*/ 3395087 w 3920325"/>
              <a:gd name="connsiteY6" fmla="*/ 2257512 h 4510149"/>
              <a:gd name="connsiteX7" fmla="*/ 3804520 w 3920325"/>
              <a:gd name="connsiteY7" fmla="*/ 2530467 h 4510149"/>
              <a:gd name="connsiteX8" fmla="*/ 3886407 w 3920325"/>
              <a:gd name="connsiteY8" fmla="*/ 3635935 h 4510149"/>
              <a:gd name="connsiteX9" fmla="*/ 3313201 w 3920325"/>
              <a:gd name="connsiteY9" fmla="*/ 4140903 h 4510149"/>
              <a:gd name="connsiteX10" fmla="*/ 2030311 w 3920325"/>
              <a:gd name="connsiteY10" fmla="*/ 4509392 h 4510149"/>
              <a:gd name="connsiteX11" fmla="*/ 337989 w 3920325"/>
              <a:gd name="connsiteY11" fmla="*/ 4045368 h 4510149"/>
              <a:gd name="connsiteX12" fmla="*/ 369 w 3920325"/>
              <a:gd name="connsiteY12" fmla="*/ 3248491 h 4510149"/>
              <a:gd name="connsiteX13" fmla="*/ 297045 w 3920325"/>
              <a:gd name="connsiteY13" fmla="*/ 3049082 h 4510149"/>
              <a:gd name="connsiteX0" fmla="*/ 243413 w 3866693"/>
              <a:gd name="connsiteY0" fmla="*/ 3049082 h 4510149"/>
              <a:gd name="connsiteX1" fmla="*/ 816619 w 3866693"/>
              <a:gd name="connsiteY1" fmla="*/ 2312103 h 4510149"/>
              <a:gd name="connsiteX2" fmla="*/ 1621837 w 3866693"/>
              <a:gd name="connsiteY2" fmla="*/ 1902670 h 4510149"/>
              <a:gd name="connsiteX3" fmla="*/ 1539951 w 3866693"/>
              <a:gd name="connsiteY3" fmla="*/ 619780 h 4510149"/>
              <a:gd name="connsiteX4" fmla="*/ 2740954 w 3866693"/>
              <a:gd name="connsiteY4" fmla="*/ 5631 h 4510149"/>
              <a:gd name="connsiteX5" fmla="*/ 3218625 w 3866693"/>
              <a:gd name="connsiteY5" fmla="*/ 947327 h 4510149"/>
              <a:gd name="connsiteX6" fmla="*/ 3341455 w 3866693"/>
              <a:gd name="connsiteY6" fmla="*/ 2257512 h 4510149"/>
              <a:gd name="connsiteX7" fmla="*/ 3750888 w 3866693"/>
              <a:gd name="connsiteY7" fmla="*/ 2530467 h 4510149"/>
              <a:gd name="connsiteX8" fmla="*/ 3832775 w 3866693"/>
              <a:gd name="connsiteY8" fmla="*/ 3635935 h 4510149"/>
              <a:gd name="connsiteX9" fmla="*/ 3259569 w 3866693"/>
              <a:gd name="connsiteY9" fmla="*/ 4140903 h 4510149"/>
              <a:gd name="connsiteX10" fmla="*/ 1976679 w 3866693"/>
              <a:gd name="connsiteY10" fmla="*/ 4509392 h 4510149"/>
              <a:gd name="connsiteX11" fmla="*/ 284357 w 3866693"/>
              <a:gd name="connsiteY11" fmla="*/ 4045368 h 4510149"/>
              <a:gd name="connsiteX12" fmla="*/ 38177 w 3866693"/>
              <a:gd name="connsiteY12" fmla="*/ 3339931 h 4510149"/>
              <a:gd name="connsiteX0" fmla="*/ 243413 w 3866693"/>
              <a:gd name="connsiteY0" fmla="*/ 3048255 h 4509322"/>
              <a:gd name="connsiteX1" fmla="*/ 816619 w 3866693"/>
              <a:gd name="connsiteY1" fmla="*/ 2311276 h 4509322"/>
              <a:gd name="connsiteX2" fmla="*/ 548941 w 3866693"/>
              <a:gd name="connsiteY2" fmla="*/ 1475123 h 4509322"/>
              <a:gd name="connsiteX3" fmla="*/ 1539951 w 3866693"/>
              <a:gd name="connsiteY3" fmla="*/ 618953 h 4509322"/>
              <a:gd name="connsiteX4" fmla="*/ 2740954 w 3866693"/>
              <a:gd name="connsiteY4" fmla="*/ 4804 h 4509322"/>
              <a:gd name="connsiteX5" fmla="*/ 3218625 w 3866693"/>
              <a:gd name="connsiteY5" fmla="*/ 946500 h 4509322"/>
              <a:gd name="connsiteX6" fmla="*/ 3341455 w 3866693"/>
              <a:gd name="connsiteY6" fmla="*/ 2256685 h 4509322"/>
              <a:gd name="connsiteX7" fmla="*/ 3750888 w 3866693"/>
              <a:gd name="connsiteY7" fmla="*/ 2529640 h 4509322"/>
              <a:gd name="connsiteX8" fmla="*/ 3832775 w 3866693"/>
              <a:gd name="connsiteY8" fmla="*/ 3635108 h 4509322"/>
              <a:gd name="connsiteX9" fmla="*/ 3259569 w 3866693"/>
              <a:gd name="connsiteY9" fmla="*/ 4140076 h 4509322"/>
              <a:gd name="connsiteX10" fmla="*/ 1976679 w 3866693"/>
              <a:gd name="connsiteY10" fmla="*/ 4508565 h 4509322"/>
              <a:gd name="connsiteX11" fmla="*/ 284357 w 3866693"/>
              <a:gd name="connsiteY11" fmla="*/ 4044541 h 4509322"/>
              <a:gd name="connsiteX12" fmla="*/ 38177 w 3866693"/>
              <a:gd name="connsiteY12" fmla="*/ 3339104 h 4509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66693" h="4509322">
                <a:moveTo>
                  <a:pt x="243413" y="3048255"/>
                </a:moveTo>
                <a:cubicBezTo>
                  <a:pt x="388393" y="2892190"/>
                  <a:pt x="765698" y="2573465"/>
                  <a:pt x="816619" y="2311276"/>
                </a:cubicBezTo>
                <a:cubicBezTo>
                  <a:pt x="867540" y="2049087"/>
                  <a:pt x="428386" y="1757177"/>
                  <a:pt x="548941" y="1475123"/>
                </a:cubicBezTo>
                <a:cubicBezTo>
                  <a:pt x="669496" y="1193069"/>
                  <a:pt x="1174616" y="864006"/>
                  <a:pt x="1539951" y="618953"/>
                </a:cubicBezTo>
                <a:cubicBezTo>
                  <a:pt x="1905286" y="373900"/>
                  <a:pt x="2461175" y="-49787"/>
                  <a:pt x="2740954" y="4804"/>
                </a:cubicBezTo>
                <a:cubicBezTo>
                  <a:pt x="3020733" y="59395"/>
                  <a:pt x="3118542" y="571187"/>
                  <a:pt x="3218625" y="946500"/>
                </a:cubicBezTo>
                <a:cubicBezTo>
                  <a:pt x="3318708" y="1321813"/>
                  <a:pt x="3252745" y="1992828"/>
                  <a:pt x="3341455" y="2256685"/>
                </a:cubicBezTo>
                <a:cubicBezTo>
                  <a:pt x="3430165" y="2520542"/>
                  <a:pt x="3669001" y="2299903"/>
                  <a:pt x="3750888" y="2529640"/>
                </a:cubicBezTo>
                <a:cubicBezTo>
                  <a:pt x="3832775" y="2759377"/>
                  <a:pt x="3914661" y="3366702"/>
                  <a:pt x="3832775" y="3635108"/>
                </a:cubicBezTo>
                <a:cubicBezTo>
                  <a:pt x="3750889" y="3903514"/>
                  <a:pt x="3568918" y="3994500"/>
                  <a:pt x="3259569" y="4140076"/>
                </a:cubicBezTo>
                <a:cubicBezTo>
                  <a:pt x="2950220" y="4285652"/>
                  <a:pt x="2472548" y="4524488"/>
                  <a:pt x="1976679" y="4508565"/>
                </a:cubicBezTo>
                <a:cubicBezTo>
                  <a:pt x="1480810" y="4492643"/>
                  <a:pt x="575509" y="4297024"/>
                  <a:pt x="284357" y="4044541"/>
                </a:cubicBezTo>
                <a:cubicBezTo>
                  <a:pt x="-6795" y="3792058"/>
                  <a:pt x="-44165" y="3411437"/>
                  <a:pt x="38177" y="3339104"/>
                </a:cubicBezTo>
              </a:path>
            </a:pathLst>
          </a:cu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229797" y="361805"/>
            <a:ext cx="625769" cy="625769"/>
          </a:xfrm>
          <a:prstGeom prst="ellipse">
            <a:avLst/>
          </a:prstGeom>
          <a:noFill/>
          <a:ln w="47625">
            <a:solidFill>
              <a:srgbClr val="FF3F4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EEEDD8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8649313" y="4682498"/>
            <a:ext cx="346987" cy="346987"/>
          </a:xfrm>
          <a:prstGeom prst="ellipse">
            <a:avLst/>
          </a:prstGeom>
          <a:solidFill>
            <a:schemeClr val="bg1"/>
          </a:solidFill>
          <a:ln w="38100">
            <a:solidFill>
              <a:srgbClr val="2E6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8644644" y="4720069"/>
            <a:ext cx="351656" cy="338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10</a:t>
            </a:r>
            <a:endParaRPr lang="ru-RU" b="1" dirty="0">
              <a:solidFill>
                <a:srgbClr val="2E6CD3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622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115501" y="-1223016"/>
            <a:ext cx="3967164" cy="3967164"/>
            <a:chOff x="0" y="0"/>
            <a:chExt cx="1708150" cy="1708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3878D3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" y="699542"/>
            <a:ext cx="6457950" cy="4443958"/>
            <a:chOff x="0" y="-4486"/>
            <a:chExt cx="3472305" cy="1683426"/>
          </a:xfrm>
        </p:grpSpPr>
        <p:sp>
          <p:nvSpPr>
            <p:cNvPr id="5" name="Freeform 5"/>
            <p:cNvSpPr/>
            <p:nvPr/>
          </p:nvSpPr>
          <p:spPr>
            <a:xfrm>
              <a:off x="92710" y="106680"/>
              <a:ext cx="3368166" cy="1559560"/>
            </a:xfrm>
            <a:custGeom>
              <a:avLst/>
              <a:gdLst/>
              <a:ahLst/>
              <a:cxnLst/>
              <a:rect l="l" t="t" r="r" b="b"/>
              <a:pathLst>
                <a:path w="3368166" h="1559560">
                  <a:moveTo>
                    <a:pt x="3341495" y="1370330"/>
                  </a:moveTo>
                  <a:cubicBezTo>
                    <a:pt x="3341495" y="1457960"/>
                    <a:pt x="3265295" y="1529080"/>
                    <a:pt x="3184016" y="1529080"/>
                  </a:cubicBezTo>
                  <a:lnTo>
                    <a:pt x="66040" y="1529080"/>
                  </a:lnTo>
                  <a:cubicBezTo>
                    <a:pt x="43180" y="1529080"/>
                    <a:pt x="20320" y="1524000"/>
                    <a:pt x="0" y="1515110"/>
                  </a:cubicBezTo>
                  <a:cubicBezTo>
                    <a:pt x="26670" y="1543050"/>
                    <a:pt x="63500" y="1559560"/>
                    <a:pt x="115594" y="1559560"/>
                  </a:cubicBezTo>
                  <a:lnTo>
                    <a:pt x="3222116" y="1559560"/>
                  </a:lnTo>
                  <a:cubicBezTo>
                    <a:pt x="3302125" y="1559560"/>
                    <a:pt x="3368166" y="1493520"/>
                    <a:pt x="3368166" y="1413510"/>
                  </a:cubicBezTo>
                  <a:lnTo>
                    <a:pt x="3368166" y="95250"/>
                  </a:lnTo>
                  <a:cubicBezTo>
                    <a:pt x="3368166" y="58420"/>
                    <a:pt x="3354195" y="25400"/>
                    <a:pt x="3332605" y="0"/>
                  </a:cubicBezTo>
                  <a:cubicBezTo>
                    <a:pt x="3338955" y="16510"/>
                    <a:pt x="3341495" y="34290"/>
                    <a:pt x="3341495" y="52070"/>
                  </a:cubicBezTo>
                  <a:lnTo>
                    <a:pt x="3341495" y="1370330"/>
                  </a:lnTo>
                  <a:lnTo>
                    <a:pt x="3341495" y="1370330"/>
                  </a:lnTo>
                  <a:close/>
                </a:path>
              </a:pathLst>
            </a:custGeom>
            <a:solidFill>
              <a:srgbClr val="86AAD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9081" y="-4486"/>
              <a:ext cx="3407536" cy="1610360"/>
            </a:xfrm>
            <a:custGeom>
              <a:avLst/>
              <a:gdLst/>
              <a:ahLst/>
              <a:cxnLst/>
              <a:rect l="l" t="t" r="r" b="b"/>
              <a:pathLst>
                <a:path w="3407536" h="1610360">
                  <a:moveTo>
                    <a:pt x="146050" y="1610360"/>
                  </a:moveTo>
                  <a:lnTo>
                    <a:pt x="3261486" y="1610360"/>
                  </a:lnTo>
                  <a:cubicBezTo>
                    <a:pt x="3341496" y="1610360"/>
                    <a:pt x="3407536" y="1544320"/>
                    <a:pt x="3407536" y="1464310"/>
                  </a:cubicBezTo>
                  <a:lnTo>
                    <a:pt x="3407536" y="146050"/>
                  </a:lnTo>
                  <a:cubicBezTo>
                    <a:pt x="3407536" y="66040"/>
                    <a:pt x="3341496" y="0"/>
                    <a:pt x="3261486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464310"/>
                  </a:lnTo>
                  <a:cubicBezTo>
                    <a:pt x="0" y="1545590"/>
                    <a:pt x="66040" y="1610360"/>
                    <a:pt x="146050" y="1610360"/>
                  </a:cubicBezTo>
                  <a:close/>
                </a:path>
              </a:pathLst>
            </a:custGeom>
            <a:solidFill>
              <a:srgbClr val="CAD6F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3472305" cy="1678940"/>
            </a:xfrm>
            <a:custGeom>
              <a:avLst/>
              <a:gdLst/>
              <a:ahLst/>
              <a:cxnLst/>
              <a:rect l="l" t="t" r="r" b="b"/>
              <a:pathLst>
                <a:path w="3472305" h="1678940">
                  <a:moveTo>
                    <a:pt x="3408805" y="74930"/>
                  </a:moveTo>
                  <a:cubicBezTo>
                    <a:pt x="3380866" y="30480"/>
                    <a:pt x="3331335" y="0"/>
                    <a:pt x="3274185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477010"/>
                  </a:lnTo>
                  <a:cubicBezTo>
                    <a:pt x="0" y="1529080"/>
                    <a:pt x="25400" y="1574800"/>
                    <a:pt x="63500" y="1604010"/>
                  </a:cubicBezTo>
                  <a:cubicBezTo>
                    <a:pt x="91440" y="1648460"/>
                    <a:pt x="140970" y="1678940"/>
                    <a:pt x="211362" y="1678940"/>
                  </a:cubicBezTo>
                  <a:lnTo>
                    <a:pt x="3313555" y="1678940"/>
                  </a:lnTo>
                  <a:cubicBezTo>
                    <a:pt x="3401186" y="1678940"/>
                    <a:pt x="3472305" y="1607820"/>
                    <a:pt x="3472305" y="1520190"/>
                  </a:cubicBezTo>
                  <a:lnTo>
                    <a:pt x="3472305" y="201930"/>
                  </a:lnTo>
                  <a:cubicBezTo>
                    <a:pt x="3472305" y="149860"/>
                    <a:pt x="3446905" y="104140"/>
                    <a:pt x="3408805" y="74930"/>
                  </a:cubicBezTo>
                  <a:close/>
                  <a:moveTo>
                    <a:pt x="12700" y="147701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274186" y="12700"/>
                  </a:lnTo>
                  <a:cubicBezTo>
                    <a:pt x="3354196" y="12700"/>
                    <a:pt x="3420236" y="78740"/>
                    <a:pt x="3420236" y="158750"/>
                  </a:cubicBezTo>
                  <a:lnTo>
                    <a:pt x="3420236" y="1477010"/>
                  </a:lnTo>
                  <a:cubicBezTo>
                    <a:pt x="3420236" y="1557020"/>
                    <a:pt x="3354196" y="1623060"/>
                    <a:pt x="3274186" y="1623060"/>
                  </a:cubicBezTo>
                  <a:lnTo>
                    <a:pt x="158750" y="1623060"/>
                  </a:lnTo>
                  <a:cubicBezTo>
                    <a:pt x="78740" y="1623060"/>
                    <a:pt x="12700" y="1558290"/>
                    <a:pt x="12700" y="1477010"/>
                  </a:cubicBezTo>
                  <a:close/>
                  <a:moveTo>
                    <a:pt x="3460876" y="1520190"/>
                  </a:moveTo>
                  <a:cubicBezTo>
                    <a:pt x="3460876" y="1600200"/>
                    <a:pt x="3393566" y="1666240"/>
                    <a:pt x="3313555" y="1666240"/>
                  </a:cubicBezTo>
                  <a:lnTo>
                    <a:pt x="211362" y="1666240"/>
                  </a:lnTo>
                  <a:cubicBezTo>
                    <a:pt x="157480" y="1666240"/>
                    <a:pt x="120650" y="1649730"/>
                    <a:pt x="93980" y="1621790"/>
                  </a:cubicBezTo>
                  <a:cubicBezTo>
                    <a:pt x="114300" y="1630680"/>
                    <a:pt x="135890" y="1635760"/>
                    <a:pt x="160020" y="1635760"/>
                  </a:cubicBezTo>
                  <a:lnTo>
                    <a:pt x="3275455" y="1635760"/>
                  </a:lnTo>
                  <a:cubicBezTo>
                    <a:pt x="3363086" y="1635760"/>
                    <a:pt x="3434205" y="1564640"/>
                    <a:pt x="3434205" y="1477010"/>
                  </a:cubicBezTo>
                  <a:lnTo>
                    <a:pt x="3434205" y="158750"/>
                  </a:lnTo>
                  <a:cubicBezTo>
                    <a:pt x="3434205" y="140970"/>
                    <a:pt x="3430396" y="123190"/>
                    <a:pt x="3425316" y="106680"/>
                  </a:cubicBezTo>
                  <a:cubicBezTo>
                    <a:pt x="3446905" y="132080"/>
                    <a:pt x="3460876" y="165100"/>
                    <a:pt x="3460876" y="201930"/>
                  </a:cubicBezTo>
                  <a:lnTo>
                    <a:pt x="3460876" y="1520190"/>
                  </a:lnTo>
                  <a:cubicBezTo>
                    <a:pt x="3460876" y="1520190"/>
                    <a:pt x="3460876" y="1520190"/>
                    <a:pt x="3460876" y="1520190"/>
                  </a:cubicBezTo>
                  <a:close/>
                </a:path>
              </a:pathLst>
            </a:custGeom>
            <a:solidFill>
              <a:srgbClr val="77838D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6767123" y="2879174"/>
            <a:ext cx="3295155" cy="1128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</a:pPr>
            <a:r>
              <a:rPr lang="en-US" sz="4800" b="1" dirty="0" smtClean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SWOT </a:t>
            </a:r>
            <a:r>
              <a:rPr lang="en-US" sz="4800" b="1" dirty="0" err="1" smtClean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анализ</a:t>
            </a:r>
            <a:endParaRPr lang="en-US" sz="4800" b="1" dirty="0">
              <a:solidFill>
                <a:srgbClr val="2E6CD3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-3060848" y="-3619447"/>
            <a:ext cx="5040560" cy="5157394"/>
          </a:xfrm>
          <a:custGeom>
            <a:avLst/>
            <a:gdLst>
              <a:gd name="connsiteX0" fmla="*/ 101877 w 3725157"/>
              <a:gd name="connsiteY0" fmla="*/ 3049082 h 4510149"/>
              <a:gd name="connsiteX1" fmla="*/ 675083 w 3725157"/>
              <a:gd name="connsiteY1" fmla="*/ 2312103 h 4510149"/>
              <a:gd name="connsiteX2" fmla="*/ 1480301 w 3725157"/>
              <a:gd name="connsiteY2" fmla="*/ 1902670 h 4510149"/>
              <a:gd name="connsiteX3" fmla="*/ 1398415 w 3725157"/>
              <a:gd name="connsiteY3" fmla="*/ 619780 h 4510149"/>
              <a:gd name="connsiteX4" fmla="*/ 2599418 w 3725157"/>
              <a:gd name="connsiteY4" fmla="*/ 5631 h 4510149"/>
              <a:gd name="connsiteX5" fmla="*/ 3077089 w 3725157"/>
              <a:gd name="connsiteY5" fmla="*/ 947327 h 4510149"/>
              <a:gd name="connsiteX6" fmla="*/ 3199919 w 3725157"/>
              <a:gd name="connsiteY6" fmla="*/ 2257512 h 4510149"/>
              <a:gd name="connsiteX7" fmla="*/ 3609352 w 3725157"/>
              <a:gd name="connsiteY7" fmla="*/ 2530467 h 4510149"/>
              <a:gd name="connsiteX8" fmla="*/ 3691239 w 3725157"/>
              <a:gd name="connsiteY8" fmla="*/ 3635935 h 4510149"/>
              <a:gd name="connsiteX9" fmla="*/ 3118033 w 3725157"/>
              <a:gd name="connsiteY9" fmla="*/ 4140903 h 4510149"/>
              <a:gd name="connsiteX10" fmla="*/ 1835143 w 3725157"/>
              <a:gd name="connsiteY10" fmla="*/ 4509392 h 4510149"/>
              <a:gd name="connsiteX11" fmla="*/ 142821 w 3725157"/>
              <a:gd name="connsiteY11" fmla="*/ 4045368 h 4510149"/>
              <a:gd name="connsiteX12" fmla="*/ 88230 w 3725157"/>
              <a:gd name="connsiteY12" fmla="*/ 2994491 h 4510149"/>
              <a:gd name="connsiteX13" fmla="*/ 101877 w 3725157"/>
              <a:gd name="connsiteY13" fmla="*/ 3049082 h 4510149"/>
              <a:gd name="connsiteX0" fmla="*/ 297045 w 3920325"/>
              <a:gd name="connsiteY0" fmla="*/ 3049082 h 4510149"/>
              <a:gd name="connsiteX1" fmla="*/ 870251 w 3920325"/>
              <a:gd name="connsiteY1" fmla="*/ 2312103 h 4510149"/>
              <a:gd name="connsiteX2" fmla="*/ 1675469 w 3920325"/>
              <a:gd name="connsiteY2" fmla="*/ 1902670 h 4510149"/>
              <a:gd name="connsiteX3" fmla="*/ 1593583 w 3920325"/>
              <a:gd name="connsiteY3" fmla="*/ 619780 h 4510149"/>
              <a:gd name="connsiteX4" fmla="*/ 2794586 w 3920325"/>
              <a:gd name="connsiteY4" fmla="*/ 5631 h 4510149"/>
              <a:gd name="connsiteX5" fmla="*/ 3272257 w 3920325"/>
              <a:gd name="connsiteY5" fmla="*/ 947327 h 4510149"/>
              <a:gd name="connsiteX6" fmla="*/ 3395087 w 3920325"/>
              <a:gd name="connsiteY6" fmla="*/ 2257512 h 4510149"/>
              <a:gd name="connsiteX7" fmla="*/ 3804520 w 3920325"/>
              <a:gd name="connsiteY7" fmla="*/ 2530467 h 4510149"/>
              <a:gd name="connsiteX8" fmla="*/ 3886407 w 3920325"/>
              <a:gd name="connsiteY8" fmla="*/ 3635935 h 4510149"/>
              <a:gd name="connsiteX9" fmla="*/ 3313201 w 3920325"/>
              <a:gd name="connsiteY9" fmla="*/ 4140903 h 4510149"/>
              <a:gd name="connsiteX10" fmla="*/ 2030311 w 3920325"/>
              <a:gd name="connsiteY10" fmla="*/ 4509392 h 4510149"/>
              <a:gd name="connsiteX11" fmla="*/ 337989 w 3920325"/>
              <a:gd name="connsiteY11" fmla="*/ 4045368 h 4510149"/>
              <a:gd name="connsiteX12" fmla="*/ 369 w 3920325"/>
              <a:gd name="connsiteY12" fmla="*/ 3248491 h 4510149"/>
              <a:gd name="connsiteX13" fmla="*/ 297045 w 3920325"/>
              <a:gd name="connsiteY13" fmla="*/ 3049082 h 4510149"/>
              <a:gd name="connsiteX0" fmla="*/ 243413 w 3866693"/>
              <a:gd name="connsiteY0" fmla="*/ 3049082 h 4510149"/>
              <a:gd name="connsiteX1" fmla="*/ 816619 w 3866693"/>
              <a:gd name="connsiteY1" fmla="*/ 2312103 h 4510149"/>
              <a:gd name="connsiteX2" fmla="*/ 1621837 w 3866693"/>
              <a:gd name="connsiteY2" fmla="*/ 1902670 h 4510149"/>
              <a:gd name="connsiteX3" fmla="*/ 1539951 w 3866693"/>
              <a:gd name="connsiteY3" fmla="*/ 619780 h 4510149"/>
              <a:gd name="connsiteX4" fmla="*/ 2740954 w 3866693"/>
              <a:gd name="connsiteY4" fmla="*/ 5631 h 4510149"/>
              <a:gd name="connsiteX5" fmla="*/ 3218625 w 3866693"/>
              <a:gd name="connsiteY5" fmla="*/ 947327 h 4510149"/>
              <a:gd name="connsiteX6" fmla="*/ 3341455 w 3866693"/>
              <a:gd name="connsiteY6" fmla="*/ 2257512 h 4510149"/>
              <a:gd name="connsiteX7" fmla="*/ 3750888 w 3866693"/>
              <a:gd name="connsiteY7" fmla="*/ 2530467 h 4510149"/>
              <a:gd name="connsiteX8" fmla="*/ 3832775 w 3866693"/>
              <a:gd name="connsiteY8" fmla="*/ 3635935 h 4510149"/>
              <a:gd name="connsiteX9" fmla="*/ 3259569 w 3866693"/>
              <a:gd name="connsiteY9" fmla="*/ 4140903 h 4510149"/>
              <a:gd name="connsiteX10" fmla="*/ 1976679 w 3866693"/>
              <a:gd name="connsiteY10" fmla="*/ 4509392 h 4510149"/>
              <a:gd name="connsiteX11" fmla="*/ 284357 w 3866693"/>
              <a:gd name="connsiteY11" fmla="*/ 4045368 h 4510149"/>
              <a:gd name="connsiteX12" fmla="*/ 38177 w 3866693"/>
              <a:gd name="connsiteY12" fmla="*/ 3339931 h 4510149"/>
              <a:gd name="connsiteX0" fmla="*/ 243413 w 3866693"/>
              <a:gd name="connsiteY0" fmla="*/ 3048255 h 4509322"/>
              <a:gd name="connsiteX1" fmla="*/ 816619 w 3866693"/>
              <a:gd name="connsiteY1" fmla="*/ 2311276 h 4509322"/>
              <a:gd name="connsiteX2" fmla="*/ 548941 w 3866693"/>
              <a:gd name="connsiteY2" fmla="*/ 1475123 h 4509322"/>
              <a:gd name="connsiteX3" fmla="*/ 1539951 w 3866693"/>
              <a:gd name="connsiteY3" fmla="*/ 618953 h 4509322"/>
              <a:gd name="connsiteX4" fmla="*/ 2740954 w 3866693"/>
              <a:gd name="connsiteY4" fmla="*/ 4804 h 4509322"/>
              <a:gd name="connsiteX5" fmla="*/ 3218625 w 3866693"/>
              <a:gd name="connsiteY5" fmla="*/ 946500 h 4509322"/>
              <a:gd name="connsiteX6" fmla="*/ 3341455 w 3866693"/>
              <a:gd name="connsiteY6" fmla="*/ 2256685 h 4509322"/>
              <a:gd name="connsiteX7" fmla="*/ 3750888 w 3866693"/>
              <a:gd name="connsiteY7" fmla="*/ 2529640 h 4509322"/>
              <a:gd name="connsiteX8" fmla="*/ 3832775 w 3866693"/>
              <a:gd name="connsiteY8" fmla="*/ 3635108 h 4509322"/>
              <a:gd name="connsiteX9" fmla="*/ 3259569 w 3866693"/>
              <a:gd name="connsiteY9" fmla="*/ 4140076 h 4509322"/>
              <a:gd name="connsiteX10" fmla="*/ 1976679 w 3866693"/>
              <a:gd name="connsiteY10" fmla="*/ 4508565 h 4509322"/>
              <a:gd name="connsiteX11" fmla="*/ 284357 w 3866693"/>
              <a:gd name="connsiteY11" fmla="*/ 4044541 h 4509322"/>
              <a:gd name="connsiteX12" fmla="*/ 38177 w 3866693"/>
              <a:gd name="connsiteY12" fmla="*/ 3339104 h 4509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66693" h="4509322">
                <a:moveTo>
                  <a:pt x="243413" y="3048255"/>
                </a:moveTo>
                <a:cubicBezTo>
                  <a:pt x="388393" y="2892190"/>
                  <a:pt x="765698" y="2573465"/>
                  <a:pt x="816619" y="2311276"/>
                </a:cubicBezTo>
                <a:cubicBezTo>
                  <a:pt x="867540" y="2049087"/>
                  <a:pt x="428386" y="1757177"/>
                  <a:pt x="548941" y="1475123"/>
                </a:cubicBezTo>
                <a:cubicBezTo>
                  <a:pt x="669496" y="1193069"/>
                  <a:pt x="1174616" y="864006"/>
                  <a:pt x="1539951" y="618953"/>
                </a:cubicBezTo>
                <a:cubicBezTo>
                  <a:pt x="1905286" y="373900"/>
                  <a:pt x="2461175" y="-49787"/>
                  <a:pt x="2740954" y="4804"/>
                </a:cubicBezTo>
                <a:cubicBezTo>
                  <a:pt x="3020733" y="59395"/>
                  <a:pt x="3118542" y="571187"/>
                  <a:pt x="3218625" y="946500"/>
                </a:cubicBezTo>
                <a:cubicBezTo>
                  <a:pt x="3318708" y="1321813"/>
                  <a:pt x="3252745" y="1992828"/>
                  <a:pt x="3341455" y="2256685"/>
                </a:cubicBezTo>
                <a:cubicBezTo>
                  <a:pt x="3430165" y="2520542"/>
                  <a:pt x="3669001" y="2299903"/>
                  <a:pt x="3750888" y="2529640"/>
                </a:cubicBezTo>
                <a:cubicBezTo>
                  <a:pt x="3832775" y="2759377"/>
                  <a:pt x="3914661" y="3366702"/>
                  <a:pt x="3832775" y="3635108"/>
                </a:cubicBezTo>
                <a:cubicBezTo>
                  <a:pt x="3750889" y="3903514"/>
                  <a:pt x="3568918" y="3994500"/>
                  <a:pt x="3259569" y="4140076"/>
                </a:cubicBezTo>
                <a:cubicBezTo>
                  <a:pt x="2950220" y="4285652"/>
                  <a:pt x="2472548" y="4524488"/>
                  <a:pt x="1976679" y="4508565"/>
                </a:cubicBezTo>
                <a:cubicBezTo>
                  <a:pt x="1480810" y="4492643"/>
                  <a:pt x="575509" y="4297024"/>
                  <a:pt x="284357" y="4044541"/>
                </a:cubicBezTo>
                <a:cubicBezTo>
                  <a:pt x="-6795" y="3792058"/>
                  <a:pt x="-44165" y="3411437"/>
                  <a:pt x="38177" y="3339104"/>
                </a:cubicBezTo>
              </a:path>
            </a:pathLst>
          </a:cu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971600" y="3939902"/>
            <a:ext cx="625769" cy="625769"/>
          </a:xfrm>
          <a:prstGeom prst="ellipse">
            <a:avLst/>
          </a:prstGeom>
          <a:noFill/>
          <a:ln w="47625">
            <a:solidFill>
              <a:srgbClr val="FF3F4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EEEDD8"/>
              </a:solidFill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34" t="-1" b="-151"/>
          <a:stretch/>
        </p:blipFill>
        <p:spPr>
          <a:xfrm>
            <a:off x="467543" y="813964"/>
            <a:ext cx="5447407" cy="4136654"/>
          </a:xfrm>
          <a:prstGeom prst="rect">
            <a:avLst/>
          </a:prstGeom>
        </p:spPr>
      </p:pic>
      <p:sp>
        <p:nvSpPr>
          <p:cNvPr id="22" name="Овал 21"/>
          <p:cNvSpPr/>
          <p:nvPr/>
        </p:nvSpPr>
        <p:spPr>
          <a:xfrm>
            <a:off x="8649313" y="4682498"/>
            <a:ext cx="346987" cy="346987"/>
          </a:xfrm>
          <a:prstGeom prst="ellipse">
            <a:avLst/>
          </a:prstGeom>
          <a:solidFill>
            <a:schemeClr val="bg1"/>
          </a:solidFill>
          <a:ln w="38100">
            <a:solidFill>
              <a:srgbClr val="2E6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8644644" y="4720069"/>
            <a:ext cx="351656" cy="338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11</a:t>
            </a:r>
            <a:endParaRPr lang="ru-RU" b="1" dirty="0">
              <a:solidFill>
                <a:srgbClr val="2E6CD3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622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11510"/>
            <a:ext cx="5281412" cy="4629597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4800" b="1" dirty="0" smtClean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ПРЕДЛОЖЕНИЯ</a:t>
            </a:r>
            <a:endParaRPr lang="en-US" sz="4800" b="1" dirty="0" smtClean="0">
              <a:solidFill>
                <a:srgbClr val="2E6CD3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ru-RU" sz="2400" b="1" dirty="0" smtClean="0">
                <a:latin typeface="Helvetica" charset="0"/>
                <a:ea typeface="Helvetica" charset="0"/>
                <a:cs typeface="Helvetica" charset="0"/>
              </a:rPr>
            </a:br>
            <a:endParaRPr lang="ru-RU" sz="1100" b="1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— </a:t>
            </a:r>
            <a:r>
              <a:rPr lang="ru-RU" sz="2400" b="1" dirty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Обеспечить прием заказов через Интернет ресурсы и их быструю обработку</a:t>
            </a:r>
            <a:br>
              <a:rPr lang="ru-RU" sz="2400" b="1" dirty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</a:br>
            <a:endParaRPr lang="ru-RU" sz="2400" b="1" dirty="0">
              <a:solidFill>
                <a:srgbClr val="2E6CD3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— Создать  территориально распределенный центр обработки заказов</a:t>
            </a:r>
            <a:br>
              <a:rPr lang="ru-RU" sz="2400" b="1" dirty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</a:br>
            <a:endParaRPr lang="ru-RU" sz="2400" b="1" dirty="0">
              <a:solidFill>
                <a:srgbClr val="2E6CD3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— Увеличить складские запасы и создать систему логистической доставки товаров</a:t>
            </a:r>
            <a:br>
              <a:rPr lang="ru-RU" sz="2400" b="1" dirty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</a:br>
            <a:endParaRPr lang="ru-RU" sz="2400" b="1" dirty="0">
              <a:solidFill>
                <a:srgbClr val="2E6CD3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— Усовершенствовать и прокачать сайт  </a:t>
            </a: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685781"/>
            <a:ext cx="5760154" cy="3457720"/>
          </a:xfrm>
          <a:prstGeom prst="rect">
            <a:avLst/>
          </a:prstGeom>
        </p:spPr>
      </p:pic>
      <p:sp>
        <p:nvSpPr>
          <p:cNvPr id="4" name="Полилиния 3"/>
          <p:cNvSpPr/>
          <p:nvPr/>
        </p:nvSpPr>
        <p:spPr>
          <a:xfrm>
            <a:off x="4355976" y="0"/>
            <a:ext cx="5040560" cy="5157394"/>
          </a:xfrm>
          <a:custGeom>
            <a:avLst/>
            <a:gdLst>
              <a:gd name="connsiteX0" fmla="*/ 101877 w 3725157"/>
              <a:gd name="connsiteY0" fmla="*/ 3049082 h 4510149"/>
              <a:gd name="connsiteX1" fmla="*/ 675083 w 3725157"/>
              <a:gd name="connsiteY1" fmla="*/ 2312103 h 4510149"/>
              <a:gd name="connsiteX2" fmla="*/ 1480301 w 3725157"/>
              <a:gd name="connsiteY2" fmla="*/ 1902670 h 4510149"/>
              <a:gd name="connsiteX3" fmla="*/ 1398415 w 3725157"/>
              <a:gd name="connsiteY3" fmla="*/ 619780 h 4510149"/>
              <a:gd name="connsiteX4" fmla="*/ 2599418 w 3725157"/>
              <a:gd name="connsiteY4" fmla="*/ 5631 h 4510149"/>
              <a:gd name="connsiteX5" fmla="*/ 3077089 w 3725157"/>
              <a:gd name="connsiteY5" fmla="*/ 947327 h 4510149"/>
              <a:gd name="connsiteX6" fmla="*/ 3199919 w 3725157"/>
              <a:gd name="connsiteY6" fmla="*/ 2257512 h 4510149"/>
              <a:gd name="connsiteX7" fmla="*/ 3609352 w 3725157"/>
              <a:gd name="connsiteY7" fmla="*/ 2530467 h 4510149"/>
              <a:gd name="connsiteX8" fmla="*/ 3691239 w 3725157"/>
              <a:gd name="connsiteY8" fmla="*/ 3635935 h 4510149"/>
              <a:gd name="connsiteX9" fmla="*/ 3118033 w 3725157"/>
              <a:gd name="connsiteY9" fmla="*/ 4140903 h 4510149"/>
              <a:gd name="connsiteX10" fmla="*/ 1835143 w 3725157"/>
              <a:gd name="connsiteY10" fmla="*/ 4509392 h 4510149"/>
              <a:gd name="connsiteX11" fmla="*/ 142821 w 3725157"/>
              <a:gd name="connsiteY11" fmla="*/ 4045368 h 4510149"/>
              <a:gd name="connsiteX12" fmla="*/ 88230 w 3725157"/>
              <a:gd name="connsiteY12" fmla="*/ 2994491 h 4510149"/>
              <a:gd name="connsiteX13" fmla="*/ 101877 w 3725157"/>
              <a:gd name="connsiteY13" fmla="*/ 3049082 h 4510149"/>
              <a:gd name="connsiteX0" fmla="*/ 297045 w 3920325"/>
              <a:gd name="connsiteY0" fmla="*/ 3049082 h 4510149"/>
              <a:gd name="connsiteX1" fmla="*/ 870251 w 3920325"/>
              <a:gd name="connsiteY1" fmla="*/ 2312103 h 4510149"/>
              <a:gd name="connsiteX2" fmla="*/ 1675469 w 3920325"/>
              <a:gd name="connsiteY2" fmla="*/ 1902670 h 4510149"/>
              <a:gd name="connsiteX3" fmla="*/ 1593583 w 3920325"/>
              <a:gd name="connsiteY3" fmla="*/ 619780 h 4510149"/>
              <a:gd name="connsiteX4" fmla="*/ 2794586 w 3920325"/>
              <a:gd name="connsiteY4" fmla="*/ 5631 h 4510149"/>
              <a:gd name="connsiteX5" fmla="*/ 3272257 w 3920325"/>
              <a:gd name="connsiteY5" fmla="*/ 947327 h 4510149"/>
              <a:gd name="connsiteX6" fmla="*/ 3395087 w 3920325"/>
              <a:gd name="connsiteY6" fmla="*/ 2257512 h 4510149"/>
              <a:gd name="connsiteX7" fmla="*/ 3804520 w 3920325"/>
              <a:gd name="connsiteY7" fmla="*/ 2530467 h 4510149"/>
              <a:gd name="connsiteX8" fmla="*/ 3886407 w 3920325"/>
              <a:gd name="connsiteY8" fmla="*/ 3635935 h 4510149"/>
              <a:gd name="connsiteX9" fmla="*/ 3313201 w 3920325"/>
              <a:gd name="connsiteY9" fmla="*/ 4140903 h 4510149"/>
              <a:gd name="connsiteX10" fmla="*/ 2030311 w 3920325"/>
              <a:gd name="connsiteY10" fmla="*/ 4509392 h 4510149"/>
              <a:gd name="connsiteX11" fmla="*/ 337989 w 3920325"/>
              <a:gd name="connsiteY11" fmla="*/ 4045368 h 4510149"/>
              <a:gd name="connsiteX12" fmla="*/ 369 w 3920325"/>
              <a:gd name="connsiteY12" fmla="*/ 3248491 h 4510149"/>
              <a:gd name="connsiteX13" fmla="*/ 297045 w 3920325"/>
              <a:gd name="connsiteY13" fmla="*/ 3049082 h 4510149"/>
              <a:gd name="connsiteX0" fmla="*/ 243413 w 3866693"/>
              <a:gd name="connsiteY0" fmla="*/ 3049082 h 4510149"/>
              <a:gd name="connsiteX1" fmla="*/ 816619 w 3866693"/>
              <a:gd name="connsiteY1" fmla="*/ 2312103 h 4510149"/>
              <a:gd name="connsiteX2" fmla="*/ 1621837 w 3866693"/>
              <a:gd name="connsiteY2" fmla="*/ 1902670 h 4510149"/>
              <a:gd name="connsiteX3" fmla="*/ 1539951 w 3866693"/>
              <a:gd name="connsiteY3" fmla="*/ 619780 h 4510149"/>
              <a:gd name="connsiteX4" fmla="*/ 2740954 w 3866693"/>
              <a:gd name="connsiteY4" fmla="*/ 5631 h 4510149"/>
              <a:gd name="connsiteX5" fmla="*/ 3218625 w 3866693"/>
              <a:gd name="connsiteY5" fmla="*/ 947327 h 4510149"/>
              <a:gd name="connsiteX6" fmla="*/ 3341455 w 3866693"/>
              <a:gd name="connsiteY6" fmla="*/ 2257512 h 4510149"/>
              <a:gd name="connsiteX7" fmla="*/ 3750888 w 3866693"/>
              <a:gd name="connsiteY7" fmla="*/ 2530467 h 4510149"/>
              <a:gd name="connsiteX8" fmla="*/ 3832775 w 3866693"/>
              <a:gd name="connsiteY8" fmla="*/ 3635935 h 4510149"/>
              <a:gd name="connsiteX9" fmla="*/ 3259569 w 3866693"/>
              <a:gd name="connsiteY9" fmla="*/ 4140903 h 4510149"/>
              <a:gd name="connsiteX10" fmla="*/ 1976679 w 3866693"/>
              <a:gd name="connsiteY10" fmla="*/ 4509392 h 4510149"/>
              <a:gd name="connsiteX11" fmla="*/ 284357 w 3866693"/>
              <a:gd name="connsiteY11" fmla="*/ 4045368 h 4510149"/>
              <a:gd name="connsiteX12" fmla="*/ 38177 w 3866693"/>
              <a:gd name="connsiteY12" fmla="*/ 3339931 h 4510149"/>
              <a:gd name="connsiteX0" fmla="*/ 243413 w 3866693"/>
              <a:gd name="connsiteY0" fmla="*/ 3048255 h 4509322"/>
              <a:gd name="connsiteX1" fmla="*/ 816619 w 3866693"/>
              <a:gd name="connsiteY1" fmla="*/ 2311276 h 4509322"/>
              <a:gd name="connsiteX2" fmla="*/ 548941 w 3866693"/>
              <a:gd name="connsiteY2" fmla="*/ 1475123 h 4509322"/>
              <a:gd name="connsiteX3" fmla="*/ 1539951 w 3866693"/>
              <a:gd name="connsiteY3" fmla="*/ 618953 h 4509322"/>
              <a:gd name="connsiteX4" fmla="*/ 2740954 w 3866693"/>
              <a:gd name="connsiteY4" fmla="*/ 4804 h 4509322"/>
              <a:gd name="connsiteX5" fmla="*/ 3218625 w 3866693"/>
              <a:gd name="connsiteY5" fmla="*/ 946500 h 4509322"/>
              <a:gd name="connsiteX6" fmla="*/ 3341455 w 3866693"/>
              <a:gd name="connsiteY6" fmla="*/ 2256685 h 4509322"/>
              <a:gd name="connsiteX7" fmla="*/ 3750888 w 3866693"/>
              <a:gd name="connsiteY7" fmla="*/ 2529640 h 4509322"/>
              <a:gd name="connsiteX8" fmla="*/ 3832775 w 3866693"/>
              <a:gd name="connsiteY8" fmla="*/ 3635108 h 4509322"/>
              <a:gd name="connsiteX9" fmla="*/ 3259569 w 3866693"/>
              <a:gd name="connsiteY9" fmla="*/ 4140076 h 4509322"/>
              <a:gd name="connsiteX10" fmla="*/ 1976679 w 3866693"/>
              <a:gd name="connsiteY10" fmla="*/ 4508565 h 4509322"/>
              <a:gd name="connsiteX11" fmla="*/ 284357 w 3866693"/>
              <a:gd name="connsiteY11" fmla="*/ 4044541 h 4509322"/>
              <a:gd name="connsiteX12" fmla="*/ 38177 w 3866693"/>
              <a:gd name="connsiteY12" fmla="*/ 3339104 h 4509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66693" h="4509322">
                <a:moveTo>
                  <a:pt x="243413" y="3048255"/>
                </a:moveTo>
                <a:cubicBezTo>
                  <a:pt x="388393" y="2892190"/>
                  <a:pt x="765698" y="2573465"/>
                  <a:pt x="816619" y="2311276"/>
                </a:cubicBezTo>
                <a:cubicBezTo>
                  <a:pt x="867540" y="2049087"/>
                  <a:pt x="428386" y="1757177"/>
                  <a:pt x="548941" y="1475123"/>
                </a:cubicBezTo>
                <a:cubicBezTo>
                  <a:pt x="669496" y="1193069"/>
                  <a:pt x="1174616" y="864006"/>
                  <a:pt x="1539951" y="618953"/>
                </a:cubicBezTo>
                <a:cubicBezTo>
                  <a:pt x="1905286" y="373900"/>
                  <a:pt x="2461175" y="-49787"/>
                  <a:pt x="2740954" y="4804"/>
                </a:cubicBezTo>
                <a:cubicBezTo>
                  <a:pt x="3020733" y="59395"/>
                  <a:pt x="3118542" y="571187"/>
                  <a:pt x="3218625" y="946500"/>
                </a:cubicBezTo>
                <a:cubicBezTo>
                  <a:pt x="3318708" y="1321813"/>
                  <a:pt x="3252745" y="1992828"/>
                  <a:pt x="3341455" y="2256685"/>
                </a:cubicBezTo>
                <a:cubicBezTo>
                  <a:pt x="3430165" y="2520542"/>
                  <a:pt x="3669001" y="2299903"/>
                  <a:pt x="3750888" y="2529640"/>
                </a:cubicBezTo>
                <a:cubicBezTo>
                  <a:pt x="3832775" y="2759377"/>
                  <a:pt x="3914661" y="3366702"/>
                  <a:pt x="3832775" y="3635108"/>
                </a:cubicBezTo>
                <a:cubicBezTo>
                  <a:pt x="3750889" y="3903514"/>
                  <a:pt x="3568918" y="3994500"/>
                  <a:pt x="3259569" y="4140076"/>
                </a:cubicBezTo>
                <a:cubicBezTo>
                  <a:pt x="2950220" y="4285652"/>
                  <a:pt x="2472548" y="4524488"/>
                  <a:pt x="1976679" y="4508565"/>
                </a:cubicBezTo>
                <a:cubicBezTo>
                  <a:pt x="1480810" y="4492643"/>
                  <a:pt x="575509" y="4297024"/>
                  <a:pt x="284357" y="4044541"/>
                </a:cubicBezTo>
                <a:cubicBezTo>
                  <a:pt x="-6795" y="3792058"/>
                  <a:pt x="-44165" y="3411437"/>
                  <a:pt x="38177" y="3339104"/>
                </a:cubicBezTo>
              </a:path>
            </a:pathLst>
          </a:cu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8649313" y="4682498"/>
            <a:ext cx="346987" cy="346987"/>
          </a:xfrm>
          <a:prstGeom prst="ellipse">
            <a:avLst/>
          </a:prstGeom>
          <a:solidFill>
            <a:schemeClr val="bg1"/>
          </a:solidFill>
          <a:ln w="38100">
            <a:solidFill>
              <a:srgbClr val="2E6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8644644" y="4720069"/>
            <a:ext cx="351656" cy="338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12</a:t>
            </a:r>
            <a:endParaRPr lang="ru-RU" b="1" dirty="0">
              <a:solidFill>
                <a:srgbClr val="2E6CD3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726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6C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0549" y="-452924"/>
            <a:ext cx="4649170" cy="302433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ЗАТРАТЫ НА МЕРОПРИЯТИЯ</a:t>
            </a:r>
            <a:endParaRPr lang="ru-RU" sz="32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79078" y="8809452"/>
            <a:ext cx="7647005" cy="1638644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 rot="317948">
            <a:off x="-1343973" y="-1160860"/>
            <a:ext cx="5406154" cy="3634057"/>
          </a:xfrm>
          <a:custGeom>
            <a:avLst/>
            <a:gdLst>
              <a:gd name="connsiteX0" fmla="*/ 0 w 4324723"/>
              <a:gd name="connsiteY0" fmla="*/ 1404325 h 2808650"/>
              <a:gd name="connsiteX1" fmla="*/ 2162362 w 4324723"/>
              <a:gd name="connsiteY1" fmla="*/ 0 h 2808650"/>
              <a:gd name="connsiteX2" fmla="*/ 4324724 w 4324723"/>
              <a:gd name="connsiteY2" fmla="*/ 1404325 h 2808650"/>
              <a:gd name="connsiteX3" fmla="*/ 2162362 w 4324723"/>
              <a:gd name="connsiteY3" fmla="*/ 2808650 h 2808650"/>
              <a:gd name="connsiteX4" fmla="*/ 0 w 4324723"/>
              <a:gd name="connsiteY4" fmla="*/ 1404325 h 2808650"/>
              <a:gd name="connsiteX0" fmla="*/ 87513 w 5406154"/>
              <a:gd name="connsiteY0" fmla="*/ 1538437 h 2942762"/>
              <a:gd name="connsiteX1" fmla="*/ 4993075 w 5406154"/>
              <a:gd name="connsiteY1" fmla="*/ 0 h 2942762"/>
              <a:gd name="connsiteX2" fmla="*/ 4412237 w 5406154"/>
              <a:gd name="connsiteY2" fmla="*/ 1538437 h 2942762"/>
              <a:gd name="connsiteX3" fmla="*/ 2249875 w 5406154"/>
              <a:gd name="connsiteY3" fmla="*/ 2942762 h 2942762"/>
              <a:gd name="connsiteX4" fmla="*/ 87513 w 5406154"/>
              <a:gd name="connsiteY4" fmla="*/ 1538437 h 294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6154" h="2942762">
                <a:moveTo>
                  <a:pt x="87513" y="1538437"/>
                </a:moveTo>
                <a:cubicBezTo>
                  <a:pt x="544713" y="1047977"/>
                  <a:pt x="3798835" y="0"/>
                  <a:pt x="4993075" y="0"/>
                </a:cubicBezTo>
                <a:cubicBezTo>
                  <a:pt x="6187315" y="0"/>
                  <a:pt x="4412237" y="762850"/>
                  <a:pt x="4412237" y="1538437"/>
                </a:cubicBezTo>
                <a:cubicBezTo>
                  <a:pt x="4412237" y="2314024"/>
                  <a:pt x="3444115" y="2942762"/>
                  <a:pt x="2249875" y="2942762"/>
                </a:cubicBezTo>
                <a:cubicBezTo>
                  <a:pt x="1055635" y="2942762"/>
                  <a:pt x="-369687" y="2028897"/>
                  <a:pt x="87513" y="15384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265685"/>
            <a:ext cx="298782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2E6CD3"/>
                </a:solidFill>
                <a:latin typeface="Helvetica" pitchFamily="2" charset="0"/>
              </a:rPr>
              <a:t>РАЗОВЫЕ – 475 тыс. руб </a:t>
            </a:r>
          </a:p>
          <a:p>
            <a:endParaRPr lang="ru-RU" sz="1000" b="1" dirty="0" smtClean="0">
              <a:solidFill>
                <a:srgbClr val="2E6CD3"/>
              </a:solidFill>
              <a:latin typeface="Helvetica" pitchFamily="2" charset="0"/>
              <a:ea typeface="Helvetica" charset="0"/>
              <a:cs typeface="Helvetica" charset="0"/>
            </a:endParaRPr>
          </a:p>
          <a:p>
            <a:r>
              <a:rPr lang="ru-RU" sz="1600" b="1" dirty="0" smtClean="0">
                <a:solidFill>
                  <a:srgbClr val="2E6CD3"/>
                </a:solidFill>
                <a:latin typeface="Helvetica" pitchFamily="2" charset="0"/>
              </a:rPr>
              <a:t>Ежемесячные – 337,5 тыс. руб.</a:t>
            </a:r>
            <a:r>
              <a:rPr lang="ru-RU" sz="1600" b="1" dirty="0">
                <a:solidFill>
                  <a:srgbClr val="2E6CD3"/>
                </a:solidFill>
                <a:latin typeface="Helvetica" pitchFamily="2" charset="0"/>
                <a:ea typeface="Helvetica" charset="0"/>
                <a:cs typeface="Helvetica" charset="0"/>
              </a:rPr>
              <a:t/>
            </a:r>
            <a:br>
              <a:rPr lang="ru-RU" sz="1600" b="1" dirty="0">
                <a:solidFill>
                  <a:srgbClr val="2E6CD3"/>
                </a:solidFill>
                <a:latin typeface="Helvetica" pitchFamily="2" charset="0"/>
                <a:ea typeface="Helvetica" charset="0"/>
                <a:cs typeface="Helvetica" charset="0"/>
              </a:rPr>
            </a:br>
            <a:endParaRPr lang="ru-RU" sz="1000" b="1" dirty="0" smtClean="0">
              <a:solidFill>
                <a:srgbClr val="2E6CD3"/>
              </a:solidFill>
              <a:latin typeface="Helvetica" pitchFamily="2" charset="0"/>
              <a:ea typeface="Helvetica" charset="0"/>
              <a:cs typeface="Helvetica" charset="0"/>
            </a:endParaRPr>
          </a:p>
          <a:p>
            <a:r>
              <a:rPr lang="ru-RU" sz="1600" b="1" dirty="0" smtClean="0">
                <a:solidFill>
                  <a:srgbClr val="2E6CD3"/>
                </a:solidFill>
                <a:latin typeface="Helvetica" pitchFamily="2" charset="0"/>
                <a:ea typeface="Helvetica" charset="0"/>
                <a:cs typeface="Helvetica" charset="0"/>
              </a:rPr>
              <a:t>Доп. налоговые отчисления –</a:t>
            </a:r>
          </a:p>
          <a:p>
            <a:r>
              <a:rPr lang="ru-RU" sz="1600" b="1" dirty="0" smtClean="0">
                <a:solidFill>
                  <a:srgbClr val="2E6CD3"/>
                </a:solidFill>
                <a:latin typeface="Helvetica" pitchFamily="2" charset="0"/>
                <a:ea typeface="Helvetica" charset="0"/>
                <a:cs typeface="Helvetica" charset="0"/>
              </a:rPr>
              <a:t>более – 880 тыс.руб </a:t>
            </a:r>
            <a:endParaRPr lang="ru-RU" sz="1600" b="1" dirty="0">
              <a:solidFill>
                <a:srgbClr val="2E6CD3"/>
              </a:solidFill>
              <a:latin typeface="Helvetica" pitchFamily="2" charset="0"/>
              <a:ea typeface="Helvetica" charset="0"/>
              <a:cs typeface="Helvetica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71703" y="1785932"/>
            <a:ext cx="6572297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100" dirty="0" smtClean="0">
                <a:solidFill>
                  <a:schemeClr val="bg1"/>
                </a:solidFill>
                <a:latin typeface="Helvetica" pitchFamily="2" charset="0"/>
              </a:rPr>
              <a:t> Создание </a:t>
            </a:r>
            <a:r>
              <a:rPr lang="ru-RU" sz="2100" b="1" dirty="0" smtClean="0">
                <a:solidFill>
                  <a:schemeClr val="bg1"/>
                </a:solidFill>
                <a:latin typeface="Helvetica" pitchFamily="2" charset="0"/>
              </a:rPr>
              <a:t>трех новых рабочих мест</a:t>
            </a:r>
            <a:r>
              <a:rPr lang="ru-RU" sz="2100" dirty="0" smtClean="0">
                <a:solidFill>
                  <a:schemeClr val="bg1"/>
                </a:solidFill>
                <a:latin typeface="Helvetica" pitchFamily="2" charset="0"/>
              </a:rPr>
              <a:t> – поиск людей, покупка оборудования, мебели и средств связи</a:t>
            </a:r>
          </a:p>
          <a:p>
            <a:pPr>
              <a:buFont typeface="Wingdings" pitchFamily="2" charset="2"/>
              <a:buChar char="v"/>
            </a:pPr>
            <a:r>
              <a:rPr lang="ru-RU" sz="2100" b="1" dirty="0" smtClean="0">
                <a:solidFill>
                  <a:schemeClr val="bg1"/>
                </a:solidFill>
                <a:latin typeface="Helvetica" pitchFamily="2" charset="0"/>
              </a:rPr>
              <a:t> Оптимизация </a:t>
            </a:r>
            <a:r>
              <a:rPr lang="ru-RU" sz="2100" b="1" dirty="0" smtClean="0">
                <a:solidFill>
                  <a:schemeClr val="bg1"/>
                </a:solidFill>
                <a:latin typeface="Helvetica" pitchFamily="2" charset="0"/>
              </a:rPr>
              <a:t>сайта </a:t>
            </a:r>
            <a:r>
              <a:rPr lang="ru-RU" sz="2100" dirty="0" smtClean="0">
                <a:solidFill>
                  <a:schemeClr val="bg1"/>
                </a:solidFill>
                <a:latin typeface="Helvetica" pitchFamily="2" charset="0"/>
              </a:rPr>
              <a:t>и его SEO продвижение </a:t>
            </a:r>
          </a:p>
          <a:p>
            <a:pPr>
              <a:buFont typeface="Wingdings" pitchFamily="2" charset="2"/>
              <a:buChar char="v"/>
            </a:pPr>
            <a:r>
              <a:rPr lang="ru-RU" sz="2100" dirty="0" smtClean="0">
                <a:solidFill>
                  <a:schemeClr val="bg1"/>
                </a:solidFill>
                <a:latin typeface="Helvetica" pitchFamily="2" charset="0"/>
              </a:rPr>
              <a:t> Создание </a:t>
            </a:r>
            <a:r>
              <a:rPr lang="ru-RU" sz="2100" b="1" dirty="0" smtClean="0">
                <a:solidFill>
                  <a:schemeClr val="bg1"/>
                </a:solidFill>
                <a:latin typeface="Helvetica" pitchFamily="2" charset="0"/>
              </a:rPr>
              <a:t>виртуального тура </a:t>
            </a:r>
            <a:r>
              <a:rPr lang="ru-RU" sz="2100" dirty="0" smtClean="0">
                <a:solidFill>
                  <a:schemeClr val="bg1"/>
                </a:solidFill>
                <a:latin typeface="Helvetica" pitchFamily="2" charset="0"/>
              </a:rPr>
              <a:t>с презентацией продукции </a:t>
            </a:r>
          </a:p>
          <a:p>
            <a:pPr>
              <a:buFont typeface="Wingdings" pitchFamily="2" charset="2"/>
              <a:buChar char="v"/>
            </a:pPr>
            <a:r>
              <a:rPr lang="ru-RU" sz="2100" dirty="0" smtClean="0">
                <a:solidFill>
                  <a:schemeClr val="bg1"/>
                </a:solidFill>
                <a:latin typeface="Helvetica" pitchFamily="2" charset="0"/>
              </a:rPr>
              <a:t> Размещение </a:t>
            </a:r>
            <a:r>
              <a:rPr lang="ru-RU" sz="2100" dirty="0" smtClean="0">
                <a:solidFill>
                  <a:schemeClr val="bg1"/>
                </a:solidFill>
                <a:latin typeface="Helvetica" pitchFamily="2" charset="0"/>
              </a:rPr>
              <a:t>на </a:t>
            </a:r>
            <a:r>
              <a:rPr lang="ru-RU" sz="2100" b="1" dirty="0" smtClean="0">
                <a:solidFill>
                  <a:schemeClr val="bg1"/>
                </a:solidFill>
                <a:latin typeface="Helvetica" pitchFamily="2" charset="0"/>
              </a:rPr>
              <a:t>сайте 3</a:t>
            </a:r>
            <a:r>
              <a:rPr lang="en-US" sz="2100" b="1" dirty="0" smtClean="0">
                <a:solidFill>
                  <a:schemeClr val="bg1"/>
                </a:solidFill>
                <a:latin typeface="Helvetica" pitchFamily="2" charset="0"/>
              </a:rPr>
              <a:t>D –</a:t>
            </a:r>
            <a:r>
              <a:rPr lang="ru-RU" sz="2100" b="1" dirty="0" smtClean="0">
                <a:solidFill>
                  <a:schemeClr val="bg1"/>
                </a:solidFill>
                <a:latin typeface="Helvetica" pitchFamily="2" charset="0"/>
              </a:rPr>
              <a:t>Планировщика </a:t>
            </a:r>
            <a:r>
              <a:rPr lang="ru-RU" sz="2100" dirty="0" smtClean="0">
                <a:solidFill>
                  <a:schemeClr val="bg1"/>
                </a:solidFill>
                <a:latin typeface="Helvetica" pitchFamily="2" charset="0"/>
              </a:rPr>
              <a:t>с автоматическим формированием заказа</a:t>
            </a:r>
          </a:p>
          <a:p>
            <a:pPr>
              <a:buFont typeface="Wingdings" pitchFamily="2" charset="2"/>
              <a:buChar char="v"/>
            </a:pPr>
            <a:r>
              <a:rPr lang="ru-RU" sz="2100" dirty="0" smtClean="0">
                <a:solidFill>
                  <a:schemeClr val="bg1"/>
                </a:solidFill>
                <a:latin typeface="Helvetica" pitchFamily="2" charset="0"/>
              </a:rPr>
              <a:t> Обеспечение </a:t>
            </a:r>
            <a:r>
              <a:rPr lang="ru-RU" sz="2100" b="1" dirty="0" smtClean="0">
                <a:solidFill>
                  <a:schemeClr val="bg1"/>
                </a:solidFill>
                <a:latin typeface="Helvetica" pitchFamily="2" charset="0"/>
              </a:rPr>
              <a:t>приема оплаты карт </a:t>
            </a:r>
            <a:r>
              <a:rPr lang="ru-RU" sz="2100" dirty="0" smtClean="0">
                <a:solidFill>
                  <a:schemeClr val="bg1"/>
                </a:solidFill>
                <a:latin typeface="Helvetica" pitchFamily="2" charset="0"/>
              </a:rPr>
              <a:t>на сайте</a:t>
            </a:r>
          </a:p>
          <a:p>
            <a:endParaRPr lang="ru-RU" sz="1800" dirty="0" smtClean="0">
              <a:solidFill>
                <a:schemeClr val="bg1"/>
              </a:solidFill>
              <a:latin typeface="Helvetica" pitchFamily="2" charset="0"/>
            </a:endParaRPr>
          </a:p>
          <a:p>
            <a:endParaRPr lang="ru-RU" sz="16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8649313" y="4682498"/>
            <a:ext cx="346987" cy="346987"/>
          </a:xfrm>
          <a:prstGeom prst="ellipse">
            <a:avLst/>
          </a:prstGeom>
          <a:solidFill>
            <a:schemeClr val="bg1"/>
          </a:solidFill>
          <a:ln w="38100">
            <a:solidFill>
              <a:srgbClr val="2E6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8644644" y="4720069"/>
            <a:ext cx="351656" cy="338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13</a:t>
            </a:r>
            <a:endParaRPr lang="ru-RU" b="1" dirty="0">
              <a:solidFill>
                <a:srgbClr val="2E6CD3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921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6C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3625" y="-285772"/>
            <a:ext cx="4593392" cy="2492920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ОЖИДАЕМЫЕ РЕЗУЛЬТАТЫ</a:t>
            </a:r>
            <a:endParaRPr lang="ru-RU" sz="44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 rot="653760">
            <a:off x="-2244407" y="-572036"/>
            <a:ext cx="4424669" cy="5118278"/>
          </a:xfrm>
          <a:custGeom>
            <a:avLst/>
            <a:gdLst>
              <a:gd name="connsiteX0" fmla="*/ 58067 w 2833285"/>
              <a:gd name="connsiteY0" fmla="*/ 759465 h 3747594"/>
              <a:gd name="connsiteX1" fmla="*/ 767750 w 2833285"/>
              <a:gd name="connsiteY1" fmla="*/ 759465 h 3747594"/>
              <a:gd name="connsiteX2" fmla="*/ 849637 w 2833285"/>
              <a:gd name="connsiteY2" fmla="*/ 227203 h 3747594"/>
              <a:gd name="connsiteX3" fmla="*/ 1450138 w 2833285"/>
              <a:gd name="connsiteY3" fmla="*/ 8839 h 3747594"/>
              <a:gd name="connsiteX4" fmla="*/ 2364538 w 2833285"/>
              <a:gd name="connsiteY4" fmla="*/ 500158 h 3747594"/>
              <a:gd name="connsiteX5" fmla="*/ 2746675 w 2833285"/>
              <a:gd name="connsiteY5" fmla="*/ 1182546 h 3747594"/>
              <a:gd name="connsiteX6" fmla="*/ 2773971 w 2833285"/>
              <a:gd name="connsiteY6" fmla="*/ 2301662 h 3747594"/>
              <a:gd name="connsiteX7" fmla="*/ 2746675 w 2833285"/>
              <a:gd name="connsiteY7" fmla="*/ 3502665 h 3747594"/>
              <a:gd name="connsiteX8" fmla="*/ 1709446 w 2833285"/>
              <a:gd name="connsiteY8" fmla="*/ 3734677 h 3747594"/>
              <a:gd name="connsiteX9" fmla="*/ 658568 w 2833285"/>
              <a:gd name="connsiteY9" fmla="*/ 3284301 h 3747594"/>
              <a:gd name="connsiteX10" fmla="*/ 71714 w 2833285"/>
              <a:gd name="connsiteY10" fmla="*/ 2874868 h 3747594"/>
              <a:gd name="connsiteX11" fmla="*/ 58067 w 2833285"/>
              <a:gd name="connsiteY11" fmla="*/ 2301662 h 3747594"/>
              <a:gd name="connsiteX12" fmla="*/ 358317 w 2833285"/>
              <a:gd name="connsiteY12" fmla="*/ 2015060 h 3747594"/>
              <a:gd name="connsiteX13" fmla="*/ 71714 w 2833285"/>
              <a:gd name="connsiteY13" fmla="*/ 1414558 h 3747594"/>
              <a:gd name="connsiteX14" fmla="*/ 58067 w 2833285"/>
              <a:gd name="connsiteY14" fmla="*/ 759465 h 3747594"/>
              <a:gd name="connsiteX0" fmla="*/ 49008 w 2824226"/>
              <a:gd name="connsiteY0" fmla="*/ 757478 h 3745607"/>
              <a:gd name="connsiteX1" fmla="*/ 417497 w 2824226"/>
              <a:gd name="connsiteY1" fmla="*/ 429932 h 3745607"/>
              <a:gd name="connsiteX2" fmla="*/ 840578 w 2824226"/>
              <a:gd name="connsiteY2" fmla="*/ 225216 h 3745607"/>
              <a:gd name="connsiteX3" fmla="*/ 1441079 w 2824226"/>
              <a:gd name="connsiteY3" fmla="*/ 6852 h 3745607"/>
              <a:gd name="connsiteX4" fmla="*/ 2355479 w 2824226"/>
              <a:gd name="connsiteY4" fmla="*/ 498171 h 3745607"/>
              <a:gd name="connsiteX5" fmla="*/ 2737616 w 2824226"/>
              <a:gd name="connsiteY5" fmla="*/ 1180559 h 3745607"/>
              <a:gd name="connsiteX6" fmla="*/ 2764912 w 2824226"/>
              <a:gd name="connsiteY6" fmla="*/ 2299675 h 3745607"/>
              <a:gd name="connsiteX7" fmla="*/ 2737616 w 2824226"/>
              <a:gd name="connsiteY7" fmla="*/ 3500678 h 3745607"/>
              <a:gd name="connsiteX8" fmla="*/ 1700387 w 2824226"/>
              <a:gd name="connsiteY8" fmla="*/ 3732690 h 3745607"/>
              <a:gd name="connsiteX9" fmla="*/ 649509 w 2824226"/>
              <a:gd name="connsiteY9" fmla="*/ 3282314 h 3745607"/>
              <a:gd name="connsiteX10" fmla="*/ 62655 w 2824226"/>
              <a:gd name="connsiteY10" fmla="*/ 2872881 h 3745607"/>
              <a:gd name="connsiteX11" fmla="*/ 49008 w 2824226"/>
              <a:gd name="connsiteY11" fmla="*/ 2299675 h 3745607"/>
              <a:gd name="connsiteX12" fmla="*/ 349258 w 2824226"/>
              <a:gd name="connsiteY12" fmla="*/ 2013073 h 3745607"/>
              <a:gd name="connsiteX13" fmla="*/ 62655 w 2824226"/>
              <a:gd name="connsiteY13" fmla="*/ 1412571 h 3745607"/>
              <a:gd name="connsiteX14" fmla="*/ 49008 w 2824226"/>
              <a:gd name="connsiteY14" fmla="*/ 757478 h 3745607"/>
              <a:gd name="connsiteX0" fmla="*/ 38335 w 2813553"/>
              <a:gd name="connsiteY0" fmla="*/ 757478 h 3745607"/>
              <a:gd name="connsiteX1" fmla="*/ 406824 w 2813553"/>
              <a:gd name="connsiteY1" fmla="*/ 429932 h 3745607"/>
              <a:gd name="connsiteX2" fmla="*/ 829905 w 2813553"/>
              <a:gd name="connsiteY2" fmla="*/ 225216 h 3745607"/>
              <a:gd name="connsiteX3" fmla="*/ 1430406 w 2813553"/>
              <a:gd name="connsiteY3" fmla="*/ 6852 h 3745607"/>
              <a:gd name="connsiteX4" fmla="*/ 2344806 w 2813553"/>
              <a:gd name="connsiteY4" fmla="*/ 498171 h 3745607"/>
              <a:gd name="connsiteX5" fmla="*/ 2726943 w 2813553"/>
              <a:gd name="connsiteY5" fmla="*/ 1180559 h 3745607"/>
              <a:gd name="connsiteX6" fmla="*/ 2754239 w 2813553"/>
              <a:gd name="connsiteY6" fmla="*/ 2299675 h 3745607"/>
              <a:gd name="connsiteX7" fmla="*/ 2726943 w 2813553"/>
              <a:gd name="connsiteY7" fmla="*/ 3500678 h 3745607"/>
              <a:gd name="connsiteX8" fmla="*/ 1689714 w 2813553"/>
              <a:gd name="connsiteY8" fmla="*/ 3732690 h 3745607"/>
              <a:gd name="connsiteX9" fmla="*/ 638836 w 2813553"/>
              <a:gd name="connsiteY9" fmla="*/ 3282314 h 3745607"/>
              <a:gd name="connsiteX10" fmla="*/ 51982 w 2813553"/>
              <a:gd name="connsiteY10" fmla="*/ 2872881 h 3745607"/>
              <a:gd name="connsiteX11" fmla="*/ 38335 w 2813553"/>
              <a:gd name="connsiteY11" fmla="*/ 2299675 h 3745607"/>
              <a:gd name="connsiteX12" fmla="*/ 133869 w 2813553"/>
              <a:gd name="connsiteY12" fmla="*/ 2026721 h 3745607"/>
              <a:gd name="connsiteX13" fmla="*/ 51982 w 2813553"/>
              <a:gd name="connsiteY13" fmla="*/ 1412571 h 3745607"/>
              <a:gd name="connsiteX14" fmla="*/ 38335 w 2813553"/>
              <a:gd name="connsiteY14" fmla="*/ 757478 h 374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13553" h="3745607">
                <a:moveTo>
                  <a:pt x="38335" y="757478"/>
                </a:moveTo>
                <a:cubicBezTo>
                  <a:pt x="97475" y="593705"/>
                  <a:pt x="274896" y="518642"/>
                  <a:pt x="406824" y="429932"/>
                </a:cubicBezTo>
                <a:cubicBezTo>
                  <a:pt x="538752" y="341222"/>
                  <a:pt x="659308" y="295729"/>
                  <a:pt x="829905" y="225216"/>
                </a:cubicBezTo>
                <a:cubicBezTo>
                  <a:pt x="1000502" y="154703"/>
                  <a:pt x="1177922" y="-38641"/>
                  <a:pt x="1430406" y="6852"/>
                </a:cubicBezTo>
                <a:cubicBezTo>
                  <a:pt x="1682890" y="52345"/>
                  <a:pt x="2128717" y="302553"/>
                  <a:pt x="2344806" y="498171"/>
                </a:cubicBezTo>
                <a:cubicBezTo>
                  <a:pt x="2560895" y="693789"/>
                  <a:pt x="2658704" y="880308"/>
                  <a:pt x="2726943" y="1180559"/>
                </a:cubicBezTo>
                <a:cubicBezTo>
                  <a:pt x="2795182" y="1480810"/>
                  <a:pt x="2754239" y="1912989"/>
                  <a:pt x="2754239" y="2299675"/>
                </a:cubicBezTo>
                <a:cubicBezTo>
                  <a:pt x="2754239" y="2686361"/>
                  <a:pt x="2904364" y="3261842"/>
                  <a:pt x="2726943" y="3500678"/>
                </a:cubicBezTo>
                <a:cubicBezTo>
                  <a:pt x="2549522" y="3739514"/>
                  <a:pt x="2037732" y="3769084"/>
                  <a:pt x="1689714" y="3732690"/>
                </a:cubicBezTo>
                <a:cubicBezTo>
                  <a:pt x="1341696" y="3696296"/>
                  <a:pt x="911791" y="3425616"/>
                  <a:pt x="638836" y="3282314"/>
                </a:cubicBezTo>
                <a:cubicBezTo>
                  <a:pt x="365881" y="3139013"/>
                  <a:pt x="152065" y="3036654"/>
                  <a:pt x="51982" y="2872881"/>
                </a:cubicBezTo>
                <a:cubicBezTo>
                  <a:pt x="-48101" y="2709108"/>
                  <a:pt x="24687" y="2440702"/>
                  <a:pt x="38335" y="2299675"/>
                </a:cubicBezTo>
                <a:cubicBezTo>
                  <a:pt x="51983" y="2158648"/>
                  <a:pt x="131595" y="2174572"/>
                  <a:pt x="133869" y="2026721"/>
                </a:cubicBezTo>
                <a:cubicBezTo>
                  <a:pt x="136143" y="1878870"/>
                  <a:pt x="67904" y="1624111"/>
                  <a:pt x="51982" y="1412571"/>
                </a:cubicBezTo>
                <a:cubicBezTo>
                  <a:pt x="36060" y="1201031"/>
                  <a:pt x="-20805" y="921251"/>
                  <a:pt x="38335" y="757478"/>
                </a:cubicBezTo>
                <a:close/>
              </a:path>
            </a:pathLst>
          </a:cu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79078" y="8809452"/>
            <a:ext cx="7647005" cy="16386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64624" y="1635646"/>
            <a:ext cx="6858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Helvetica" pitchFamily="2" charset="0"/>
                <a:ea typeface="Helvetica" charset="0"/>
                <a:cs typeface="Helvetica" charset="0"/>
              </a:rPr>
              <a:t>— </a:t>
            </a:r>
            <a:r>
              <a:rPr lang="ru-RU" sz="2200" b="1" dirty="0" smtClean="0">
                <a:solidFill>
                  <a:schemeClr val="bg1"/>
                </a:solidFill>
                <a:latin typeface="Helvetica" pitchFamily="2" charset="0"/>
              </a:rPr>
              <a:t>Расширение клиентской базы компании и удвоение объемов продаж</a:t>
            </a:r>
          </a:p>
          <a:p>
            <a:endParaRPr lang="ru-RU" sz="2200" dirty="0" smtClean="0">
              <a:solidFill>
                <a:schemeClr val="bg1"/>
              </a:solidFill>
              <a:latin typeface="Helvetica" pitchFamily="2" charset="0"/>
            </a:endParaRPr>
          </a:p>
          <a:p>
            <a:pPr lvl="0"/>
            <a:r>
              <a:rPr lang="ru-RU" sz="2200" b="1" dirty="0" smtClean="0">
                <a:solidFill>
                  <a:schemeClr val="bg1"/>
                </a:solidFill>
                <a:latin typeface="Helvetica" pitchFamily="2" charset="0"/>
                <a:ea typeface="Helvetica" charset="0"/>
                <a:cs typeface="Helvetica" charset="0"/>
              </a:rPr>
              <a:t>— </a:t>
            </a:r>
            <a:r>
              <a:rPr lang="ru-RU" sz="2200" b="1" dirty="0" smtClean="0">
                <a:solidFill>
                  <a:schemeClr val="bg1"/>
                </a:solidFill>
                <a:latin typeface="Helvetica" pitchFamily="2" charset="0"/>
              </a:rPr>
              <a:t>Повышение маржинальности работы и общей прибыли предприятия</a:t>
            </a:r>
          </a:p>
          <a:p>
            <a:pPr lvl="0"/>
            <a:endParaRPr lang="ru-RU" sz="2200" dirty="0" smtClean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ru-RU" sz="2200" dirty="0" smtClean="0">
                <a:solidFill>
                  <a:schemeClr val="bg1"/>
                </a:solidFill>
                <a:latin typeface="Helvetica" pitchFamily="2" charset="0"/>
                <a:ea typeface="Helvetica" charset="0"/>
                <a:cs typeface="Helvetica" charset="0"/>
              </a:rPr>
              <a:t>— </a:t>
            </a:r>
            <a:r>
              <a:rPr lang="ru-RU" sz="2200" dirty="0" smtClean="0">
                <a:solidFill>
                  <a:schemeClr val="bg1"/>
                </a:solidFill>
                <a:latin typeface="Helvetica" pitchFamily="2" charset="0"/>
              </a:rPr>
              <a:t>Увеличение доли компании на рынке сантехнических товаров Астраханской области</a:t>
            </a:r>
            <a:r>
              <a:rPr lang="ru-RU" sz="2200" dirty="0" smtClean="0">
                <a:solidFill>
                  <a:schemeClr val="bg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ru-RU" sz="2200" dirty="0">
                <a:solidFill>
                  <a:schemeClr val="bg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 </a:t>
            </a:r>
            <a:br>
              <a:rPr lang="ru-RU" sz="2200" dirty="0">
                <a:solidFill>
                  <a:schemeClr val="bg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</a:br>
            <a:endParaRPr lang="ru-RU" sz="2200" dirty="0">
              <a:solidFill>
                <a:schemeClr val="bg1">
                  <a:lumMod val="9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785850" y="1785932"/>
            <a:ext cx="2643206" cy="2492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816436"/>
            <a:ext cx="227275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2E6CD3"/>
                </a:solidFill>
                <a:latin typeface="Helvetica" pitchFamily="2" charset="0"/>
              </a:rPr>
              <a:t>Товарооборот </a:t>
            </a:r>
            <a:r>
              <a:rPr lang="mr-IN" sz="2000" b="1" dirty="0" smtClean="0">
                <a:solidFill>
                  <a:srgbClr val="2E6CD3"/>
                </a:solidFill>
                <a:latin typeface="Helvetica" pitchFamily="2" charset="0"/>
              </a:rPr>
              <a:t>–</a:t>
            </a:r>
            <a:r>
              <a:rPr lang="ru-RU" sz="2000" b="1" dirty="0" smtClean="0">
                <a:solidFill>
                  <a:srgbClr val="2E6CD3"/>
                </a:solidFill>
                <a:latin typeface="Helvetica" pitchFamily="2" charset="0"/>
              </a:rPr>
              <a:t> 56 млн. руб</a:t>
            </a:r>
            <a:r>
              <a:rPr lang="en-US" sz="2000" b="1" dirty="0" smtClean="0">
                <a:solidFill>
                  <a:srgbClr val="2E6CD3"/>
                </a:solidFill>
                <a:latin typeface="Helvetica" pitchFamily="2" charset="0"/>
              </a:rPr>
              <a:t>.</a:t>
            </a:r>
          </a:p>
          <a:p>
            <a:endParaRPr lang="en-US" sz="1000" b="1" dirty="0" smtClean="0">
              <a:solidFill>
                <a:srgbClr val="2E6CD3"/>
              </a:solidFill>
              <a:latin typeface="Helvetica" pitchFamily="2" charset="0"/>
            </a:endParaRPr>
          </a:p>
          <a:p>
            <a:endParaRPr lang="en-US" sz="1000" b="1" dirty="0">
              <a:solidFill>
                <a:srgbClr val="2E6CD3"/>
              </a:solidFill>
              <a:latin typeface="Helvetica" pitchFamily="2" charset="0"/>
            </a:endParaRPr>
          </a:p>
          <a:p>
            <a:r>
              <a:rPr lang="ru-RU" sz="2000" b="1" dirty="0" smtClean="0">
                <a:solidFill>
                  <a:srgbClr val="2E6CD3"/>
                </a:solidFill>
                <a:latin typeface="Helvetica" pitchFamily="2" charset="0"/>
              </a:rPr>
              <a:t>Маржа </a:t>
            </a:r>
            <a:r>
              <a:rPr lang="en-US" sz="2000" b="1" dirty="0" smtClean="0">
                <a:solidFill>
                  <a:srgbClr val="2E6CD3"/>
                </a:solidFill>
                <a:latin typeface="Helvetica" pitchFamily="2" charset="0"/>
              </a:rPr>
              <a:t>&gt; 15%</a:t>
            </a:r>
          </a:p>
          <a:p>
            <a:endParaRPr lang="en-US" sz="1000" b="1" dirty="0" smtClean="0">
              <a:solidFill>
                <a:srgbClr val="2E6CD3"/>
              </a:solidFill>
              <a:latin typeface="Helvetica" pitchFamily="2" charset="0"/>
            </a:endParaRPr>
          </a:p>
          <a:p>
            <a:r>
              <a:rPr lang="ru-RU" sz="1000" b="1" dirty="0" smtClean="0">
                <a:solidFill>
                  <a:srgbClr val="2E6CD3"/>
                </a:solidFill>
                <a:latin typeface="Helvetica" pitchFamily="2" charset="0"/>
              </a:rPr>
              <a:t/>
            </a:r>
            <a:br>
              <a:rPr lang="ru-RU" sz="1000" b="1" dirty="0" smtClean="0">
                <a:solidFill>
                  <a:srgbClr val="2E6CD3"/>
                </a:solidFill>
                <a:latin typeface="Helvetica" pitchFamily="2" charset="0"/>
              </a:rPr>
            </a:br>
            <a:r>
              <a:rPr lang="ru-RU" sz="2000" b="1" dirty="0" smtClean="0">
                <a:solidFill>
                  <a:srgbClr val="2E6CD3"/>
                </a:solidFill>
                <a:latin typeface="Helvetica" pitchFamily="2" charset="0"/>
              </a:rPr>
              <a:t>Доля рынка </a:t>
            </a:r>
            <a:r>
              <a:rPr lang="mr-IN" sz="2000" b="1" dirty="0" smtClean="0">
                <a:solidFill>
                  <a:srgbClr val="2E6CD3"/>
                </a:solidFill>
                <a:latin typeface="Helvetica" pitchFamily="2" charset="0"/>
              </a:rPr>
              <a:t>–</a:t>
            </a:r>
            <a:r>
              <a:rPr lang="ru-RU" sz="2000" b="1" dirty="0" smtClean="0">
                <a:solidFill>
                  <a:srgbClr val="2E6CD3"/>
                </a:solidFill>
                <a:latin typeface="Helvetica" pitchFamily="2" charset="0"/>
              </a:rPr>
              <a:t> </a:t>
            </a:r>
            <a:r>
              <a:rPr lang="en-US" sz="2000" b="1" dirty="0" smtClean="0">
                <a:solidFill>
                  <a:srgbClr val="2E6CD3"/>
                </a:solidFill>
                <a:latin typeface="Helvetica" pitchFamily="2" charset="0"/>
              </a:rPr>
              <a:t>     </a:t>
            </a:r>
            <a:r>
              <a:rPr lang="ru-RU" sz="2000" b="1" dirty="0" smtClean="0">
                <a:solidFill>
                  <a:srgbClr val="2E6CD3"/>
                </a:solidFill>
                <a:latin typeface="Helvetica" pitchFamily="2" charset="0"/>
              </a:rPr>
              <a:t>5</a:t>
            </a:r>
            <a:r>
              <a:rPr lang="en-US" sz="2000" b="1" dirty="0">
                <a:solidFill>
                  <a:srgbClr val="2E6CD3"/>
                </a:solidFill>
                <a:latin typeface="Helvetica" pitchFamily="2" charset="0"/>
              </a:rPr>
              <a:t>%</a:t>
            </a:r>
            <a:endParaRPr lang="ru-RU" sz="2000" b="1" dirty="0">
              <a:solidFill>
                <a:srgbClr val="2E6CD3"/>
              </a:solidFill>
              <a:latin typeface="Helvetica" pitchFamily="2" charset="0"/>
              <a:ea typeface="Helvetica" charset="0"/>
              <a:cs typeface="Helvetica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8649313" y="4682498"/>
            <a:ext cx="346987" cy="346987"/>
          </a:xfrm>
          <a:prstGeom prst="ellipse">
            <a:avLst/>
          </a:prstGeom>
          <a:solidFill>
            <a:schemeClr val="bg1"/>
          </a:solidFill>
          <a:ln w="38100">
            <a:solidFill>
              <a:srgbClr val="2E6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8644644" y="4720069"/>
            <a:ext cx="351656" cy="338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14</a:t>
            </a:r>
            <a:endParaRPr lang="ru-RU" b="1" dirty="0">
              <a:solidFill>
                <a:srgbClr val="2E6CD3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955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qr-code.gi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14700" y="1062422"/>
            <a:ext cx="2514600" cy="2514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2303"/>
          <a:stretch/>
        </p:blipFill>
        <p:spPr>
          <a:xfrm>
            <a:off x="2303748" y="4148478"/>
            <a:ext cx="4536504" cy="99502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03748" y="699542"/>
            <a:ext cx="4536504" cy="3240360"/>
          </a:xfrm>
          <a:prstGeom prst="rect">
            <a:avLst/>
          </a:prstGeom>
          <a:noFill/>
          <a:ln w="76200">
            <a:solidFill>
              <a:srgbClr val="2E6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761665" y="1062422"/>
            <a:ext cx="3620669" cy="2586192"/>
          </a:xfrm>
          <a:prstGeom prst="rect">
            <a:avLst/>
          </a:prstGeom>
          <a:noFill/>
          <a:ln w="76200">
            <a:solidFill>
              <a:srgbClr val="2E6CD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187623" y="154337"/>
            <a:ext cx="6768752" cy="4834823"/>
          </a:xfrm>
          <a:prstGeom prst="rect">
            <a:avLst/>
          </a:prstGeom>
          <a:noFill/>
          <a:ln w="76200">
            <a:solidFill>
              <a:srgbClr val="2E6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-163765" y="0"/>
            <a:ext cx="1331640" cy="5143500"/>
          </a:xfrm>
          <a:prstGeom prst="rect">
            <a:avLst/>
          </a:prstGeom>
          <a:solidFill>
            <a:srgbClr val="2E6CD3"/>
          </a:solidFill>
          <a:ln>
            <a:solidFill>
              <a:srgbClr val="2E6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945135" y="0"/>
            <a:ext cx="1331640" cy="5143500"/>
          </a:xfrm>
          <a:prstGeom prst="rect">
            <a:avLst/>
          </a:prstGeom>
          <a:solidFill>
            <a:srgbClr val="2E6CD3"/>
          </a:solidFill>
          <a:ln>
            <a:solidFill>
              <a:srgbClr val="2E6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64066" y="4989160"/>
            <a:ext cx="8440902" cy="1620270"/>
          </a:xfrm>
          <a:prstGeom prst="rect">
            <a:avLst/>
          </a:prstGeom>
          <a:solidFill>
            <a:srgbClr val="2E6CD3"/>
          </a:solidFill>
          <a:ln>
            <a:solidFill>
              <a:srgbClr val="2E6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51548" y="-1471058"/>
            <a:ext cx="8440902" cy="1620270"/>
          </a:xfrm>
          <a:prstGeom prst="rect">
            <a:avLst/>
          </a:prstGeom>
          <a:solidFill>
            <a:srgbClr val="2E6CD3"/>
          </a:solidFill>
          <a:ln>
            <a:solidFill>
              <a:srgbClr val="2E6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36922"/>
            <a:ext cx="4392488" cy="4869656"/>
          </a:xfrm>
        </p:spPr>
        <p:txBody>
          <a:bodyPr>
            <a:normAutofit/>
          </a:bodyPr>
          <a:lstStyle/>
          <a:p>
            <a:r>
              <a:rPr lang="ru-RU" b="1" dirty="0">
                <a:latin typeface="Helvetica" charset="0"/>
                <a:ea typeface="Helvetica" charset="0"/>
                <a:cs typeface="Helvetica" charset="0"/>
              </a:rPr>
              <a:t>Формирование новых конкурентных преимуществ </a:t>
            </a:r>
            <a:br>
              <a:rPr lang="ru-RU" b="1" dirty="0">
                <a:latin typeface="Helvetica" charset="0"/>
                <a:ea typeface="Helvetica" charset="0"/>
                <a:cs typeface="Helvetica" charset="0"/>
              </a:rPr>
            </a:br>
            <a:r>
              <a:rPr lang="ru-RU" b="1" dirty="0">
                <a:latin typeface="Helvetica" charset="0"/>
                <a:ea typeface="Helvetica" charset="0"/>
                <a:cs typeface="Helvetica" charset="0"/>
              </a:rPr>
              <a:t>у оптово-розничной торговли инженерной сантехникой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E6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779078" y="8809452"/>
            <a:ext cx="7647005" cy="1638644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31478" y="8961852"/>
            <a:ext cx="7647005" cy="1638644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083878" y="9114252"/>
            <a:ext cx="7647005" cy="1638644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236278" y="9266652"/>
            <a:ext cx="7647005" cy="1638644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388678" y="9419052"/>
            <a:ext cx="7647005" cy="1638644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541078" y="9571452"/>
            <a:ext cx="7647005" cy="1638644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64554"/>
            <a:ext cx="4610816" cy="4608512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8649313" y="4682498"/>
            <a:ext cx="346987" cy="346987"/>
          </a:xfrm>
          <a:prstGeom prst="ellipse">
            <a:avLst/>
          </a:prstGeom>
          <a:solidFill>
            <a:schemeClr val="bg1"/>
          </a:solidFill>
          <a:ln w="38100">
            <a:solidFill>
              <a:srgbClr val="2E6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8644644" y="4720069"/>
            <a:ext cx="351656" cy="338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1</a:t>
            </a:r>
            <a:endParaRPr lang="ru-RU" b="1" dirty="0">
              <a:solidFill>
                <a:srgbClr val="2E6CD3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649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013" y="1339178"/>
            <a:ext cx="5348203" cy="3343320"/>
          </a:xfrm>
        </p:spPr>
        <p:txBody>
          <a:bodyPr>
            <a:noAutofit/>
          </a:bodyPr>
          <a:lstStyle/>
          <a:p>
            <a:r>
              <a:rPr lang="ru-RU" sz="2100" b="1" dirty="0">
                <a:latin typeface="Helvetica" charset="0"/>
                <a:ea typeface="Helvetica" charset="0"/>
                <a:cs typeface="Helvetica" charset="0"/>
              </a:rPr>
              <a:t>Мир стремительно меняется. </a:t>
            </a:r>
            <a:r>
              <a:rPr lang="en-US" sz="2100" b="1" dirty="0" smtClean="0"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en-US" sz="2100" b="1" dirty="0" smtClean="0">
                <a:latin typeface="Helvetica" charset="0"/>
                <a:ea typeface="Helvetica" charset="0"/>
                <a:cs typeface="Helvetica" charset="0"/>
              </a:rPr>
            </a:br>
            <a:r>
              <a:rPr lang="en-US" sz="800" b="1" dirty="0" smtClean="0"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en-US" sz="800" b="1" dirty="0" smtClean="0">
                <a:latin typeface="Helvetica" charset="0"/>
                <a:ea typeface="Helvetica" charset="0"/>
                <a:cs typeface="Helvetica" charset="0"/>
              </a:rPr>
            </a:br>
            <a:r>
              <a:rPr lang="ru-RU" sz="2100" b="1" dirty="0" smtClean="0">
                <a:solidFill>
                  <a:srgbClr val="FF3F45"/>
                </a:solidFill>
                <a:latin typeface="Helvetica" charset="0"/>
                <a:ea typeface="Helvetica" charset="0"/>
                <a:cs typeface="Helvetica" charset="0"/>
              </a:rPr>
              <a:t>Глобализация</a:t>
            </a:r>
            <a:r>
              <a:rPr lang="ru-RU" sz="2100" b="1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ru-RU" sz="2100" b="1" dirty="0">
                <a:latin typeface="Helvetica" charset="0"/>
                <a:ea typeface="Helvetica" charset="0"/>
                <a:cs typeface="Helvetica" charset="0"/>
              </a:rPr>
              <a:t>с повсеместным развитием качественной беспроводной </a:t>
            </a:r>
            <a:r>
              <a:rPr lang="ru-RU" sz="2100" b="1" dirty="0" smtClean="0">
                <a:latin typeface="Helvetica" charset="0"/>
                <a:ea typeface="Helvetica" charset="0"/>
                <a:cs typeface="Helvetica" charset="0"/>
              </a:rPr>
              <a:t>сотовой </a:t>
            </a:r>
            <a:r>
              <a:rPr lang="ru-RU" sz="2100" b="1" dirty="0">
                <a:latin typeface="Helvetica" charset="0"/>
                <a:ea typeface="Helvetica" charset="0"/>
                <a:cs typeface="Helvetica" charset="0"/>
              </a:rPr>
              <a:t>связи с высокоскоростным доступом к сети Интернет </a:t>
            </a:r>
            <a:r>
              <a:rPr lang="ru-RU" sz="2100" b="1" dirty="0" smtClean="0">
                <a:latin typeface="Helvetica" charset="0"/>
                <a:ea typeface="Helvetica" charset="0"/>
                <a:cs typeface="Helvetica" charset="0"/>
              </a:rPr>
              <a:t>сузила </a:t>
            </a:r>
            <a:r>
              <a:rPr lang="ru-RU" sz="2100" b="1" dirty="0">
                <a:latin typeface="Helvetica" charset="0"/>
                <a:ea typeface="Helvetica" charset="0"/>
                <a:cs typeface="Helvetica" charset="0"/>
              </a:rPr>
              <a:t>расстояния и </a:t>
            </a:r>
            <a:r>
              <a:rPr lang="ru-RU" sz="2100" b="1" dirty="0" smtClean="0">
                <a:latin typeface="Helvetica" charset="0"/>
                <a:ea typeface="Helvetica" charset="0"/>
                <a:cs typeface="Helvetica" charset="0"/>
              </a:rPr>
              <a:t>изменила </a:t>
            </a:r>
            <a:r>
              <a:rPr lang="ru-RU" sz="2100" b="1" dirty="0">
                <a:latin typeface="Helvetica" charset="0"/>
                <a:ea typeface="Helvetica" charset="0"/>
                <a:cs typeface="Helvetica" charset="0"/>
              </a:rPr>
              <a:t>мир торговли, </a:t>
            </a:r>
            <a:r>
              <a:rPr lang="ru-RU" sz="2100" b="1" dirty="0">
                <a:solidFill>
                  <a:srgbClr val="FF3F45"/>
                </a:solidFill>
                <a:latin typeface="Helvetica" charset="0"/>
                <a:ea typeface="Helvetica" charset="0"/>
                <a:cs typeface="Helvetica" charset="0"/>
              </a:rPr>
              <a:t>сократила товарооборот </a:t>
            </a:r>
            <a:r>
              <a:rPr lang="ru-RU" sz="2100" b="1" dirty="0">
                <a:latin typeface="Helvetica" charset="0"/>
                <a:ea typeface="Helvetica" charset="0"/>
                <a:cs typeface="Helvetica" charset="0"/>
              </a:rPr>
              <a:t>традиционной торговли и </a:t>
            </a:r>
            <a:r>
              <a:rPr lang="ru-RU" sz="2100" b="1" dirty="0" smtClean="0">
                <a:latin typeface="Helvetica" charset="0"/>
                <a:ea typeface="Helvetica" charset="0"/>
                <a:cs typeface="Helvetica" charset="0"/>
              </a:rPr>
              <a:t>вынудила искать </a:t>
            </a:r>
            <a:r>
              <a:rPr lang="ru-RU" sz="2100" b="1" dirty="0">
                <a:solidFill>
                  <a:srgbClr val="FF3F45"/>
                </a:solidFill>
                <a:latin typeface="Helvetica" charset="0"/>
                <a:ea typeface="Helvetica" charset="0"/>
                <a:cs typeface="Helvetica" charset="0"/>
              </a:rPr>
              <a:t>новые каналы сбыта товаров </a:t>
            </a: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719572" y="453241"/>
            <a:ext cx="7704856" cy="1084706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3600" b="1" dirty="0" smtClean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ПРОБЛЕМА</a:t>
            </a: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36516" y="1284075"/>
            <a:ext cx="3235965" cy="3235965"/>
          </a:xfrm>
          <a:prstGeom prst="rect">
            <a:avLst/>
          </a:prstGeom>
        </p:spPr>
      </p:pic>
      <p:sp>
        <p:nvSpPr>
          <p:cNvPr id="7" name="Треугольник 6"/>
          <p:cNvSpPr/>
          <p:nvPr/>
        </p:nvSpPr>
        <p:spPr>
          <a:xfrm rot="19983859">
            <a:off x="-1414540" y="-462610"/>
            <a:ext cx="3404818" cy="1089724"/>
          </a:xfrm>
          <a:prstGeom prst="triangle">
            <a:avLst/>
          </a:prstGeom>
          <a:solidFill>
            <a:srgbClr val="2E6CD3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120640" y="-76809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371519" y="396603"/>
            <a:ext cx="942575" cy="942575"/>
          </a:xfrm>
          <a:prstGeom prst="ellipse">
            <a:avLst/>
          </a:prstGeom>
          <a:noFill/>
          <a:ln w="47625">
            <a:solidFill>
              <a:srgbClr val="FF3F4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EEEDD8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8649313" y="4682498"/>
            <a:ext cx="346987" cy="346987"/>
          </a:xfrm>
          <a:prstGeom prst="ellipse">
            <a:avLst/>
          </a:prstGeom>
          <a:solidFill>
            <a:schemeClr val="bg1"/>
          </a:solidFill>
          <a:ln w="38100">
            <a:solidFill>
              <a:srgbClr val="2E6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8644644" y="4720069"/>
            <a:ext cx="351656" cy="338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2</a:t>
            </a:r>
            <a:endParaRPr lang="ru-RU" b="1" dirty="0">
              <a:solidFill>
                <a:srgbClr val="2E6CD3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865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6C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1082844"/>
            <a:ext cx="5436096" cy="3024336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Пандемия </a:t>
            </a:r>
            <a:br>
              <a:rPr lang="ru-RU" sz="44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COVID-19 </a:t>
            </a:r>
            <a:r>
              <a:rPr lang="ru-RU" sz="44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ограничила передвижение </a:t>
            </a:r>
            <a:r>
              <a:rPr lang="ru-RU" sz="44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ru-RU" sz="44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и </a:t>
            </a:r>
            <a:r>
              <a:rPr lang="ru-RU" sz="44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снизила уровень благосостояния граждан </a:t>
            </a:r>
          </a:p>
        </p:txBody>
      </p:sp>
      <p:sp>
        <p:nvSpPr>
          <p:cNvPr id="4" name="Полилиния 3"/>
          <p:cNvSpPr/>
          <p:nvPr/>
        </p:nvSpPr>
        <p:spPr>
          <a:xfrm rot="653760">
            <a:off x="-348195" y="717300"/>
            <a:ext cx="4424669" cy="5118278"/>
          </a:xfrm>
          <a:custGeom>
            <a:avLst/>
            <a:gdLst>
              <a:gd name="connsiteX0" fmla="*/ 58067 w 2833285"/>
              <a:gd name="connsiteY0" fmla="*/ 759465 h 3747594"/>
              <a:gd name="connsiteX1" fmla="*/ 767750 w 2833285"/>
              <a:gd name="connsiteY1" fmla="*/ 759465 h 3747594"/>
              <a:gd name="connsiteX2" fmla="*/ 849637 w 2833285"/>
              <a:gd name="connsiteY2" fmla="*/ 227203 h 3747594"/>
              <a:gd name="connsiteX3" fmla="*/ 1450138 w 2833285"/>
              <a:gd name="connsiteY3" fmla="*/ 8839 h 3747594"/>
              <a:gd name="connsiteX4" fmla="*/ 2364538 w 2833285"/>
              <a:gd name="connsiteY4" fmla="*/ 500158 h 3747594"/>
              <a:gd name="connsiteX5" fmla="*/ 2746675 w 2833285"/>
              <a:gd name="connsiteY5" fmla="*/ 1182546 h 3747594"/>
              <a:gd name="connsiteX6" fmla="*/ 2773971 w 2833285"/>
              <a:gd name="connsiteY6" fmla="*/ 2301662 h 3747594"/>
              <a:gd name="connsiteX7" fmla="*/ 2746675 w 2833285"/>
              <a:gd name="connsiteY7" fmla="*/ 3502665 h 3747594"/>
              <a:gd name="connsiteX8" fmla="*/ 1709446 w 2833285"/>
              <a:gd name="connsiteY8" fmla="*/ 3734677 h 3747594"/>
              <a:gd name="connsiteX9" fmla="*/ 658568 w 2833285"/>
              <a:gd name="connsiteY9" fmla="*/ 3284301 h 3747594"/>
              <a:gd name="connsiteX10" fmla="*/ 71714 w 2833285"/>
              <a:gd name="connsiteY10" fmla="*/ 2874868 h 3747594"/>
              <a:gd name="connsiteX11" fmla="*/ 58067 w 2833285"/>
              <a:gd name="connsiteY11" fmla="*/ 2301662 h 3747594"/>
              <a:gd name="connsiteX12" fmla="*/ 358317 w 2833285"/>
              <a:gd name="connsiteY12" fmla="*/ 2015060 h 3747594"/>
              <a:gd name="connsiteX13" fmla="*/ 71714 w 2833285"/>
              <a:gd name="connsiteY13" fmla="*/ 1414558 h 3747594"/>
              <a:gd name="connsiteX14" fmla="*/ 58067 w 2833285"/>
              <a:gd name="connsiteY14" fmla="*/ 759465 h 3747594"/>
              <a:gd name="connsiteX0" fmla="*/ 49008 w 2824226"/>
              <a:gd name="connsiteY0" fmla="*/ 757478 h 3745607"/>
              <a:gd name="connsiteX1" fmla="*/ 417497 w 2824226"/>
              <a:gd name="connsiteY1" fmla="*/ 429932 h 3745607"/>
              <a:gd name="connsiteX2" fmla="*/ 840578 w 2824226"/>
              <a:gd name="connsiteY2" fmla="*/ 225216 h 3745607"/>
              <a:gd name="connsiteX3" fmla="*/ 1441079 w 2824226"/>
              <a:gd name="connsiteY3" fmla="*/ 6852 h 3745607"/>
              <a:gd name="connsiteX4" fmla="*/ 2355479 w 2824226"/>
              <a:gd name="connsiteY4" fmla="*/ 498171 h 3745607"/>
              <a:gd name="connsiteX5" fmla="*/ 2737616 w 2824226"/>
              <a:gd name="connsiteY5" fmla="*/ 1180559 h 3745607"/>
              <a:gd name="connsiteX6" fmla="*/ 2764912 w 2824226"/>
              <a:gd name="connsiteY6" fmla="*/ 2299675 h 3745607"/>
              <a:gd name="connsiteX7" fmla="*/ 2737616 w 2824226"/>
              <a:gd name="connsiteY7" fmla="*/ 3500678 h 3745607"/>
              <a:gd name="connsiteX8" fmla="*/ 1700387 w 2824226"/>
              <a:gd name="connsiteY8" fmla="*/ 3732690 h 3745607"/>
              <a:gd name="connsiteX9" fmla="*/ 649509 w 2824226"/>
              <a:gd name="connsiteY9" fmla="*/ 3282314 h 3745607"/>
              <a:gd name="connsiteX10" fmla="*/ 62655 w 2824226"/>
              <a:gd name="connsiteY10" fmla="*/ 2872881 h 3745607"/>
              <a:gd name="connsiteX11" fmla="*/ 49008 w 2824226"/>
              <a:gd name="connsiteY11" fmla="*/ 2299675 h 3745607"/>
              <a:gd name="connsiteX12" fmla="*/ 349258 w 2824226"/>
              <a:gd name="connsiteY12" fmla="*/ 2013073 h 3745607"/>
              <a:gd name="connsiteX13" fmla="*/ 62655 w 2824226"/>
              <a:gd name="connsiteY13" fmla="*/ 1412571 h 3745607"/>
              <a:gd name="connsiteX14" fmla="*/ 49008 w 2824226"/>
              <a:gd name="connsiteY14" fmla="*/ 757478 h 3745607"/>
              <a:gd name="connsiteX0" fmla="*/ 38335 w 2813553"/>
              <a:gd name="connsiteY0" fmla="*/ 757478 h 3745607"/>
              <a:gd name="connsiteX1" fmla="*/ 406824 w 2813553"/>
              <a:gd name="connsiteY1" fmla="*/ 429932 h 3745607"/>
              <a:gd name="connsiteX2" fmla="*/ 829905 w 2813553"/>
              <a:gd name="connsiteY2" fmla="*/ 225216 h 3745607"/>
              <a:gd name="connsiteX3" fmla="*/ 1430406 w 2813553"/>
              <a:gd name="connsiteY3" fmla="*/ 6852 h 3745607"/>
              <a:gd name="connsiteX4" fmla="*/ 2344806 w 2813553"/>
              <a:gd name="connsiteY4" fmla="*/ 498171 h 3745607"/>
              <a:gd name="connsiteX5" fmla="*/ 2726943 w 2813553"/>
              <a:gd name="connsiteY5" fmla="*/ 1180559 h 3745607"/>
              <a:gd name="connsiteX6" fmla="*/ 2754239 w 2813553"/>
              <a:gd name="connsiteY6" fmla="*/ 2299675 h 3745607"/>
              <a:gd name="connsiteX7" fmla="*/ 2726943 w 2813553"/>
              <a:gd name="connsiteY7" fmla="*/ 3500678 h 3745607"/>
              <a:gd name="connsiteX8" fmla="*/ 1689714 w 2813553"/>
              <a:gd name="connsiteY8" fmla="*/ 3732690 h 3745607"/>
              <a:gd name="connsiteX9" fmla="*/ 638836 w 2813553"/>
              <a:gd name="connsiteY9" fmla="*/ 3282314 h 3745607"/>
              <a:gd name="connsiteX10" fmla="*/ 51982 w 2813553"/>
              <a:gd name="connsiteY10" fmla="*/ 2872881 h 3745607"/>
              <a:gd name="connsiteX11" fmla="*/ 38335 w 2813553"/>
              <a:gd name="connsiteY11" fmla="*/ 2299675 h 3745607"/>
              <a:gd name="connsiteX12" fmla="*/ 133869 w 2813553"/>
              <a:gd name="connsiteY12" fmla="*/ 2026721 h 3745607"/>
              <a:gd name="connsiteX13" fmla="*/ 51982 w 2813553"/>
              <a:gd name="connsiteY13" fmla="*/ 1412571 h 3745607"/>
              <a:gd name="connsiteX14" fmla="*/ 38335 w 2813553"/>
              <a:gd name="connsiteY14" fmla="*/ 757478 h 374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13553" h="3745607">
                <a:moveTo>
                  <a:pt x="38335" y="757478"/>
                </a:moveTo>
                <a:cubicBezTo>
                  <a:pt x="97475" y="593705"/>
                  <a:pt x="274896" y="518642"/>
                  <a:pt x="406824" y="429932"/>
                </a:cubicBezTo>
                <a:cubicBezTo>
                  <a:pt x="538752" y="341222"/>
                  <a:pt x="659308" y="295729"/>
                  <a:pt x="829905" y="225216"/>
                </a:cubicBezTo>
                <a:cubicBezTo>
                  <a:pt x="1000502" y="154703"/>
                  <a:pt x="1177922" y="-38641"/>
                  <a:pt x="1430406" y="6852"/>
                </a:cubicBezTo>
                <a:cubicBezTo>
                  <a:pt x="1682890" y="52345"/>
                  <a:pt x="2128717" y="302553"/>
                  <a:pt x="2344806" y="498171"/>
                </a:cubicBezTo>
                <a:cubicBezTo>
                  <a:pt x="2560895" y="693789"/>
                  <a:pt x="2658704" y="880308"/>
                  <a:pt x="2726943" y="1180559"/>
                </a:cubicBezTo>
                <a:cubicBezTo>
                  <a:pt x="2795182" y="1480810"/>
                  <a:pt x="2754239" y="1912989"/>
                  <a:pt x="2754239" y="2299675"/>
                </a:cubicBezTo>
                <a:cubicBezTo>
                  <a:pt x="2754239" y="2686361"/>
                  <a:pt x="2904364" y="3261842"/>
                  <a:pt x="2726943" y="3500678"/>
                </a:cubicBezTo>
                <a:cubicBezTo>
                  <a:pt x="2549522" y="3739514"/>
                  <a:pt x="2037732" y="3769084"/>
                  <a:pt x="1689714" y="3732690"/>
                </a:cubicBezTo>
                <a:cubicBezTo>
                  <a:pt x="1341696" y="3696296"/>
                  <a:pt x="911791" y="3425616"/>
                  <a:pt x="638836" y="3282314"/>
                </a:cubicBezTo>
                <a:cubicBezTo>
                  <a:pt x="365881" y="3139013"/>
                  <a:pt x="152065" y="3036654"/>
                  <a:pt x="51982" y="2872881"/>
                </a:cubicBezTo>
                <a:cubicBezTo>
                  <a:pt x="-48101" y="2709108"/>
                  <a:pt x="24687" y="2440702"/>
                  <a:pt x="38335" y="2299675"/>
                </a:cubicBezTo>
                <a:cubicBezTo>
                  <a:pt x="51983" y="2158648"/>
                  <a:pt x="131595" y="2174572"/>
                  <a:pt x="133869" y="2026721"/>
                </a:cubicBezTo>
                <a:cubicBezTo>
                  <a:pt x="136143" y="1878870"/>
                  <a:pt x="67904" y="1624111"/>
                  <a:pt x="51982" y="1412571"/>
                </a:cubicBezTo>
                <a:cubicBezTo>
                  <a:pt x="36060" y="1201031"/>
                  <a:pt x="-20805" y="921251"/>
                  <a:pt x="38335" y="757478"/>
                </a:cubicBezTo>
                <a:close/>
              </a:path>
            </a:pathLst>
          </a:cu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79078" y="8809452"/>
            <a:ext cx="7647005" cy="1638644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059582"/>
            <a:ext cx="1358780" cy="1360906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8" y="1772025"/>
            <a:ext cx="3888432" cy="3888432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8649313" y="4682498"/>
            <a:ext cx="346987" cy="346987"/>
          </a:xfrm>
          <a:prstGeom prst="ellipse">
            <a:avLst/>
          </a:prstGeom>
          <a:solidFill>
            <a:schemeClr val="bg1"/>
          </a:solidFill>
          <a:ln w="38100">
            <a:solidFill>
              <a:srgbClr val="2E6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8644644" y="4720069"/>
            <a:ext cx="351656" cy="338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3</a:t>
            </a:r>
            <a:endParaRPr lang="ru-RU" b="1" dirty="0">
              <a:solidFill>
                <a:srgbClr val="2E6CD3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812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6C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483518"/>
            <a:ext cx="5086970" cy="2232248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АКТУАЛЬНОСТЬ</a:t>
            </a:r>
            <a:br>
              <a:rPr lang="ru-RU" sz="44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ПРОЕКТА</a:t>
            </a:r>
            <a:endParaRPr lang="ru-RU" sz="44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7864" y="2427734"/>
            <a:ext cx="6264696" cy="2160240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ru-RU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— П</a:t>
            </a:r>
            <a:r>
              <a:rPr lang="ru-RU" dirty="0">
                <a:solidFill>
                  <a:schemeClr val="bg1"/>
                </a:solidFill>
                <a:latin typeface="Helvetica" pitchFamily="2" charset="0"/>
                <a:ea typeface="Helvetica" charset="0"/>
                <a:cs typeface="Helvetica" charset="0"/>
              </a:rPr>
              <a:t>АНДЕМИЯ </a:t>
            </a:r>
            <a:r>
              <a:rPr lang="ru-RU" dirty="0" smtClean="0">
                <a:solidFill>
                  <a:schemeClr val="bg1"/>
                </a:solidFill>
                <a:latin typeface="Helvetica" pitchFamily="2" charset="0"/>
                <a:ea typeface="Helvetica" charset="0"/>
                <a:cs typeface="Helvetica" charset="0"/>
              </a:rPr>
              <a:t>COVID-19</a:t>
            </a:r>
            <a:r>
              <a:rPr lang="ru-RU" dirty="0">
                <a:solidFill>
                  <a:schemeClr val="bg1"/>
                </a:solidFill>
                <a:latin typeface="Helvetica" pitchFamily="2" charset="0"/>
                <a:ea typeface="Helvetica" charset="0"/>
                <a:cs typeface="Helvetica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Helvetica" pitchFamily="2" charset="0"/>
                <a:ea typeface="Helvetica" charset="0"/>
                <a:cs typeface="Helvetica" charset="0"/>
              </a:rPr>
            </a:br>
            <a:r>
              <a:rPr lang="ru-RU" dirty="0">
                <a:solidFill>
                  <a:schemeClr val="bg1"/>
                </a:solidFill>
                <a:latin typeface="Helvetica" pitchFamily="2" charset="0"/>
                <a:ea typeface="Helvetica" charset="0"/>
                <a:cs typeface="Helvetica" charset="0"/>
              </a:rPr>
              <a:t>— </a:t>
            </a:r>
            <a:r>
              <a:rPr lang="en-US" cap="all" dirty="0" smtClean="0">
                <a:solidFill>
                  <a:schemeClr val="bg1"/>
                </a:solidFill>
                <a:latin typeface="Helvetica" pitchFamily="2" charset="0"/>
              </a:rPr>
              <a:t>L</a:t>
            </a:r>
            <a:r>
              <a:rPr lang="ru-RU" cap="all" dirty="0" smtClean="0">
                <a:solidFill>
                  <a:schemeClr val="bg1"/>
                </a:solidFill>
                <a:latin typeface="Helvetica" pitchFamily="2" charset="0"/>
              </a:rPr>
              <a:t>ockdown</a:t>
            </a:r>
            <a:r>
              <a:rPr lang="ru-RU" cap="all" dirty="0" smtClean="0">
                <a:solidFill>
                  <a:schemeClr val="bg1"/>
                </a:solidFill>
                <a:latin typeface="Helvetica" pitchFamily="2" charset="0"/>
                <a:ea typeface="Helvetica" charset="0"/>
                <a:cs typeface="Helvetica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Helvetica" pitchFamily="2" charset="0"/>
                <a:ea typeface="Helvetica" charset="0"/>
                <a:cs typeface="Helvetica" charset="0"/>
              </a:rPr>
              <a:t>ИЗ-ЗА ВИРУСА</a:t>
            </a:r>
            <a:br>
              <a:rPr lang="ru-RU" dirty="0">
                <a:solidFill>
                  <a:schemeClr val="bg1"/>
                </a:solidFill>
                <a:latin typeface="Helvetica" pitchFamily="2" charset="0"/>
                <a:ea typeface="Helvetica" charset="0"/>
                <a:cs typeface="Helvetica" charset="0"/>
              </a:rPr>
            </a:br>
            <a:r>
              <a:rPr lang="ru-RU" dirty="0">
                <a:solidFill>
                  <a:schemeClr val="bg1"/>
                </a:solidFill>
                <a:latin typeface="Helvetica" pitchFamily="2" charset="0"/>
                <a:ea typeface="Helvetica" charset="0"/>
                <a:cs typeface="Helvetica" charset="0"/>
              </a:rPr>
              <a:t>— ПОСЛЕД</a:t>
            </a:r>
            <a:r>
              <a:rPr lang="ru-RU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СТВИЯ ГЛОБАЛИЗАЦИИ </a:t>
            </a:r>
            <a:br>
              <a:rPr lang="ru-RU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ru-RU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— ПЕРЕХОД В ОНЛАЙН-ПРОСТРАНСТВО</a:t>
            </a:r>
            <a:br>
              <a:rPr lang="ru-RU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ru-RU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— СТРЕМЛЕНИЕ СОХРАНИТЬ </a:t>
            </a:r>
            <a:br>
              <a:rPr lang="ru-RU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ru-RU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   ПОЗИЦИИ КОМПАНИИ И УВЕЛИЧИТЬ </a:t>
            </a:r>
            <a:r>
              <a:rPr lang="ru-RU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ru-RU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   ОБЪЕМНЫЕ </a:t>
            </a:r>
            <a:r>
              <a:rPr lang="ru-RU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ПОКАЗАТЕЛИ</a:t>
            </a:r>
          </a:p>
        </p:txBody>
      </p:sp>
      <p:sp>
        <p:nvSpPr>
          <p:cNvPr id="4" name="Полилиния 3"/>
          <p:cNvSpPr/>
          <p:nvPr/>
        </p:nvSpPr>
        <p:spPr>
          <a:xfrm rot="21074866">
            <a:off x="265723" y="842962"/>
            <a:ext cx="2813553" cy="3745607"/>
          </a:xfrm>
          <a:custGeom>
            <a:avLst/>
            <a:gdLst>
              <a:gd name="connsiteX0" fmla="*/ 58067 w 2833285"/>
              <a:gd name="connsiteY0" fmla="*/ 759465 h 3747594"/>
              <a:gd name="connsiteX1" fmla="*/ 767750 w 2833285"/>
              <a:gd name="connsiteY1" fmla="*/ 759465 h 3747594"/>
              <a:gd name="connsiteX2" fmla="*/ 849637 w 2833285"/>
              <a:gd name="connsiteY2" fmla="*/ 227203 h 3747594"/>
              <a:gd name="connsiteX3" fmla="*/ 1450138 w 2833285"/>
              <a:gd name="connsiteY3" fmla="*/ 8839 h 3747594"/>
              <a:gd name="connsiteX4" fmla="*/ 2364538 w 2833285"/>
              <a:gd name="connsiteY4" fmla="*/ 500158 h 3747594"/>
              <a:gd name="connsiteX5" fmla="*/ 2746675 w 2833285"/>
              <a:gd name="connsiteY5" fmla="*/ 1182546 h 3747594"/>
              <a:gd name="connsiteX6" fmla="*/ 2773971 w 2833285"/>
              <a:gd name="connsiteY6" fmla="*/ 2301662 h 3747594"/>
              <a:gd name="connsiteX7" fmla="*/ 2746675 w 2833285"/>
              <a:gd name="connsiteY7" fmla="*/ 3502665 h 3747594"/>
              <a:gd name="connsiteX8" fmla="*/ 1709446 w 2833285"/>
              <a:gd name="connsiteY8" fmla="*/ 3734677 h 3747594"/>
              <a:gd name="connsiteX9" fmla="*/ 658568 w 2833285"/>
              <a:gd name="connsiteY9" fmla="*/ 3284301 h 3747594"/>
              <a:gd name="connsiteX10" fmla="*/ 71714 w 2833285"/>
              <a:gd name="connsiteY10" fmla="*/ 2874868 h 3747594"/>
              <a:gd name="connsiteX11" fmla="*/ 58067 w 2833285"/>
              <a:gd name="connsiteY11" fmla="*/ 2301662 h 3747594"/>
              <a:gd name="connsiteX12" fmla="*/ 358317 w 2833285"/>
              <a:gd name="connsiteY12" fmla="*/ 2015060 h 3747594"/>
              <a:gd name="connsiteX13" fmla="*/ 71714 w 2833285"/>
              <a:gd name="connsiteY13" fmla="*/ 1414558 h 3747594"/>
              <a:gd name="connsiteX14" fmla="*/ 58067 w 2833285"/>
              <a:gd name="connsiteY14" fmla="*/ 759465 h 3747594"/>
              <a:gd name="connsiteX0" fmla="*/ 49008 w 2824226"/>
              <a:gd name="connsiteY0" fmla="*/ 757478 h 3745607"/>
              <a:gd name="connsiteX1" fmla="*/ 417497 w 2824226"/>
              <a:gd name="connsiteY1" fmla="*/ 429932 h 3745607"/>
              <a:gd name="connsiteX2" fmla="*/ 840578 w 2824226"/>
              <a:gd name="connsiteY2" fmla="*/ 225216 h 3745607"/>
              <a:gd name="connsiteX3" fmla="*/ 1441079 w 2824226"/>
              <a:gd name="connsiteY3" fmla="*/ 6852 h 3745607"/>
              <a:gd name="connsiteX4" fmla="*/ 2355479 w 2824226"/>
              <a:gd name="connsiteY4" fmla="*/ 498171 h 3745607"/>
              <a:gd name="connsiteX5" fmla="*/ 2737616 w 2824226"/>
              <a:gd name="connsiteY5" fmla="*/ 1180559 h 3745607"/>
              <a:gd name="connsiteX6" fmla="*/ 2764912 w 2824226"/>
              <a:gd name="connsiteY6" fmla="*/ 2299675 h 3745607"/>
              <a:gd name="connsiteX7" fmla="*/ 2737616 w 2824226"/>
              <a:gd name="connsiteY7" fmla="*/ 3500678 h 3745607"/>
              <a:gd name="connsiteX8" fmla="*/ 1700387 w 2824226"/>
              <a:gd name="connsiteY8" fmla="*/ 3732690 h 3745607"/>
              <a:gd name="connsiteX9" fmla="*/ 649509 w 2824226"/>
              <a:gd name="connsiteY9" fmla="*/ 3282314 h 3745607"/>
              <a:gd name="connsiteX10" fmla="*/ 62655 w 2824226"/>
              <a:gd name="connsiteY10" fmla="*/ 2872881 h 3745607"/>
              <a:gd name="connsiteX11" fmla="*/ 49008 w 2824226"/>
              <a:gd name="connsiteY11" fmla="*/ 2299675 h 3745607"/>
              <a:gd name="connsiteX12" fmla="*/ 349258 w 2824226"/>
              <a:gd name="connsiteY12" fmla="*/ 2013073 h 3745607"/>
              <a:gd name="connsiteX13" fmla="*/ 62655 w 2824226"/>
              <a:gd name="connsiteY13" fmla="*/ 1412571 h 3745607"/>
              <a:gd name="connsiteX14" fmla="*/ 49008 w 2824226"/>
              <a:gd name="connsiteY14" fmla="*/ 757478 h 3745607"/>
              <a:gd name="connsiteX0" fmla="*/ 38335 w 2813553"/>
              <a:gd name="connsiteY0" fmla="*/ 757478 h 3745607"/>
              <a:gd name="connsiteX1" fmla="*/ 406824 w 2813553"/>
              <a:gd name="connsiteY1" fmla="*/ 429932 h 3745607"/>
              <a:gd name="connsiteX2" fmla="*/ 829905 w 2813553"/>
              <a:gd name="connsiteY2" fmla="*/ 225216 h 3745607"/>
              <a:gd name="connsiteX3" fmla="*/ 1430406 w 2813553"/>
              <a:gd name="connsiteY3" fmla="*/ 6852 h 3745607"/>
              <a:gd name="connsiteX4" fmla="*/ 2344806 w 2813553"/>
              <a:gd name="connsiteY4" fmla="*/ 498171 h 3745607"/>
              <a:gd name="connsiteX5" fmla="*/ 2726943 w 2813553"/>
              <a:gd name="connsiteY5" fmla="*/ 1180559 h 3745607"/>
              <a:gd name="connsiteX6" fmla="*/ 2754239 w 2813553"/>
              <a:gd name="connsiteY6" fmla="*/ 2299675 h 3745607"/>
              <a:gd name="connsiteX7" fmla="*/ 2726943 w 2813553"/>
              <a:gd name="connsiteY7" fmla="*/ 3500678 h 3745607"/>
              <a:gd name="connsiteX8" fmla="*/ 1689714 w 2813553"/>
              <a:gd name="connsiteY8" fmla="*/ 3732690 h 3745607"/>
              <a:gd name="connsiteX9" fmla="*/ 638836 w 2813553"/>
              <a:gd name="connsiteY9" fmla="*/ 3282314 h 3745607"/>
              <a:gd name="connsiteX10" fmla="*/ 51982 w 2813553"/>
              <a:gd name="connsiteY10" fmla="*/ 2872881 h 3745607"/>
              <a:gd name="connsiteX11" fmla="*/ 38335 w 2813553"/>
              <a:gd name="connsiteY11" fmla="*/ 2299675 h 3745607"/>
              <a:gd name="connsiteX12" fmla="*/ 133869 w 2813553"/>
              <a:gd name="connsiteY12" fmla="*/ 2026721 h 3745607"/>
              <a:gd name="connsiteX13" fmla="*/ 51982 w 2813553"/>
              <a:gd name="connsiteY13" fmla="*/ 1412571 h 3745607"/>
              <a:gd name="connsiteX14" fmla="*/ 38335 w 2813553"/>
              <a:gd name="connsiteY14" fmla="*/ 757478 h 374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13553" h="3745607">
                <a:moveTo>
                  <a:pt x="38335" y="757478"/>
                </a:moveTo>
                <a:cubicBezTo>
                  <a:pt x="97475" y="593705"/>
                  <a:pt x="274896" y="518642"/>
                  <a:pt x="406824" y="429932"/>
                </a:cubicBezTo>
                <a:cubicBezTo>
                  <a:pt x="538752" y="341222"/>
                  <a:pt x="659308" y="295729"/>
                  <a:pt x="829905" y="225216"/>
                </a:cubicBezTo>
                <a:cubicBezTo>
                  <a:pt x="1000502" y="154703"/>
                  <a:pt x="1177922" y="-38641"/>
                  <a:pt x="1430406" y="6852"/>
                </a:cubicBezTo>
                <a:cubicBezTo>
                  <a:pt x="1682890" y="52345"/>
                  <a:pt x="2128717" y="302553"/>
                  <a:pt x="2344806" y="498171"/>
                </a:cubicBezTo>
                <a:cubicBezTo>
                  <a:pt x="2560895" y="693789"/>
                  <a:pt x="2658704" y="880308"/>
                  <a:pt x="2726943" y="1180559"/>
                </a:cubicBezTo>
                <a:cubicBezTo>
                  <a:pt x="2795182" y="1480810"/>
                  <a:pt x="2754239" y="1912989"/>
                  <a:pt x="2754239" y="2299675"/>
                </a:cubicBezTo>
                <a:cubicBezTo>
                  <a:pt x="2754239" y="2686361"/>
                  <a:pt x="2904364" y="3261842"/>
                  <a:pt x="2726943" y="3500678"/>
                </a:cubicBezTo>
                <a:cubicBezTo>
                  <a:pt x="2549522" y="3739514"/>
                  <a:pt x="2037732" y="3769084"/>
                  <a:pt x="1689714" y="3732690"/>
                </a:cubicBezTo>
                <a:cubicBezTo>
                  <a:pt x="1341696" y="3696296"/>
                  <a:pt x="911791" y="3425616"/>
                  <a:pt x="638836" y="3282314"/>
                </a:cubicBezTo>
                <a:cubicBezTo>
                  <a:pt x="365881" y="3139013"/>
                  <a:pt x="152065" y="3036654"/>
                  <a:pt x="51982" y="2872881"/>
                </a:cubicBezTo>
                <a:cubicBezTo>
                  <a:pt x="-48101" y="2709108"/>
                  <a:pt x="24687" y="2440702"/>
                  <a:pt x="38335" y="2299675"/>
                </a:cubicBezTo>
                <a:cubicBezTo>
                  <a:pt x="51983" y="2158648"/>
                  <a:pt x="131595" y="2174572"/>
                  <a:pt x="133869" y="2026721"/>
                </a:cubicBezTo>
                <a:cubicBezTo>
                  <a:pt x="136143" y="1878870"/>
                  <a:pt x="67904" y="1624111"/>
                  <a:pt x="51982" y="1412571"/>
                </a:cubicBezTo>
                <a:cubicBezTo>
                  <a:pt x="36060" y="1201031"/>
                  <a:pt x="-20805" y="921251"/>
                  <a:pt x="38335" y="75747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748792"/>
            <a:ext cx="1933947" cy="1933947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779078" y="8809452"/>
            <a:ext cx="7647005" cy="1638644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8649313" y="4682498"/>
            <a:ext cx="346987" cy="346987"/>
          </a:xfrm>
          <a:prstGeom prst="ellipse">
            <a:avLst/>
          </a:prstGeom>
          <a:solidFill>
            <a:schemeClr val="bg1"/>
          </a:solidFill>
          <a:ln w="38100">
            <a:solidFill>
              <a:srgbClr val="2E6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8644644" y="4720069"/>
            <a:ext cx="351656" cy="338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4</a:t>
            </a:r>
            <a:endParaRPr lang="ru-RU" b="1" dirty="0">
              <a:solidFill>
                <a:srgbClr val="2E6CD3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745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68695"/>
            <a:ext cx="4824536" cy="4320480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4800" b="1" dirty="0" smtClean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ЦЕЛЬ:</a:t>
            </a:r>
            <a:r>
              <a:rPr lang="ru-RU" sz="2400" b="1" dirty="0" smtClean="0"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ru-RU" sz="2400" b="1" dirty="0" smtClean="0">
                <a:latin typeface="Helvetica" charset="0"/>
                <a:ea typeface="Helvetica" charset="0"/>
                <a:cs typeface="Helvetica" charset="0"/>
              </a:rPr>
            </a:br>
            <a:endParaRPr lang="ru-RU" sz="1100" b="1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— изучение </a:t>
            </a:r>
            <a:r>
              <a:rPr lang="ru-RU" sz="2400" b="1" dirty="0" smtClean="0">
                <a:solidFill>
                  <a:srgbClr val="FF3F45"/>
                </a:solidFill>
                <a:latin typeface="Helvetica" charset="0"/>
                <a:ea typeface="Helvetica" charset="0"/>
                <a:cs typeface="Helvetica" charset="0"/>
              </a:rPr>
              <a:t>новых подходов</a:t>
            </a:r>
            <a:r>
              <a:rPr lang="ru-RU" sz="2400" b="1" dirty="0" smtClean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 </a:t>
            </a:r>
            <a:br>
              <a:rPr lang="ru-RU" sz="2400" b="1" dirty="0" smtClean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ru-RU" sz="2400" b="1" dirty="0" smtClean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в торговых процессах организации, разработка рекомендаций и условий </a:t>
            </a:r>
            <a:br>
              <a:rPr lang="ru-RU" sz="2400" b="1" dirty="0" smtClean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ru-RU" sz="2400" b="1" dirty="0" smtClean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для ее успешной работы</a:t>
            </a:r>
          </a:p>
          <a:p>
            <a:pPr marL="0" indent="0">
              <a:buNone/>
            </a:pPr>
            <a:endParaRPr lang="ru-RU" sz="1300" b="1" dirty="0" smtClean="0">
              <a:solidFill>
                <a:srgbClr val="2E6CD3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0" indent="0">
              <a:buNone/>
            </a:pPr>
            <a:r>
              <a:rPr lang="ru-RU" sz="1300" b="1" dirty="0" smtClean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ru-RU" sz="2400" b="1" dirty="0" smtClean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— выявление </a:t>
            </a:r>
            <a:r>
              <a:rPr lang="ru-RU" sz="2400" b="1" dirty="0" smtClean="0">
                <a:solidFill>
                  <a:srgbClr val="FF3F45"/>
                </a:solidFill>
                <a:latin typeface="Helvetica" charset="0"/>
                <a:ea typeface="Helvetica" charset="0"/>
                <a:cs typeface="Helvetica" charset="0"/>
              </a:rPr>
              <a:t>конкурентных преимуществ</a:t>
            </a:r>
            <a:r>
              <a:rPr lang="ru-RU" sz="2400" b="1" dirty="0" smtClean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  и новых точек </a:t>
            </a:r>
            <a:br>
              <a:rPr lang="ru-RU" sz="2400" b="1" dirty="0" smtClean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ru-RU" sz="2400" b="1" dirty="0" smtClean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роста компании на ближайшие </a:t>
            </a:r>
            <a:r>
              <a:rPr lang="ru-RU" sz="2400" b="1" dirty="0" smtClean="0">
                <a:solidFill>
                  <a:srgbClr val="FF3F45"/>
                </a:solidFill>
                <a:latin typeface="Helvetica" charset="0"/>
                <a:ea typeface="Helvetica" charset="0"/>
                <a:cs typeface="Helvetica" charset="0"/>
              </a:rPr>
              <a:t>два года</a:t>
            </a:r>
            <a:br>
              <a:rPr lang="ru-RU" sz="2400" b="1" dirty="0" smtClean="0">
                <a:solidFill>
                  <a:srgbClr val="FF3F45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ru-RU" sz="2400" b="1" dirty="0" smtClean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ru-RU" sz="2400" b="1" dirty="0" smtClean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ru-RU" sz="2400" b="1" dirty="0" smtClean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—</a:t>
            </a:r>
            <a:r>
              <a:rPr lang="ru-RU" sz="2400" b="1" dirty="0" smtClean="0">
                <a:solidFill>
                  <a:srgbClr val="FF3F45"/>
                </a:solidFill>
                <a:latin typeface="Helvetica" charset="0"/>
                <a:ea typeface="Helvetica" charset="0"/>
                <a:cs typeface="Helvetica" charset="0"/>
              </a:rPr>
              <a:t>повышение объемов продаж</a:t>
            </a:r>
            <a:endParaRPr lang="ru-RU" sz="2400" b="1" dirty="0">
              <a:solidFill>
                <a:srgbClr val="FF3F45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4572000" y="281085"/>
            <a:ext cx="5040560" cy="5157394"/>
          </a:xfrm>
          <a:custGeom>
            <a:avLst/>
            <a:gdLst>
              <a:gd name="connsiteX0" fmla="*/ 101877 w 3725157"/>
              <a:gd name="connsiteY0" fmla="*/ 3049082 h 4510149"/>
              <a:gd name="connsiteX1" fmla="*/ 675083 w 3725157"/>
              <a:gd name="connsiteY1" fmla="*/ 2312103 h 4510149"/>
              <a:gd name="connsiteX2" fmla="*/ 1480301 w 3725157"/>
              <a:gd name="connsiteY2" fmla="*/ 1902670 h 4510149"/>
              <a:gd name="connsiteX3" fmla="*/ 1398415 w 3725157"/>
              <a:gd name="connsiteY3" fmla="*/ 619780 h 4510149"/>
              <a:gd name="connsiteX4" fmla="*/ 2599418 w 3725157"/>
              <a:gd name="connsiteY4" fmla="*/ 5631 h 4510149"/>
              <a:gd name="connsiteX5" fmla="*/ 3077089 w 3725157"/>
              <a:gd name="connsiteY5" fmla="*/ 947327 h 4510149"/>
              <a:gd name="connsiteX6" fmla="*/ 3199919 w 3725157"/>
              <a:gd name="connsiteY6" fmla="*/ 2257512 h 4510149"/>
              <a:gd name="connsiteX7" fmla="*/ 3609352 w 3725157"/>
              <a:gd name="connsiteY7" fmla="*/ 2530467 h 4510149"/>
              <a:gd name="connsiteX8" fmla="*/ 3691239 w 3725157"/>
              <a:gd name="connsiteY8" fmla="*/ 3635935 h 4510149"/>
              <a:gd name="connsiteX9" fmla="*/ 3118033 w 3725157"/>
              <a:gd name="connsiteY9" fmla="*/ 4140903 h 4510149"/>
              <a:gd name="connsiteX10" fmla="*/ 1835143 w 3725157"/>
              <a:gd name="connsiteY10" fmla="*/ 4509392 h 4510149"/>
              <a:gd name="connsiteX11" fmla="*/ 142821 w 3725157"/>
              <a:gd name="connsiteY11" fmla="*/ 4045368 h 4510149"/>
              <a:gd name="connsiteX12" fmla="*/ 88230 w 3725157"/>
              <a:gd name="connsiteY12" fmla="*/ 2994491 h 4510149"/>
              <a:gd name="connsiteX13" fmla="*/ 101877 w 3725157"/>
              <a:gd name="connsiteY13" fmla="*/ 3049082 h 4510149"/>
              <a:gd name="connsiteX0" fmla="*/ 297045 w 3920325"/>
              <a:gd name="connsiteY0" fmla="*/ 3049082 h 4510149"/>
              <a:gd name="connsiteX1" fmla="*/ 870251 w 3920325"/>
              <a:gd name="connsiteY1" fmla="*/ 2312103 h 4510149"/>
              <a:gd name="connsiteX2" fmla="*/ 1675469 w 3920325"/>
              <a:gd name="connsiteY2" fmla="*/ 1902670 h 4510149"/>
              <a:gd name="connsiteX3" fmla="*/ 1593583 w 3920325"/>
              <a:gd name="connsiteY3" fmla="*/ 619780 h 4510149"/>
              <a:gd name="connsiteX4" fmla="*/ 2794586 w 3920325"/>
              <a:gd name="connsiteY4" fmla="*/ 5631 h 4510149"/>
              <a:gd name="connsiteX5" fmla="*/ 3272257 w 3920325"/>
              <a:gd name="connsiteY5" fmla="*/ 947327 h 4510149"/>
              <a:gd name="connsiteX6" fmla="*/ 3395087 w 3920325"/>
              <a:gd name="connsiteY6" fmla="*/ 2257512 h 4510149"/>
              <a:gd name="connsiteX7" fmla="*/ 3804520 w 3920325"/>
              <a:gd name="connsiteY7" fmla="*/ 2530467 h 4510149"/>
              <a:gd name="connsiteX8" fmla="*/ 3886407 w 3920325"/>
              <a:gd name="connsiteY8" fmla="*/ 3635935 h 4510149"/>
              <a:gd name="connsiteX9" fmla="*/ 3313201 w 3920325"/>
              <a:gd name="connsiteY9" fmla="*/ 4140903 h 4510149"/>
              <a:gd name="connsiteX10" fmla="*/ 2030311 w 3920325"/>
              <a:gd name="connsiteY10" fmla="*/ 4509392 h 4510149"/>
              <a:gd name="connsiteX11" fmla="*/ 337989 w 3920325"/>
              <a:gd name="connsiteY11" fmla="*/ 4045368 h 4510149"/>
              <a:gd name="connsiteX12" fmla="*/ 369 w 3920325"/>
              <a:gd name="connsiteY12" fmla="*/ 3248491 h 4510149"/>
              <a:gd name="connsiteX13" fmla="*/ 297045 w 3920325"/>
              <a:gd name="connsiteY13" fmla="*/ 3049082 h 4510149"/>
              <a:gd name="connsiteX0" fmla="*/ 243413 w 3866693"/>
              <a:gd name="connsiteY0" fmla="*/ 3049082 h 4510149"/>
              <a:gd name="connsiteX1" fmla="*/ 816619 w 3866693"/>
              <a:gd name="connsiteY1" fmla="*/ 2312103 h 4510149"/>
              <a:gd name="connsiteX2" fmla="*/ 1621837 w 3866693"/>
              <a:gd name="connsiteY2" fmla="*/ 1902670 h 4510149"/>
              <a:gd name="connsiteX3" fmla="*/ 1539951 w 3866693"/>
              <a:gd name="connsiteY3" fmla="*/ 619780 h 4510149"/>
              <a:gd name="connsiteX4" fmla="*/ 2740954 w 3866693"/>
              <a:gd name="connsiteY4" fmla="*/ 5631 h 4510149"/>
              <a:gd name="connsiteX5" fmla="*/ 3218625 w 3866693"/>
              <a:gd name="connsiteY5" fmla="*/ 947327 h 4510149"/>
              <a:gd name="connsiteX6" fmla="*/ 3341455 w 3866693"/>
              <a:gd name="connsiteY6" fmla="*/ 2257512 h 4510149"/>
              <a:gd name="connsiteX7" fmla="*/ 3750888 w 3866693"/>
              <a:gd name="connsiteY7" fmla="*/ 2530467 h 4510149"/>
              <a:gd name="connsiteX8" fmla="*/ 3832775 w 3866693"/>
              <a:gd name="connsiteY8" fmla="*/ 3635935 h 4510149"/>
              <a:gd name="connsiteX9" fmla="*/ 3259569 w 3866693"/>
              <a:gd name="connsiteY9" fmla="*/ 4140903 h 4510149"/>
              <a:gd name="connsiteX10" fmla="*/ 1976679 w 3866693"/>
              <a:gd name="connsiteY10" fmla="*/ 4509392 h 4510149"/>
              <a:gd name="connsiteX11" fmla="*/ 284357 w 3866693"/>
              <a:gd name="connsiteY11" fmla="*/ 4045368 h 4510149"/>
              <a:gd name="connsiteX12" fmla="*/ 38177 w 3866693"/>
              <a:gd name="connsiteY12" fmla="*/ 3339931 h 4510149"/>
              <a:gd name="connsiteX0" fmla="*/ 243413 w 3866693"/>
              <a:gd name="connsiteY0" fmla="*/ 3048255 h 4509322"/>
              <a:gd name="connsiteX1" fmla="*/ 816619 w 3866693"/>
              <a:gd name="connsiteY1" fmla="*/ 2311276 h 4509322"/>
              <a:gd name="connsiteX2" fmla="*/ 548941 w 3866693"/>
              <a:gd name="connsiteY2" fmla="*/ 1475123 h 4509322"/>
              <a:gd name="connsiteX3" fmla="*/ 1539951 w 3866693"/>
              <a:gd name="connsiteY3" fmla="*/ 618953 h 4509322"/>
              <a:gd name="connsiteX4" fmla="*/ 2740954 w 3866693"/>
              <a:gd name="connsiteY4" fmla="*/ 4804 h 4509322"/>
              <a:gd name="connsiteX5" fmla="*/ 3218625 w 3866693"/>
              <a:gd name="connsiteY5" fmla="*/ 946500 h 4509322"/>
              <a:gd name="connsiteX6" fmla="*/ 3341455 w 3866693"/>
              <a:gd name="connsiteY6" fmla="*/ 2256685 h 4509322"/>
              <a:gd name="connsiteX7" fmla="*/ 3750888 w 3866693"/>
              <a:gd name="connsiteY7" fmla="*/ 2529640 h 4509322"/>
              <a:gd name="connsiteX8" fmla="*/ 3832775 w 3866693"/>
              <a:gd name="connsiteY8" fmla="*/ 3635108 h 4509322"/>
              <a:gd name="connsiteX9" fmla="*/ 3259569 w 3866693"/>
              <a:gd name="connsiteY9" fmla="*/ 4140076 h 4509322"/>
              <a:gd name="connsiteX10" fmla="*/ 1976679 w 3866693"/>
              <a:gd name="connsiteY10" fmla="*/ 4508565 h 4509322"/>
              <a:gd name="connsiteX11" fmla="*/ 284357 w 3866693"/>
              <a:gd name="connsiteY11" fmla="*/ 4044541 h 4509322"/>
              <a:gd name="connsiteX12" fmla="*/ 38177 w 3866693"/>
              <a:gd name="connsiteY12" fmla="*/ 3339104 h 4509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66693" h="4509322">
                <a:moveTo>
                  <a:pt x="243413" y="3048255"/>
                </a:moveTo>
                <a:cubicBezTo>
                  <a:pt x="388393" y="2892190"/>
                  <a:pt x="765698" y="2573465"/>
                  <a:pt x="816619" y="2311276"/>
                </a:cubicBezTo>
                <a:cubicBezTo>
                  <a:pt x="867540" y="2049087"/>
                  <a:pt x="428386" y="1757177"/>
                  <a:pt x="548941" y="1475123"/>
                </a:cubicBezTo>
                <a:cubicBezTo>
                  <a:pt x="669496" y="1193069"/>
                  <a:pt x="1174616" y="864006"/>
                  <a:pt x="1539951" y="618953"/>
                </a:cubicBezTo>
                <a:cubicBezTo>
                  <a:pt x="1905286" y="373900"/>
                  <a:pt x="2461175" y="-49787"/>
                  <a:pt x="2740954" y="4804"/>
                </a:cubicBezTo>
                <a:cubicBezTo>
                  <a:pt x="3020733" y="59395"/>
                  <a:pt x="3118542" y="571187"/>
                  <a:pt x="3218625" y="946500"/>
                </a:cubicBezTo>
                <a:cubicBezTo>
                  <a:pt x="3318708" y="1321813"/>
                  <a:pt x="3252745" y="1992828"/>
                  <a:pt x="3341455" y="2256685"/>
                </a:cubicBezTo>
                <a:cubicBezTo>
                  <a:pt x="3430165" y="2520542"/>
                  <a:pt x="3669001" y="2299903"/>
                  <a:pt x="3750888" y="2529640"/>
                </a:cubicBezTo>
                <a:cubicBezTo>
                  <a:pt x="3832775" y="2759377"/>
                  <a:pt x="3914661" y="3366702"/>
                  <a:pt x="3832775" y="3635108"/>
                </a:cubicBezTo>
                <a:cubicBezTo>
                  <a:pt x="3750889" y="3903514"/>
                  <a:pt x="3568918" y="3994500"/>
                  <a:pt x="3259569" y="4140076"/>
                </a:cubicBezTo>
                <a:cubicBezTo>
                  <a:pt x="2950220" y="4285652"/>
                  <a:pt x="2472548" y="4524488"/>
                  <a:pt x="1976679" y="4508565"/>
                </a:cubicBezTo>
                <a:cubicBezTo>
                  <a:pt x="1480810" y="4492643"/>
                  <a:pt x="575509" y="4297024"/>
                  <a:pt x="284357" y="4044541"/>
                </a:cubicBezTo>
                <a:cubicBezTo>
                  <a:pt x="-6795" y="3792058"/>
                  <a:pt x="-44165" y="3411437"/>
                  <a:pt x="38177" y="3339104"/>
                </a:cubicBezTo>
              </a:path>
            </a:pathLst>
          </a:cu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956" y="1375099"/>
            <a:ext cx="4063380" cy="406338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8649313" y="4682498"/>
            <a:ext cx="346987" cy="346987"/>
          </a:xfrm>
          <a:prstGeom prst="ellipse">
            <a:avLst/>
          </a:prstGeom>
          <a:solidFill>
            <a:schemeClr val="bg1"/>
          </a:solidFill>
          <a:ln w="38100">
            <a:solidFill>
              <a:srgbClr val="2E6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644644" y="4720069"/>
            <a:ext cx="351656" cy="338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5</a:t>
            </a:r>
            <a:endParaRPr lang="ru-RU" b="1" dirty="0">
              <a:solidFill>
                <a:srgbClr val="2E6CD3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12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1367644" y="1995686"/>
            <a:ext cx="2736304" cy="2736304"/>
          </a:xfrm>
          <a:prstGeom prst="ellipse">
            <a:avLst/>
          </a:prstGeom>
          <a:gradFill flip="none" rotWithShape="1">
            <a:gsLst>
              <a:gs pos="0">
                <a:srgbClr val="4D73FD"/>
              </a:gs>
              <a:gs pos="0">
                <a:srgbClr val="3D62D0"/>
              </a:gs>
              <a:gs pos="79000">
                <a:srgbClr val="00C5FD"/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Helvetica" charset="0"/>
                <a:ea typeface="Helvetica" charset="0"/>
                <a:cs typeface="Helvetica" charset="0"/>
              </a:rPr>
              <a:t>торговая деятельность ООО «ИС-</a:t>
            </a:r>
            <a:r>
              <a:rPr lang="ru-RU" dirty="0" err="1">
                <a:latin typeface="Helvetica" charset="0"/>
                <a:ea typeface="Helvetica" charset="0"/>
                <a:cs typeface="Helvetica" charset="0"/>
              </a:rPr>
              <a:t>КомплектМонтаж</a:t>
            </a:r>
            <a:r>
              <a:rPr lang="ru-RU" dirty="0">
                <a:latin typeface="Helvetica" charset="0"/>
                <a:ea typeface="Helvetica" charset="0"/>
                <a:cs typeface="Helvetica" charset="0"/>
              </a:rPr>
              <a:t>» </a:t>
            </a:r>
            <a:br>
              <a:rPr lang="ru-RU" dirty="0">
                <a:latin typeface="Helvetica" charset="0"/>
                <a:ea typeface="Helvetica" charset="0"/>
                <a:cs typeface="Helvetica" charset="0"/>
              </a:rPr>
            </a:br>
            <a:r>
              <a:rPr lang="ru-RU" dirty="0">
                <a:latin typeface="Helvetica" charset="0"/>
                <a:ea typeface="Helvetica" charset="0"/>
                <a:cs typeface="Helvetica" charset="0"/>
              </a:rPr>
              <a:t>по продаже инженерной сантехники</a:t>
            </a:r>
          </a:p>
        </p:txBody>
      </p:sp>
      <p:sp>
        <p:nvSpPr>
          <p:cNvPr id="4" name="Овал 3"/>
          <p:cNvSpPr/>
          <p:nvPr/>
        </p:nvSpPr>
        <p:spPr>
          <a:xfrm>
            <a:off x="5076056" y="1995686"/>
            <a:ext cx="2736304" cy="2736304"/>
          </a:xfrm>
          <a:prstGeom prst="ellipse">
            <a:avLst/>
          </a:prstGeom>
          <a:gradFill flip="none" rotWithShape="1">
            <a:gsLst>
              <a:gs pos="0">
                <a:srgbClr val="4D73FD"/>
              </a:gs>
              <a:gs pos="0">
                <a:srgbClr val="3D62D0"/>
              </a:gs>
              <a:gs pos="79000">
                <a:srgbClr val="00C5FD"/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Helvetica" charset="0"/>
                <a:ea typeface="Helvetica" charset="0"/>
                <a:cs typeface="Helvetica" charset="0"/>
              </a:rPr>
              <a:t>увеличение объема продаж инженерной сантехники за счет создания новых конкурентных преимуществ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719572" y="453241"/>
            <a:ext cx="7704856" cy="1084706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3600" b="1" dirty="0" smtClean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ПРЕДМЕТ И ОБЪЕКТ ИССЛЕДОВАНИЯ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367644" y="2283718"/>
            <a:ext cx="2664296" cy="576064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rgbClr val="EEEDD8"/>
                </a:solidFill>
                <a:latin typeface="Helvetica" charset="0"/>
                <a:ea typeface="Helvetica" charset="0"/>
                <a:cs typeface="Helvetica" charset="0"/>
              </a:rPr>
              <a:t>ОБЪЕКТ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5148064" y="2283718"/>
            <a:ext cx="2664296" cy="576064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rgbClr val="EEEDD8"/>
                </a:solidFill>
                <a:latin typeface="Helvetica" charset="0"/>
                <a:ea typeface="Helvetica" charset="0"/>
                <a:cs typeface="Helvetica" charset="0"/>
              </a:rPr>
              <a:t>ПРЕДМЕТ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-3060848" y="-3619447"/>
            <a:ext cx="5040560" cy="5157394"/>
          </a:xfrm>
          <a:custGeom>
            <a:avLst/>
            <a:gdLst>
              <a:gd name="connsiteX0" fmla="*/ 101877 w 3725157"/>
              <a:gd name="connsiteY0" fmla="*/ 3049082 h 4510149"/>
              <a:gd name="connsiteX1" fmla="*/ 675083 w 3725157"/>
              <a:gd name="connsiteY1" fmla="*/ 2312103 h 4510149"/>
              <a:gd name="connsiteX2" fmla="*/ 1480301 w 3725157"/>
              <a:gd name="connsiteY2" fmla="*/ 1902670 h 4510149"/>
              <a:gd name="connsiteX3" fmla="*/ 1398415 w 3725157"/>
              <a:gd name="connsiteY3" fmla="*/ 619780 h 4510149"/>
              <a:gd name="connsiteX4" fmla="*/ 2599418 w 3725157"/>
              <a:gd name="connsiteY4" fmla="*/ 5631 h 4510149"/>
              <a:gd name="connsiteX5" fmla="*/ 3077089 w 3725157"/>
              <a:gd name="connsiteY5" fmla="*/ 947327 h 4510149"/>
              <a:gd name="connsiteX6" fmla="*/ 3199919 w 3725157"/>
              <a:gd name="connsiteY6" fmla="*/ 2257512 h 4510149"/>
              <a:gd name="connsiteX7" fmla="*/ 3609352 w 3725157"/>
              <a:gd name="connsiteY7" fmla="*/ 2530467 h 4510149"/>
              <a:gd name="connsiteX8" fmla="*/ 3691239 w 3725157"/>
              <a:gd name="connsiteY8" fmla="*/ 3635935 h 4510149"/>
              <a:gd name="connsiteX9" fmla="*/ 3118033 w 3725157"/>
              <a:gd name="connsiteY9" fmla="*/ 4140903 h 4510149"/>
              <a:gd name="connsiteX10" fmla="*/ 1835143 w 3725157"/>
              <a:gd name="connsiteY10" fmla="*/ 4509392 h 4510149"/>
              <a:gd name="connsiteX11" fmla="*/ 142821 w 3725157"/>
              <a:gd name="connsiteY11" fmla="*/ 4045368 h 4510149"/>
              <a:gd name="connsiteX12" fmla="*/ 88230 w 3725157"/>
              <a:gd name="connsiteY12" fmla="*/ 2994491 h 4510149"/>
              <a:gd name="connsiteX13" fmla="*/ 101877 w 3725157"/>
              <a:gd name="connsiteY13" fmla="*/ 3049082 h 4510149"/>
              <a:gd name="connsiteX0" fmla="*/ 297045 w 3920325"/>
              <a:gd name="connsiteY0" fmla="*/ 3049082 h 4510149"/>
              <a:gd name="connsiteX1" fmla="*/ 870251 w 3920325"/>
              <a:gd name="connsiteY1" fmla="*/ 2312103 h 4510149"/>
              <a:gd name="connsiteX2" fmla="*/ 1675469 w 3920325"/>
              <a:gd name="connsiteY2" fmla="*/ 1902670 h 4510149"/>
              <a:gd name="connsiteX3" fmla="*/ 1593583 w 3920325"/>
              <a:gd name="connsiteY3" fmla="*/ 619780 h 4510149"/>
              <a:gd name="connsiteX4" fmla="*/ 2794586 w 3920325"/>
              <a:gd name="connsiteY4" fmla="*/ 5631 h 4510149"/>
              <a:gd name="connsiteX5" fmla="*/ 3272257 w 3920325"/>
              <a:gd name="connsiteY5" fmla="*/ 947327 h 4510149"/>
              <a:gd name="connsiteX6" fmla="*/ 3395087 w 3920325"/>
              <a:gd name="connsiteY6" fmla="*/ 2257512 h 4510149"/>
              <a:gd name="connsiteX7" fmla="*/ 3804520 w 3920325"/>
              <a:gd name="connsiteY7" fmla="*/ 2530467 h 4510149"/>
              <a:gd name="connsiteX8" fmla="*/ 3886407 w 3920325"/>
              <a:gd name="connsiteY8" fmla="*/ 3635935 h 4510149"/>
              <a:gd name="connsiteX9" fmla="*/ 3313201 w 3920325"/>
              <a:gd name="connsiteY9" fmla="*/ 4140903 h 4510149"/>
              <a:gd name="connsiteX10" fmla="*/ 2030311 w 3920325"/>
              <a:gd name="connsiteY10" fmla="*/ 4509392 h 4510149"/>
              <a:gd name="connsiteX11" fmla="*/ 337989 w 3920325"/>
              <a:gd name="connsiteY11" fmla="*/ 4045368 h 4510149"/>
              <a:gd name="connsiteX12" fmla="*/ 369 w 3920325"/>
              <a:gd name="connsiteY12" fmla="*/ 3248491 h 4510149"/>
              <a:gd name="connsiteX13" fmla="*/ 297045 w 3920325"/>
              <a:gd name="connsiteY13" fmla="*/ 3049082 h 4510149"/>
              <a:gd name="connsiteX0" fmla="*/ 243413 w 3866693"/>
              <a:gd name="connsiteY0" fmla="*/ 3049082 h 4510149"/>
              <a:gd name="connsiteX1" fmla="*/ 816619 w 3866693"/>
              <a:gd name="connsiteY1" fmla="*/ 2312103 h 4510149"/>
              <a:gd name="connsiteX2" fmla="*/ 1621837 w 3866693"/>
              <a:gd name="connsiteY2" fmla="*/ 1902670 h 4510149"/>
              <a:gd name="connsiteX3" fmla="*/ 1539951 w 3866693"/>
              <a:gd name="connsiteY3" fmla="*/ 619780 h 4510149"/>
              <a:gd name="connsiteX4" fmla="*/ 2740954 w 3866693"/>
              <a:gd name="connsiteY4" fmla="*/ 5631 h 4510149"/>
              <a:gd name="connsiteX5" fmla="*/ 3218625 w 3866693"/>
              <a:gd name="connsiteY5" fmla="*/ 947327 h 4510149"/>
              <a:gd name="connsiteX6" fmla="*/ 3341455 w 3866693"/>
              <a:gd name="connsiteY6" fmla="*/ 2257512 h 4510149"/>
              <a:gd name="connsiteX7" fmla="*/ 3750888 w 3866693"/>
              <a:gd name="connsiteY7" fmla="*/ 2530467 h 4510149"/>
              <a:gd name="connsiteX8" fmla="*/ 3832775 w 3866693"/>
              <a:gd name="connsiteY8" fmla="*/ 3635935 h 4510149"/>
              <a:gd name="connsiteX9" fmla="*/ 3259569 w 3866693"/>
              <a:gd name="connsiteY9" fmla="*/ 4140903 h 4510149"/>
              <a:gd name="connsiteX10" fmla="*/ 1976679 w 3866693"/>
              <a:gd name="connsiteY10" fmla="*/ 4509392 h 4510149"/>
              <a:gd name="connsiteX11" fmla="*/ 284357 w 3866693"/>
              <a:gd name="connsiteY11" fmla="*/ 4045368 h 4510149"/>
              <a:gd name="connsiteX12" fmla="*/ 38177 w 3866693"/>
              <a:gd name="connsiteY12" fmla="*/ 3339931 h 4510149"/>
              <a:gd name="connsiteX0" fmla="*/ 243413 w 3866693"/>
              <a:gd name="connsiteY0" fmla="*/ 3048255 h 4509322"/>
              <a:gd name="connsiteX1" fmla="*/ 816619 w 3866693"/>
              <a:gd name="connsiteY1" fmla="*/ 2311276 h 4509322"/>
              <a:gd name="connsiteX2" fmla="*/ 548941 w 3866693"/>
              <a:gd name="connsiteY2" fmla="*/ 1475123 h 4509322"/>
              <a:gd name="connsiteX3" fmla="*/ 1539951 w 3866693"/>
              <a:gd name="connsiteY3" fmla="*/ 618953 h 4509322"/>
              <a:gd name="connsiteX4" fmla="*/ 2740954 w 3866693"/>
              <a:gd name="connsiteY4" fmla="*/ 4804 h 4509322"/>
              <a:gd name="connsiteX5" fmla="*/ 3218625 w 3866693"/>
              <a:gd name="connsiteY5" fmla="*/ 946500 h 4509322"/>
              <a:gd name="connsiteX6" fmla="*/ 3341455 w 3866693"/>
              <a:gd name="connsiteY6" fmla="*/ 2256685 h 4509322"/>
              <a:gd name="connsiteX7" fmla="*/ 3750888 w 3866693"/>
              <a:gd name="connsiteY7" fmla="*/ 2529640 h 4509322"/>
              <a:gd name="connsiteX8" fmla="*/ 3832775 w 3866693"/>
              <a:gd name="connsiteY8" fmla="*/ 3635108 h 4509322"/>
              <a:gd name="connsiteX9" fmla="*/ 3259569 w 3866693"/>
              <a:gd name="connsiteY9" fmla="*/ 4140076 h 4509322"/>
              <a:gd name="connsiteX10" fmla="*/ 1976679 w 3866693"/>
              <a:gd name="connsiteY10" fmla="*/ 4508565 h 4509322"/>
              <a:gd name="connsiteX11" fmla="*/ 284357 w 3866693"/>
              <a:gd name="connsiteY11" fmla="*/ 4044541 h 4509322"/>
              <a:gd name="connsiteX12" fmla="*/ 38177 w 3866693"/>
              <a:gd name="connsiteY12" fmla="*/ 3339104 h 4509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66693" h="4509322">
                <a:moveTo>
                  <a:pt x="243413" y="3048255"/>
                </a:moveTo>
                <a:cubicBezTo>
                  <a:pt x="388393" y="2892190"/>
                  <a:pt x="765698" y="2573465"/>
                  <a:pt x="816619" y="2311276"/>
                </a:cubicBezTo>
                <a:cubicBezTo>
                  <a:pt x="867540" y="2049087"/>
                  <a:pt x="428386" y="1757177"/>
                  <a:pt x="548941" y="1475123"/>
                </a:cubicBezTo>
                <a:cubicBezTo>
                  <a:pt x="669496" y="1193069"/>
                  <a:pt x="1174616" y="864006"/>
                  <a:pt x="1539951" y="618953"/>
                </a:cubicBezTo>
                <a:cubicBezTo>
                  <a:pt x="1905286" y="373900"/>
                  <a:pt x="2461175" y="-49787"/>
                  <a:pt x="2740954" y="4804"/>
                </a:cubicBezTo>
                <a:cubicBezTo>
                  <a:pt x="3020733" y="59395"/>
                  <a:pt x="3118542" y="571187"/>
                  <a:pt x="3218625" y="946500"/>
                </a:cubicBezTo>
                <a:cubicBezTo>
                  <a:pt x="3318708" y="1321813"/>
                  <a:pt x="3252745" y="1992828"/>
                  <a:pt x="3341455" y="2256685"/>
                </a:cubicBezTo>
                <a:cubicBezTo>
                  <a:pt x="3430165" y="2520542"/>
                  <a:pt x="3669001" y="2299903"/>
                  <a:pt x="3750888" y="2529640"/>
                </a:cubicBezTo>
                <a:cubicBezTo>
                  <a:pt x="3832775" y="2759377"/>
                  <a:pt x="3914661" y="3366702"/>
                  <a:pt x="3832775" y="3635108"/>
                </a:cubicBezTo>
                <a:cubicBezTo>
                  <a:pt x="3750889" y="3903514"/>
                  <a:pt x="3568918" y="3994500"/>
                  <a:pt x="3259569" y="4140076"/>
                </a:cubicBezTo>
                <a:cubicBezTo>
                  <a:pt x="2950220" y="4285652"/>
                  <a:pt x="2472548" y="4524488"/>
                  <a:pt x="1976679" y="4508565"/>
                </a:cubicBezTo>
                <a:cubicBezTo>
                  <a:pt x="1480810" y="4492643"/>
                  <a:pt x="575509" y="4297024"/>
                  <a:pt x="284357" y="4044541"/>
                </a:cubicBezTo>
                <a:cubicBezTo>
                  <a:pt x="-6795" y="3792058"/>
                  <a:pt x="-44165" y="3411437"/>
                  <a:pt x="38177" y="3339104"/>
                </a:cubicBezTo>
              </a:path>
            </a:pathLst>
          </a:cu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 rot="19454033">
            <a:off x="7308304" y="-413252"/>
            <a:ext cx="2526092" cy="2552954"/>
          </a:xfrm>
          <a:custGeom>
            <a:avLst/>
            <a:gdLst>
              <a:gd name="connsiteX0" fmla="*/ 0 w 2520280"/>
              <a:gd name="connsiteY0" fmla="*/ 1260140 h 2520280"/>
              <a:gd name="connsiteX1" fmla="*/ 1260140 w 2520280"/>
              <a:gd name="connsiteY1" fmla="*/ 0 h 2520280"/>
              <a:gd name="connsiteX2" fmla="*/ 2520280 w 2520280"/>
              <a:gd name="connsiteY2" fmla="*/ 1260140 h 2520280"/>
              <a:gd name="connsiteX3" fmla="*/ 1260140 w 2520280"/>
              <a:gd name="connsiteY3" fmla="*/ 2520280 h 2520280"/>
              <a:gd name="connsiteX4" fmla="*/ 0 w 2520280"/>
              <a:gd name="connsiteY4" fmla="*/ 1260140 h 2520280"/>
              <a:gd name="connsiteX0" fmla="*/ 5812 w 2526092"/>
              <a:gd name="connsiteY0" fmla="*/ 1260140 h 2552954"/>
              <a:gd name="connsiteX1" fmla="*/ 1265952 w 2526092"/>
              <a:gd name="connsiteY1" fmla="*/ 0 h 2552954"/>
              <a:gd name="connsiteX2" fmla="*/ 2526092 w 2526092"/>
              <a:gd name="connsiteY2" fmla="*/ 1260140 h 2552954"/>
              <a:gd name="connsiteX3" fmla="*/ 1265952 w 2526092"/>
              <a:gd name="connsiteY3" fmla="*/ 2520280 h 2552954"/>
              <a:gd name="connsiteX4" fmla="*/ 815092 w 2526092"/>
              <a:gd name="connsiteY4" fmla="*/ 2104406 h 2552954"/>
              <a:gd name="connsiteX5" fmla="*/ 5812 w 2526092"/>
              <a:gd name="connsiteY5" fmla="*/ 1260140 h 2552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6092" h="2552954">
                <a:moveTo>
                  <a:pt x="5812" y="1260140"/>
                </a:moveTo>
                <a:cubicBezTo>
                  <a:pt x="80955" y="909406"/>
                  <a:pt x="569996" y="0"/>
                  <a:pt x="1265952" y="0"/>
                </a:cubicBezTo>
                <a:cubicBezTo>
                  <a:pt x="1961908" y="0"/>
                  <a:pt x="2526092" y="564184"/>
                  <a:pt x="2526092" y="1260140"/>
                </a:cubicBezTo>
                <a:cubicBezTo>
                  <a:pt x="2526092" y="1956096"/>
                  <a:pt x="1551119" y="2379569"/>
                  <a:pt x="1265952" y="2520280"/>
                </a:cubicBezTo>
                <a:cubicBezTo>
                  <a:pt x="980785" y="2660991"/>
                  <a:pt x="1025115" y="2314429"/>
                  <a:pt x="815092" y="2104406"/>
                </a:cubicBezTo>
                <a:cubicBezTo>
                  <a:pt x="605069" y="1894383"/>
                  <a:pt x="-69331" y="1610874"/>
                  <a:pt x="5812" y="1260140"/>
                </a:cubicBezTo>
                <a:close/>
              </a:path>
            </a:pathLst>
          </a:custGeom>
          <a:solidFill>
            <a:srgbClr val="EEEDD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043608" y="525782"/>
            <a:ext cx="749824" cy="749824"/>
          </a:xfrm>
          <a:prstGeom prst="ellipse">
            <a:avLst/>
          </a:prstGeom>
          <a:noFill/>
          <a:ln w="22225">
            <a:solidFill>
              <a:srgbClr val="2E6CD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8060569" y="1329187"/>
            <a:ext cx="942575" cy="942575"/>
          </a:xfrm>
          <a:prstGeom prst="ellipse">
            <a:avLst/>
          </a:prstGeom>
          <a:noFill/>
          <a:ln w="47625">
            <a:solidFill>
              <a:srgbClr val="2E6CD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8649313" y="4682498"/>
            <a:ext cx="346987" cy="346987"/>
          </a:xfrm>
          <a:prstGeom prst="ellipse">
            <a:avLst/>
          </a:prstGeom>
          <a:solidFill>
            <a:schemeClr val="bg1"/>
          </a:solidFill>
          <a:ln w="38100">
            <a:solidFill>
              <a:srgbClr val="2E6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8644644" y="4720069"/>
            <a:ext cx="351656" cy="338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6</a:t>
            </a:r>
            <a:endParaRPr lang="ru-RU" b="1" dirty="0">
              <a:solidFill>
                <a:srgbClr val="2E6CD3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68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6C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-452924"/>
            <a:ext cx="5436096" cy="302433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Распределение объема продаж среди основных групп клиентов </a:t>
            </a:r>
            <a:endParaRPr lang="ru-RU" sz="32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79078" y="8809452"/>
            <a:ext cx="7647005" cy="163864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75656" y="1635646"/>
            <a:ext cx="6722997" cy="3604498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 rot="317948">
            <a:off x="-1791749" y="-425255"/>
            <a:ext cx="5406154" cy="2942762"/>
          </a:xfrm>
          <a:custGeom>
            <a:avLst/>
            <a:gdLst>
              <a:gd name="connsiteX0" fmla="*/ 0 w 4324723"/>
              <a:gd name="connsiteY0" fmla="*/ 1404325 h 2808650"/>
              <a:gd name="connsiteX1" fmla="*/ 2162362 w 4324723"/>
              <a:gd name="connsiteY1" fmla="*/ 0 h 2808650"/>
              <a:gd name="connsiteX2" fmla="*/ 4324724 w 4324723"/>
              <a:gd name="connsiteY2" fmla="*/ 1404325 h 2808650"/>
              <a:gd name="connsiteX3" fmla="*/ 2162362 w 4324723"/>
              <a:gd name="connsiteY3" fmla="*/ 2808650 h 2808650"/>
              <a:gd name="connsiteX4" fmla="*/ 0 w 4324723"/>
              <a:gd name="connsiteY4" fmla="*/ 1404325 h 2808650"/>
              <a:gd name="connsiteX0" fmla="*/ 87513 w 5406154"/>
              <a:gd name="connsiteY0" fmla="*/ 1538437 h 2942762"/>
              <a:gd name="connsiteX1" fmla="*/ 4993075 w 5406154"/>
              <a:gd name="connsiteY1" fmla="*/ 0 h 2942762"/>
              <a:gd name="connsiteX2" fmla="*/ 4412237 w 5406154"/>
              <a:gd name="connsiteY2" fmla="*/ 1538437 h 2942762"/>
              <a:gd name="connsiteX3" fmla="*/ 2249875 w 5406154"/>
              <a:gd name="connsiteY3" fmla="*/ 2942762 h 2942762"/>
              <a:gd name="connsiteX4" fmla="*/ 87513 w 5406154"/>
              <a:gd name="connsiteY4" fmla="*/ 1538437 h 294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6154" h="2942762">
                <a:moveTo>
                  <a:pt x="87513" y="1538437"/>
                </a:moveTo>
                <a:cubicBezTo>
                  <a:pt x="544713" y="1047977"/>
                  <a:pt x="3798835" y="0"/>
                  <a:pt x="4993075" y="0"/>
                </a:cubicBezTo>
                <a:cubicBezTo>
                  <a:pt x="6187315" y="0"/>
                  <a:pt x="4412237" y="762850"/>
                  <a:pt x="4412237" y="1538437"/>
                </a:cubicBezTo>
                <a:cubicBezTo>
                  <a:pt x="4412237" y="2314024"/>
                  <a:pt x="3444115" y="2942762"/>
                  <a:pt x="2249875" y="2942762"/>
                </a:cubicBezTo>
                <a:cubicBezTo>
                  <a:pt x="1055635" y="2942762"/>
                  <a:pt x="-369687" y="2028897"/>
                  <a:pt x="87513" y="15384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5555" y="406374"/>
            <a:ext cx="27319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Годовый</a:t>
            </a:r>
            <a:r>
              <a:rPr lang="ru-RU" sz="1600" b="1" dirty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 оборот 28 млн. рублей</a:t>
            </a:r>
            <a:br>
              <a:rPr lang="ru-RU" sz="1600" b="1" dirty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ru-RU" sz="1600" b="1" dirty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ru-RU" sz="1600" b="1" dirty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ru-RU" sz="1600" b="1" dirty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Доходность </a:t>
            </a:r>
            <a:r>
              <a:rPr lang="ru-RU" sz="1600" b="1" dirty="0" smtClean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деятельности</a:t>
            </a:r>
          </a:p>
          <a:p>
            <a:r>
              <a:rPr lang="ru-RU" sz="1600" b="1" dirty="0" smtClean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на </a:t>
            </a:r>
            <a:r>
              <a:rPr lang="ru-RU" sz="1600" b="1" dirty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уровне 8 – 10%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-324544" y="-850265"/>
            <a:ext cx="2952328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8649313" y="4682498"/>
            <a:ext cx="346987" cy="346987"/>
          </a:xfrm>
          <a:prstGeom prst="ellipse">
            <a:avLst/>
          </a:prstGeom>
          <a:solidFill>
            <a:schemeClr val="bg1"/>
          </a:solidFill>
          <a:ln w="38100">
            <a:solidFill>
              <a:srgbClr val="2E6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8644644" y="4720069"/>
            <a:ext cx="351656" cy="338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7</a:t>
            </a:r>
            <a:endParaRPr lang="ru-RU" b="1" dirty="0">
              <a:solidFill>
                <a:srgbClr val="2E6CD3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921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79078" y="8809452"/>
            <a:ext cx="7647005" cy="1638644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 rot="1215951">
            <a:off x="1332777" y="-3656572"/>
            <a:ext cx="9793617" cy="5914669"/>
          </a:xfrm>
          <a:custGeom>
            <a:avLst/>
            <a:gdLst>
              <a:gd name="connsiteX0" fmla="*/ 0 w 4324723"/>
              <a:gd name="connsiteY0" fmla="*/ 1404325 h 2808650"/>
              <a:gd name="connsiteX1" fmla="*/ 2162362 w 4324723"/>
              <a:gd name="connsiteY1" fmla="*/ 0 h 2808650"/>
              <a:gd name="connsiteX2" fmla="*/ 4324724 w 4324723"/>
              <a:gd name="connsiteY2" fmla="*/ 1404325 h 2808650"/>
              <a:gd name="connsiteX3" fmla="*/ 2162362 w 4324723"/>
              <a:gd name="connsiteY3" fmla="*/ 2808650 h 2808650"/>
              <a:gd name="connsiteX4" fmla="*/ 0 w 4324723"/>
              <a:gd name="connsiteY4" fmla="*/ 1404325 h 2808650"/>
              <a:gd name="connsiteX0" fmla="*/ 87513 w 5406154"/>
              <a:gd name="connsiteY0" fmla="*/ 1538437 h 2942762"/>
              <a:gd name="connsiteX1" fmla="*/ 4993075 w 5406154"/>
              <a:gd name="connsiteY1" fmla="*/ 0 h 2942762"/>
              <a:gd name="connsiteX2" fmla="*/ 4412237 w 5406154"/>
              <a:gd name="connsiteY2" fmla="*/ 1538437 h 2942762"/>
              <a:gd name="connsiteX3" fmla="*/ 2249875 w 5406154"/>
              <a:gd name="connsiteY3" fmla="*/ 2942762 h 2942762"/>
              <a:gd name="connsiteX4" fmla="*/ 87513 w 5406154"/>
              <a:gd name="connsiteY4" fmla="*/ 1538437 h 294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6154" h="2942762">
                <a:moveTo>
                  <a:pt x="87513" y="1538437"/>
                </a:moveTo>
                <a:cubicBezTo>
                  <a:pt x="544713" y="1047977"/>
                  <a:pt x="3798835" y="0"/>
                  <a:pt x="4993075" y="0"/>
                </a:cubicBezTo>
                <a:cubicBezTo>
                  <a:pt x="6187315" y="0"/>
                  <a:pt x="4412237" y="762850"/>
                  <a:pt x="4412237" y="1538437"/>
                </a:cubicBezTo>
                <a:cubicBezTo>
                  <a:pt x="4412237" y="2314024"/>
                  <a:pt x="3444115" y="2942762"/>
                  <a:pt x="2249875" y="2942762"/>
                </a:cubicBezTo>
                <a:cubicBezTo>
                  <a:pt x="1055635" y="2942762"/>
                  <a:pt x="-369687" y="2028897"/>
                  <a:pt x="87513" y="1538437"/>
                </a:cubicBezTo>
                <a:close/>
              </a:path>
            </a:pathLst>
          </a:custGeom>
          <a:solidFill>
            <a:srgbClr val="2E6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159" y="39159"/>
            <a:ext cx="27319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rgbClr val="2E6CD3"/>
                </a:solidFill>
                <a:latin typeface="Helvetica" pitchFamily="2" charset="0"/>
              </a:rPr>
              <a:t>Сущность товара </a:t>
            </a:r>
          </a:p>
          <a:p>
            <a:endParaRPr lang="ru-RU" sz="900" b="1" dirty="0" smtClean="0">
              <a:solidFill>
                <a:srgbClr val="2E6CD3"/>
              </a:solidFill>
              <a:latin typeface="Helvetica" pitchFamily="2" charset="0"/>
              <a:ea typeface="Helvetica" charset="0"/>
              <a:cs typeface="Helvetica" charset="0"/>
            </a:endParaRPr>
          </a:p>
          <a:p>
            <a:r>
              <a:rPr lang="ru-RU" sz="1800" b="1" dirty="0" smtClean="0">
                <a:solidFill>
                  <a:srgbClr val="2E6CD3"/>
                </a:solidFill>
                <a:latin typeface="Helvetica" pitchFamily="2" charset="0"/>
              </a:rPr>
              <a:t>Форма товара </a:t>
            </a:r>
            <a:r>
              <a:rPr lang="ru-RU" sz="1800" b="1" dirty="0">
                <a:solidFill>
                  <a:srgbClr val="2E6CD3"/>
                </a:solidFill>
                <a:latin typeface="Helvetica" pitchFamily="2" charset="0"/>
                <a:ea typeface="Helvetica" charset="0"/>
                <a:cs typeface="Helvetica" charset="0"/>
              </a:rPr>
              <a:t/>
            </a:r>
            <a:br>
              <a:rPr lang="ru-RU" sz="1800" b="1" dirty="0">
                <a:solidFill>
                  <a:srgbClr val="2E6CD3"/>
                </a:solidFill>
                <a:latin typeface="Helvetica" pitchFamily="2" charset="0"/>
                <a:ea typeface="Helvetica" charset="0"/>
                <a:cs typeface="Helvetica" charset="0"/>
              </a:rPr>
            </a:br>
            <a:r>
              <a:rPr lang="ru-RU" sz="900" b="1" dirty="0">
                <a:solidFill>
                  <a:srgbClr val="2E6CD3"/>
                </a:solidFill>
                <a:latin typeface="Helvetica" pitchFamily="2" charset="0"/>
                <a:ea typeface="Helvetica" charset="0"/>
                <a:cs typeface="Helvetica" charset="0"/>
              </a:rPr>
              <a:t/>
            </a:r>
            <a:br>
              <a:rPr lang="ru-RU" sz="900" b="1" dirty="0">
                <a:solidFill>
                  <a:srgbClr val="2E6CD3"/>
                </a:solidFill>
                <a:latin typeface="Helvetica" pitchFamily="2" charset="0"/>
                <a:ea typeface="Helvetica" charset="0"/>
                <a:cs typeface="Helvetica" charset="0"/>
              </a:rPr>
            </a:br>
            <a:r>
              <a:rPr lang="ru-RU" sz="1800" b="1" dirty="0" smtClean="0">
                <a:solidFill>
                  <a:srgbClr val="2E6CD3"/>
                </a:solidFill>
                <a:latin typeface="Helvetica" pitchFamily="2" charset="0"/>
                <a:ea typeface="Helvetica" charset="0"/>
                <a:cs typeface="Helvetica" charset="0"/>
              </a:rPr>
              <a:t>Добавленный товар</a:t>
            </a:r>
            <a:endParaRPr lang="ru-RU" sz="1800" b="1" dirty="0">
              <a:solidFill>
                <a:srgbClr val="2E6CD3"/>
              </a:solidFill>
              <a:latin typeface="Helvetica" pitchFamily="2" charset="0"/>
              <a:ea typeface="Helvetica" charset="0"/>
              <a:cs typeface="Helvetica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11863" y="2311956"/>
            <a:ext cx="5132137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rgbClr val="2E6CD3"/>
                </a:solidFill>
                <a:latin typeface="Helvetica" pitchFamily="2" charset="0"/>
              </a:rPr>
              <a:t>Качественные, надежные </a:t>
            </a:r>
            <a:r>
              <a:rPr lang="ru-RU" sz="1800" dirty="0" smtClean="0">
                <a:solidFill>
                  <a:srgbClr val="2E6CD3"/>
                </a:solidFill>
                <a:latin typeface="Helvetica" pitchFamily="2" charset="0"/>
              </a:rPr>
              <a:t>и относительно НЕдорогие сантехнические товары</a:t>
            </a:r>
          </a:p>
          <a:p>
            <a:endParaRPr lang="ru-RU" sz="1800" dirty="0" smtClean="0">
              <a:solidFill>
                <a:srgbClr val="2E6CD3"/>
              </a:solidFill>
              <a:latin typeface="Helvetica" pitchFamily="2" charset="0"/>
            </a:endParaRPr>
          </a:p>
          <a:p>
            <a:r>
              <a:rPr lang="ru-RU" sz="1800" dirty="0" smtClean="0">
                <a:solidFill>
                  <a:srgbClr val="2E6CD3"/>
                </a:solidFill>
                <a:latin typeface="Helvetica" pitchFamily="2" charset="0"/>
              </a:rPr>
              <a:t>Инженерная сантехника хорошего </a:t>
            </a:r>
            <a:r>
              <a:rPr lang="ru-RU" sz="1800" b="1" dirty="0" smtClean="0">
                <a:solidFill>
                  <a:srgbClr val="2E6CD3"/>
                </a:solidFill>
                <a:latin typeface="Helvetica" pitchFamily="2" charset="0"/>
              </a:rPr>
              <a:t>качества известных торговых марок </a:t>
            </a:r>
          </a:p>
          <a:p>
            <a:endParaRPr lang="ru-RU" sz="1800" dirty="0" smtClean="0">
              <a:solidFill>
                <a:srgbClr val="2E6CD3"/>
              </a:solidFill>
              <a:latin typeface="Helvetica" pitchFamily="2" charset="0"/>
            </a:endParaRPr>
          </a:p>
          <a:p>
            <a:r>
              <a:rPr lang="ru-RU" sz="1800" b="1" dirty="0" smtClean="0">
                <a:solidFill>
                  <a:srgbClr val="2E6CD3"/>
                </a:solidFill>
                <a:latin typeface="Helvetica" pitchFamily="2" charset="0"/>
              </a:rPr>
              <a:t>Большой ассортимент </a:t>
            </a:r>
            <a:r>
              <a:rPr lang="ru-RU" sz="1800" dirty="0" smtClean="0">
                <a:solidFill>
                  <a:srgbClr val="2E6CD3"/>
                </a:solidFill>
                <a:latin typeface="Helvetica" pitchFamily="2" charset="0"/>
              </a:rPr>
              <a:t>на складе в Астрахани и оперативная доставка больших партий непосредственно на объект</a:t>
            </a:r>
          </a:p>
          <a:p>
            <a:endParaRPr lang="ru-RU" sz="16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0194" y="-94399"/>
            <a:ext cx="6376591" cy="194455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Трехуровненый анализ продукта</a:t>
            </a:r>
            <a:endParaRPr lang="ru-RU" sz="32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1" name="Рисунок 7" descr="DSC_1338-bLUE new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342" y="1607578"/>
            <a:ext cx="2083466" cy="1385505"/>
          </a:xfrm>
          <a:prstGeom prst="rect">
            <a:avLst/>
          </a:prstGeom>
        </p:spPr>
      </p:pic>
      <p:pic>
        <p:nvPicPr>
          <p:cNvPr id="12" name="Рисунок 8" descr="radena_bimet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88637" y="2723361"/>
            <a:ext cx="1334396" cy="1334396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8651" y="4361523"/>
            <a:ext cx="1552662" cy="638532"/>
          </a:xfrm>
          <a:prstGeom prst="rect">
            <a:avLst/>
          </a:prstGeom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59" y="3445578"/>
            <a:ext cx="1968101" cy="1162969"/>
          </a:xfrm>
          <a:prstGeom prst="rect">
            <a:avLst/>
          </a:prstGeom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0882" y="1375927"/>
            <a:ext cx="1438624" cy="1438624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999" y="4274845"/>
            <a:ext cx="1333145" cy="837382"/>
          </a:xfrm>
          <a:prstGeom prst="rect">
            <a:avLst/>
          </a:prstGeom>
        </p:spPr>
      </p:pic>
      <p:pic>
        <p:nvPicPr>
          <p:cNvPr id="14" name="Рисунок 14" descr="юнипамп_bs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9196" y="3202577"/>
            <a:ext cx="1910026" cy="458406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8649313" y="4682498"/>
            <a:ext cx="346987" cy="346987"/>
          </a:xfrm>
          <a:prstGeom prst="ellipse">
            <a:avLst/>
          </a:prstGeom>
          <a:solidFill>
            <a:schemeClr val="bg1"/>
          </a:solidFill>
          <a:ln w="38100">
            <a:solidFill>
              <a:srgbClr val="2E6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8644644" y="4720069"/>
            <a:ext cx="351656" cy="338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2E6CD3"/>
                </a:solidFill>
                <a:latin typeface="Helvetica" charset="0"/>
                <a:ea typeface="Helvetica" charset="0"/>
                <a:cs typeface="Helvetica" charset="0"/>
              </a:rPr>
              <a:t>8</a:t>
            </a:r>
            <a:endParaRPr lang="ru-RU" b="1" dirty="0">
              <a:solidFill>
                <a:srgbClr val="2E6CD3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921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Презентация1" id="{5B4D58F4-2E43-A349-A135-FF457A4C550A}" vid="{8EEBE177-7D30-8544-9B8B-AD1003BDF117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Для классной презентации</Template>
  <TotalTime>709</TotalTime>
  <Words>321</Words>
  <Application>Microsoft Macintosh PowerPoint</Application>
  <PresentationFormat>Экран (16:9)</PresentationFormat>
  <Paragraphs>94</Paragraphs>
  <Slides>16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ВЫПУСКНОЙ АТТЕСТАЦИОННЫЙ ПРОЕКТ «Формирование новых конкурентных преимуществ у оптово-розничной торговли инженерной сантехникой»</vt:lpstr>
      <vt:lpstr>Формирование новых конкурентных преимуществ  у оптово-розничной торговли инженерной сантехникой</vt:lpstr>
      <vt:lpstr>Мир стремительно меняется.   Глобализация с повсеместным развитием качественной беспроводной сотовой связи с высокоскоростным доступом к сети Интернет сузила расстояния и изменила мир торговли, сократила товарооборот традиционной торговли и вынудила искать новые каналы сбыта товаров </vt:lpstr>
      <vt:lpstr>Пандемия  COVID-19 ограничила передвижение  и снизила уровень благосостояния граждан </vt:lpstr>
      <vt:lpstr>АКТУАЛЬНОСТЬ ПРОЕКТА</vt:lpstr>
      <vt:lpstr>Слайд 6</vt:lpstr>
      <vt:lpstr>Слайд 7</vt:lpstr>
      <vt:lpstr>Распределение объема продаж среди основных групп клиентов </vt:lpstr>
      <vt:lpstr>Трехуровненый анализ продукта</vt:lpstr>
      <vt:lpstr>Многоугольник конкурентоспособности</vt:lpstr>
      <vt:lpstr>Слайд 11</vt:lpstr>
      <vt:lpstr>Слайд 12</vt:lpstr>
      <vt:lpstr>Слайд 13</vt:lpstr>
      <vt:lpstr>ЗАТРАТЫ НА МЕРОПРИЯТИЯ</vt:lpstr>
      <vt:lpstr>ОЖИДАЕМЫЕ РЕЗУЛЬТАТЫ</vt:lpstr>
      <vt:lpstr>Слайд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Бойлученко</dc:creator>
  <cp:lastModifiedBy>123</cp:lastModifiedBy>
  <cp:revision>66</cp:revision>
  <cp:lastPrinted>2020-10-01T22:15:00Z</cp:lastPrinted>
  <dcterms:created xsi:type="dcterms:W3CDTF">2020-10-01T18:59:54Z</dcterms:created>
  <dcterms:modified xsi:type="dcterms:W3CDTF">2020-12-20T22:06:23Z</dcterms:modified>
</cp:coreProperties>
</file>