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3" r:id="rId1"/>
  </p:sldMasterIdLst>
  <p:sldIdLst>
    <p:sldId id="256" r:id="rId2"/>
    <p:sldId id="257" r:id="rId3"/>
    <p:sldId id="292" r:id="rId4"/>
    <p:sldId id="293" r:id="rId5"/>
    <p:sldId id="294" r:id="rId6"/>
    <p:sldId id="284" r:id="rId7"/>
    <p:sldId id="285" r:id="rId8"/>
    <p:sldId id="286" r:id="rId9"/>
    <p:sldId id="287" r:id="rId10"/>
    <p:sldId id="297" r:id="rId11"/>
    <p:sldId id="291" r:id="rId12"/>
    <p:sldId id="290" r:id="rId13"/>
    <p:sldId id="289" r:id="rId14"/>
    <p:sldId id="282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ru-RU" sz="3600" u="sng" kern="1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pPr>
            <a:r>
              <a:rPr lang="ru-RU" sz="3600" u="sng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Выявленные </a:t>
            </a:r>
            <a:r>
              <a:rPr lang="ru-RU" sz="3600" u="sng" kern="1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мотиваторы</a:t>
            </a:r>
            <a:endParaRPr lang="ru-RU" sz="3600" u="sng" kern="12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Мотиваторы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Лист1!$A$2:$A$12</c:f>
              <c:strCache>
                <c:ptCount val="11"/>
                <c:pt idx="0">
                  <c:v>Похвала </c:v>
                </c:pt>
                <c:pt idx="1">
                  <c:v>Общие цели </c:v>
                </c:pt>
                <c:pt idx="2">
                  <c:v>Деньги </c:v>
                </c:pt>
                <c:pt idx="3">
                  <c:v>Личность руководителя </c:v>
                </c:pt>
                <c:pt idx="4">
                  <c:v>Коллектив </c:v>
                </c:pt>
                <c:pt idx="5">
                  <c:v>Карьера </c:v>
                </c:pt>
                <c:pt idx="6">
                  <c:v>Статус </c:v>
                </c:pt>
                <c:pt idx="7">
                  <c:v>Азарт соревнования </c:v>
                </c:pt>
                <c:pt idx="8">
                  <c:v>Слава </c:v>
                </c:pt>
                <c:pt idx="9">
                  <c:v>Справедливая оплата труда </c:v>
                </c:pt>
                <c:pt idx="10">
                  <c:v>Четкая цель 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14</c:v>
                </c:pt>
                <c:pt idx="1">
                  <c:v>14</c:v>
                </c:pt>
                <c:pt idx="2">
                  <c:v>14</c:v>
                </c:pt>
                <c:pt idx="3">
                  <c:v>14</c:v>
                </c:pt>
                <c:pt idx="4">
                  <c:v>14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58-42EF-8B26-D76F3E3F8D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6151488681102366"/>
          <c:y val="0.10185936873404473"/>
          <c:w val="0.32911011318897637"/>
          <c:h val="0.8372498254644545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58710A-9FF7-4485-AC70-51E131D4C6E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14A5D7D-2CEC-4A27-BB78-D9DF4FE72C7E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  <a:latin typeface="Calibri" panose="020F0502020204030204"/>
            </a:rPr>
            <a:t>исследование теоретического материала по проблемам мотивации</a:t>
          </a:r>
          <a:endParaRPr lang="ru-RU" dirty="0">
            <a:solidFill>
              <a:schemeClr val="bg1"/>
            </a:solidFill>
          </a:endParaRPr>
        </a:p>
      </dgm:t>
    </dgm:pt>
    <dgm:pt modelId="{AF4A471C-C594-4AC2-94E4-E74F8E698241}" type="parTrans" cxnId="{3A60BA62-9145-41AC-B90D-DA77122F67F3}">
      <dgm:prSet/>
      <dgm:spPr/>
      <dgm:t>
        <a:bodyPr/>
        <a:lstStyle/>
        <a:p>
          <a:endParaRPr lang="ru-RU"/>
        </a:p>
      </dgm:t>
    </dgm:pt>
    <dgm:pt modelId="{B7C738E8-BB6F-4FB0-977E-3C5A1750924C}" type="sibTrans" cxnId="{3A60BA62-9145-41AC-B90D-DA77122F67F3}">
      <dgm:prSet/>
      <dgm:spPr/>
      <dgm:t>
        <a:bodyPr/>
        <a:lstStyle/>
        <a:p>
          <a:endParaRPr lang="ru-RU"/>
        </a:p>
      </dgm:t>
    </dgm:pt>
    <dgm:pt modelId="{2F442060-494F-4FBE-A4F0-8DFFC10F734F}">
      <dgm:prSet phldrT="[Текст]" custT="1"/>
      <dgm:spPr/>
      <dgm:t>
        <a:bodyPr/>
        <a:lstStyle/>
        <a:p>
          <a:r>
            <a:rPr lang="ru-RU" sz="2300" kern="1200" dirty="0" smtClean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анализ мотивации персонала, используемой на предприятии в настоящее время, в том числе – и мной</a:t>
          </a:r>
          <a:endParaRPr lang="ru-RU" sz="2300" kern="1200" dirty="0">
            <a:solidFill>
              <a:schemeClr val="bg1"/>
            </a:solidFill>
            <a:latin typeface="Calibri" panose="020F0502020204030204"/>
            <a:ea typeface="+mn-ea"/>
            <a:cs typeface="+mn-cs"/>
          </a:endParaRPr>
        </a:p>
      </dgm:t>
    </dgm:pt>
    <dgm:pt modelId="{FACD141C-D959-4C62-BB63-2F1D545BBADB}" type="parTrans" cxnId="{0403F075-663F-48F7-A1C9-DE1ED5A979D0}">
      <dgm:prSet/>
      <dgm:spPr/>
      <dgm:t>
        <a:bodyPr/>
        <a:lstStyle/>
        <a:p>
          <a:endParaRPr lang="ru-RU"/>
        </a:p>
      </dgm:t>
    </dgm:pt>
    <dgm:pt modelId="{C20A96C1-20F8-4479-8095-8D7729859686}" type="sibTrans" cxnId="{0403F075-663F-48F7-A1C9-DE1ED5A979D0}">
      <dgm:prSet/>
      <dgm:spPr/>
      <dgm:t>
        <a:bodyPr/>
        <a:lstStyle/>
        <a:p>
          <a:endParaRPr lang="ru-RU"/>
        </a:p>
      </dgm:t>
    </dgm:pt>
    <dgm:pt modelId="{29C44D3A-6785-4532-AB72-27FE7C17D8AA}">
      <dgm:prSet phldrT="[Текст]" custT="1"/>
      <dgm:spPr/>
      <dgm:t>
        <a:bodyPr/>
        <a:lstStyle/>
        <a:p>
          <a:r>
            <a:rPr lang="ru-RU" sz="2300" kern="1200" dirty="0" smtClean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разработка предложений по совершенствованию мотивации персонала филиала ПАО «</a:t>
          </a:r>
          <a:r>
            <a:rPr lang="ru-RU" sz="2300" kern="1200" dirty="0" err="1" smtClean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Россети</a:t>
          </a:r>
          <a:r>
            <a:rPr lang="ru-RU" sz="2300" kern="1200" dirty="0" smtClean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Юг» - «Астраханьэнерго»;</a:t>
          </a:r>
          <a:endParaRPr lang="ru-RU" sz="2300" kern="1200" dirty="0">
            <a:solidFill>
              <a:schemeClr val="bg1"/>
            </a:solidFill>
            <a:latin typeface="Calibri" panose="020F0502020204030204"/>
            <a:ea typeface="+mn-ea"/>
            <a:cs typeface="+mn-cs"/>
          </a:endParaRPr>
        </a:p>
      </dgm:t>
    </dgm:pt>
    <dgm:pt modelId="{B8D92BD8-4818-47D6-A522-FB6D87E98D91}" type="parTrans" cxnId="{DC09EFF7-2099-4E3E-8E7A-F2822601936C}">
      <dgm:prSet/>
      <dgm:spPr/>
      <dgm:t>
        <a:bodyPr/>
        <a:lstStyle/>
        <a:p>
          <a:endParaRPr lang="ru-RU"/>
        </a:p>
      </dgm:t>
    </dgm:pt>
    <dgm:pt modelId="{0BD7FAFD-C1AD-4A96-9FC6-EC1B6F080F9E}" type="sibTrans" cxnId="{DC09EFF7-2099-4E3E-8E7A-F2822601936C}">
      <dgm:prSet/>
      <dgm:spPr/>
      <dgm:t>
        <a:bodyPr/>
        <a:lstStyle/>
        <a:p>
          <a:endParaRPr lang="ru-RU"/>
        </a:p>
      </dgm:t>
    </dgm:pt>
    <dgm:pt modelId="{F39B6C66-5060-43F7-B7C5-86978C384435}">
      <dgm:prSet phldrT="[Текст]" custT="1"/>
      <dgm:spPr/>
      <dgm:t>
        <a:bodyPr/>
        <a:lstStyle/>
        <a:p>
          <a:r>
            <a:rPr lang="ru-RU" sz="2300" kern="1200" dirty="0" smtClean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конкретные шаги по внедрению элементов системы нематериальной мотивации</a:t>
          </a:r>
          <a:endParaRPr lang="ru-RU" sz="2300" kern="1200" dirty="0">
            <a:solidFill>
              <a:schemeClr val="bg1"/>
            </a:solidFill>
            <a:latin typeface="Calibri" panose="020F0502020204030204"/>
            <a:ea typeface="+mn-ea"/>
            <a:cs typeface="+mn-cs"/>
          </a:endParaRPr>
        </a:p>
      </dgm:t>
    </dgm:pt>
    <dgm:pt modelId="{5D7A1D2A-6BEB-42C8-A6A0-6217974A6C59}" type="parTrans" cxnId="{77CD9E70-AD13-471E-819A-4D66C50CF75E}">
      <dgm:prSet/>
      <dgm:spPr/>
      <dgm:t>
        <a:bodyPr/>
        <a:lstStyle/>
        <a:p>
          <a:endParaRPr lang="ru-RU"/>
        </a:p>
      </dgm:t>
    </dgm:pt>
    <dgm:pt modelId="{3EFCF5D6-10DA-4163-9BA7-908C854223A1}" type="sibTrans" cxnId="{77CD9E70-AD13-471E-819A-4D66C50CF75E}">
      <dgm:prSet/>
      <dgm:spPr/>
      <dgm:t>
        <a:bodyPr/>
        <a:lstStyle/>
        <a:p>
          <a:endParaRPr lang="ru-RU"/>
        </a:p>
      </dgm:t>
    </dgm:pt>
    <dgm:pt modelId="{E174C1FC-0C94-4A34-AD3F-EFF7B77E3BE5}" type="pres">
      <dgm:prSet presAssocID="{C058710A-9FF7-4485-AC70-51E131D4C6E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888FE897-668E-4ADD-9D11-10113E2D86AB}" type="pres">
      <dgm:prSet presAssocID="{C058710A-9FF7-4485-AC70-51E131D4C6E1}" presName="Name1" presStyleCnt="0"/>
      <dgm:spPr/>
    </dgm:pt>
    <dgm:pt modelId="{46EC2E42-D6AE-477F-97B7-BACA33825941}" type="pres">
      <dgm:prSet presAssocID="{C058710A-9FF7-4485-AC70-51E131D4C6E1}" presName="cycle" presStyleCnt="0"/>
      <dgm:spPr/>
    </dgm:pt>
    <dgm:pt modelId="{027E6830-7986-4751-8520-815E38B87A59}" type="pres">
      <dgm:prSet presAssocID="{C058710A-9FF7-4485-AC70-51E131D4C6E1}" presName="srcNode" presStyleLbl="node1" presStyleIdx="0" presStyleCnt="4"/>
      <dgm:spPr/>
    </dgm:pt>
    <dgm:pt modelId="{6DEDE12E-2B2F-4968-8416-B8FA34C526ED}" type="pres">
      <dgm:prSet presAssocID="{C058710A-9FF7-4485-AC70-51E131D4C6E1}" presName="conn" presStyleLbl="parChTrans1D2" presStyleIdx="0" presStyleCnt="1"/>
      <dgm:spPr/>
      <dgm:t>
        <a:bodyPr/>
        <a:lstStyle/>
        <a:p>
          <a:endParaRPr lang="ru-RU"/>
        </a:p>
      </dgm:t>
    </dgm:pt>
    <dgm:pt modelId="{91AFC8CA-1105-44FD-9EA9-8A902F37DA7D}" type="pres">
      <dgm:prSet presAssocID="{C058710A-9FF7-4485-AC70-51E131D4C6E1}" presName="extraNode" presStyleLbl="node1" presStyleIdx="0" presStyleCnt="4"/>
      <dgm:spPr/>
    </dgm:pt>
    <dgm:pt modelId="{BFF20EDE-D5C7-4C76-B6D8-E8805E43262F}" type="pres">
      <dgm:prSet presAssocID="{C058710A-9FF7-4485-AC70-51E131D4C6E1}" presName="dstNode" presStyleLbl="node1" presStyleIdx="0" presStyleCnt="4"/>
      <dgm:spPr/>
    </dgm:pt>
    <dgm:pt modelId="{FD4761C1-D817-4E8A-BC6A-61B5472AFE01}" type="pres">
      <dgm:prSet presAssocID="{214A5D7D-2CEC-4A27-BB78-D9DF4FE72C7E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559EDC-1F18-4530-BDF6-17FDDA8BCE19}" type="pres">
      <dgm:prSet presAssocID="{214A5D7D-2CEC-4A27-BB78-D9DF4FE72C7E}" presName="accent_1" presStyleCnt="0"/>
      <dgm:spPr/>
    </dgm:pt>
    <dgm:pt modelId="{DA92ECED-01BB-426B-9A84-7F1CE91FAD06}" type="pres">
      <dgm:prSet presAssocID="{214A5D7D-2CEC-4A27-BB78-D9DF4FE72C7E}" presName="accentRepeatNode" presStyleLbl="solidFgAcc1" presStyleIdx="0" presStyleCnt="4"/>
      <dgm:spPr/>
    </dgm:pt>
    <dgm:pt modelId="{10D3DC57-611D-466C-B505-FDB0EFB94B40}" type="pres">
      <dgm:prSet presAssocID="{2F442060-494F-4FBE-A4F0-8DFFC10F734F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C16161-E178-45CB-B1D5-9C42E1572E4C}" type="pres">
      <dgm:prSet presAssocID="{2F442060-494F-4FBE-A4F0-8DFFC10F734F}" presName="accent_2" presStyleCnt="0"/>
      <dgm:spPr/>
    </dgm:pt>
    <dgm:pt modelId="{2667D5FD-8720-4AFC-BF35-BC5855398EA9}" type="pres">
      <dgm:prSet presAssocID="{2F442060-494F-4FBE-A4F0-8DFFC10F734F}" presName="accentRepeatNode" presStyleLbl="solidFgAcc1" presStyleIdx="1" presStyleCnt="4"/>
      <dgm:spPr/>
    </dgm:pt>
    <dgm:pt modelId="{7E698E7F-E43B-45AD-8847-89237A51E842}" type="pres">
      <dgm:prSet presAssocID="{29C44D3A-6785-4532-AB72-27FE7C17D8AA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5C1795-E1C7-4A46-BFD9-D2378A4BFD17}" type="pres">
      <dgm:prSet presAssocID="{29C44D3A-6785-4532-AB72-27FE7C17D8AA}" presName="accent_3" presStyleCnt="0"/>
      <dgm:spPr/>
    </dgm:pt>
    <dgm:pt modelId="{D416E49A-3E21-4E7A-A329-77998329F0B5}" type="pres">
      <dgm:prSet presAssocID="{29C44D3A-6785-4532-AB72-27FE7C17D8AA}" presName="accentRepeatNode" presStyleLbl="solidFgAcc1" presStyleIdx="2" presStyleCnt="4"/>
      <dgm:spPr/>
    </dgm:pt>
    <dgm:pt modelId="{57281245-D2D8-48C9-9A98-EAAF33E245D1}" type="pres">
      <dgm:prSet presAssocID="{F39B6C66-5060-43F7-B7C5-86978C384435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B0A077-54A5-4B32-B1A4-DD18E2B6A86F}" type="pres">
      <dgm:prSet presAssocID="{F39B6C66-5060-43F7-B7C5-86978C384435}" presName="accent_4" presStyleCnt="0"/>
      <dgm:spPr/>
    </dgm:pt>
    <dgm:pt modelId="{3AF19FAE-668A-424A-8DAF-FE7C830C6BE3}" type="pres">
      <dgm:prSet presAssocID="{F39B6C66-5060-43F7-B7C5-86978C384435}" presName="accentRepeatNode" presStyleLbl="solidFgAcc1" presStyleIdx="3" presStyleCnt="4"/>
      <dgm:spPr/>
    </dgm:pt>
  </dgm:ptLst>
  <dgm:cxnLst>
    <dgm:cxn modelId="{0403F075-663F-48F7-A1C9-DE1ED5A979D0}" srcId="{C058710A-9FF7-4485-AC70-51E131D4C6E1}" destId="{2F442060-494F-4FBE-A4F0-8DFFC10F734F}" srcOrd="1" destOrd="0" parTransId="{FACD141C-D959-4C62-BB63-2F1D545BBADB}" sibTransId="{C20A96C1-20F8-4479-8095-8D7729859686}"/>
    <dgm:cxn modelId="{77CD9E70-AD13-471E-819A-4D66C50CF75E}" srcId="{C058710A-9FF7-4485-AC70-51E131D4C6E1}" destId="{F39B6C66-5060-43F7-B7C5-86978C384435}" srcOrd="3" destOrd="0" parTransId="{5D7A1D2A-6BEB-42C8-A6A0-6217974A6C59}" sibTransId="{3EFCF5D6-10DA-4163-9BA7-908C854223A1}"/>
    <dgm:cxn modelId="{61B7EE13-B40D-46CB-9ACB-FAA832E357B4}" type="presOf" srcId="{B7C738E8-BB6F-4FB0-977E-3C5A1750924C}" destId="{6DEDE12E-2B2F-4968-8416-B8FA34C526ED}" srcOrd="0" destOrd="0" presId="urn:microsoft.com/office/officeart/2008/layout/VerticalCurvedList"/>
    <dgm:cxn modelId="{8CC79555-5AD7-497A-8254-78A6E2B8E348}" type="presOf" srcId="{C058710A-9FF7-4485-AC70-51E131D4C6E1}" destId="{E174C1FC-0C94-4A34-AD3F-EFF7B77E3BE5}" srcOrd="0" destOrd="0" presId="urn:microsoft.com/office/officeart/2008/layout/VerticalCurvedList"/>
    <dgm:cxn modelId="{DC09EFF7-2099-4E3E-8E7A-F2822601936C}" srcId="{C058710A-9FF7-4485-AC70-51E131D4C6E1}" destId="{29C44D3A-6785-4532-AB72-27FE7C17D8AA}" srcOrd="2" destOrd="0" parTransId="{B8D92BD8-4818-47D6-A522-FB6D87E98D91}" sibTransId="{0BD7FAFD-C1AD-4A96-9FC6-EC1B6F080F9E}"/>
    <dgm:cxn modelId="{B8777FA0-F475-4E89-9E15-47768566F3E8}" type="presOf" srcId="{29C44D3A-6785-4532-AB72-27FE7C17D8AA}" destId="{7E698E7F-E43B-45AD-8847-89237A51E842}" srcOrd="0" destOrd="0" presId="urn:microsoft.com/office/officeart/2008/layout/VerticalCurvedList"/>
    <dgm:cxn modelId="{CAEC3853-2F9E-4B4F-AE78-DA0F0E32EDB7}" type="presOf" srcId="{214A5D7D-2CEC-4A27-BB78-D9DF4FE72C7E}" destId="{FD4761C1-D817-4E8A-BC6A-61B5472AFE01}" srcOrd="0" destOrd="0" presId="urn:microsoft.com/office/officeart/2008/layout/VerticalCurvedList"/>
    <dgm:cxn modelId="{3A60BA62-9145-41AC-B90D-DA77122F67F3}" srcId="{C058710A-9FF7-4485-AC70-51E131D4C6E1}" destId="{214A5D7D-2CEC-4A27-BB78-D9DF4FE72C7E}" srcOrd="0" destOrd="0" parTransId="{AF4A471C-C594-4AC2-94E4-E74F8E698241}" sibTransId="{B7C738E8-BB6F-4FB0-977E-3C5A1750924C}"/>
    <dgm:cxn modelId="{349A0E4F-5DE6-4D72-8414-9DC6D3E87469}" type="presOf" srcId="{F39B6C66-5060-43F7-B7C5-86978C384435}" destId="{57281245-D2D8-48C9-9A98-EAAF33E245D1}" srcOrd="0" destOrd="0" presId="urn:microsoft.com/office/officeart/2008/layout/VerticalCurvedList"/>
    <dgm:cxn modelId="{FC97F382-A38E-41C1-BF5E-1F91124FAEF6}" type="presOf" srcId="{2F442060-494F-4FBE-A4F0-8DFFC10F734F}" destId="{10D3DC57-611D-466C-B505-FDB0EFB94B40}" srcOrd="0" destOrd="0" presId="urn:microsoft.com/office/officeart/2008/layout/VerticalCurvedList"/>
    <dgm:cxn modelId="{DC5A3851-3EE7-4186-B152-E89AA3C015A0}" type="presParOf" srcId="{E174C1FC-0C94-4A34-AD3F-EFF7B77E3BE5}" destId="{888FE897-668E-4ADD-9D11-10113E2D86AB}" srcOrd="0" destOrd="0" presId="urn:microsoft.com/office/officeart/2008/layout/VerticalCurvedList"/>
    <dgm:cxn modelId="{9BDB4662-E740-4792-AE5E-91B8929810F7}" type="presParOf" srcId="{888FE897-668E-4ADD-9D11-10113E2D86AB}" destId="{46EC2E42-D6AE-477F-97B7-BACA33825941}" srcOrd="0" destOrd="0" presId="urn:microsoft.com/office/officeart/2008/layout/VerticalCurvedList"/>
    <dgm:cxn modelId="{961BE71B-B632-4433-A1A5-62F66E510D50}" type="presParOf" srcId="{46EC2E42-D6AE-477F-97B7-BACA33825941}" destId="{027E6830-7986-4751-8520-815E38B87A59}" srcOrd="0" destOrd="0" presId="urn:microsoft.com/office/officeart/2008/layout/VerticalCurvedList"/>
    <dgm:cxn modelId="{F8FD523C-1835-4200-8213-DCEF8762990F}" type="presParOf" srcId="{46EC2E42-D6AE-477F-97B7-BACA33825941}" destId="{6DEDE12E-2B2F-4968-8416-B8FA34C526ED}" srcOrd="1" destOrd="0" presId="urn:microsoft.com/office/officeart/2008/layout/VerticalCurvedList"/>
    <dgm:cxn modelId="{6A792E92-13A8-4664-9B03-B07B9974C437}" type="presParOf" srcId="{46EC2E42-D6AE-477F-97B7-BACA33825941}" destId="{91AFC8CA-1105-44FD-9EA9-8A902F37DA7D}" srcOrd="2" destOrd="0" presId="urn:microsoft.com/office/officeart/2008/layout/VerticalCurvedList"/>
    <dgm:cxn modelId="{861AD75C-979B-484C-AEAE-33F7EED3DAD2}" type="presParOf" srcId="{46EC2E42-D6AE-477F-97B7-BACA33825941}" destId="{BFF20EDE-D5C7-4C76-B6D8-E8805E43262F}" srcOrd="3" destOrd="0" presId="urn:microsoft.com/office/officeart/2008/layout/VerticalCurvedList"/>
    <dgm:cxn modelId="{8FF4A75B-DC5A-4D17-8006-4E3BB9A3180F}" type="presParOf" srcId="{888FE897-668E-4ADD-9D11-10113E2D86AB}" destId="{FD4761C1-D817-4E8A-BC6A-61B5472AFE01}" srcOrd="1" destOrd="0" presId="urn:microsoft.com/office/officeart/2008/layout/VerticalCurvedList"/>
    <dgm:cxn modelId="{50A88F03-1BB3-47E6-B4EE-233725B8AF53}" type="presParOf" srcId="{888FE897-668E-4ADD-9D11-10113E2D86AB}" destId="{89559EDC-1F18-4530-BDF6-17FDDA8BCE19}" srcOrd="2" destOrd="0" presId="urn:microsoft.com/office/officeart/2008/layout/VerticalCurvedList"/>
    <dgm:cxn modelId="{F9013769-2DB6-415E-B622-E20FD19E2458}" type="presParOf" srcId="{89559EDC-1F18-4530-BDF6-17FDDA8BCE19}" destId="{DA92ECED-01BB-426B-9A84-7F1CE91FAD06}" srcOrd="0" destOrd="0" presId="urn:microsoft.com/office/officeart/2008/layout/VerticalCurvedList"/>
    <dgm:cxn modelId="{EC372AD9-1705-4AA3-A6F1-634904C8E928}" type="presParOf" srcId="{888FE897-668E-4ADD-9D11-10113E2D86AB}" destId="{10D3DC57-611D-466C-B505-FDB0EFB94B40}" srcOrd="3" destOrd="0" presId="urn:microsoft.com/office/officeart/2008/layout/VerticalCurvedList"/>
    <dgm:cxn modelId="{F2BB798C-DD8B-4F57-B21D-D3159B36F227}" type="presParOf" srcId="{888FE897-668E-4ADD-9D11-10113E2D86AB}" destId="{EFC16161-E178-45CB-B1D5-9C42E1572E4C}" srcOrd="4" destOrd="0" presId="urn:microsoft.com/office/officeart/2008/layout/VerticalCurvedList"/>
    <dgm:cxn modelId="{0EAF337C-F993-4A98-AA95-B2B1E1EAB863}" type="presParOf" srcId="{EFC16161-E178-45CB-B1D5-9C42E1572E4C}" destId="{2667D5FD-8720-4AFC-BF35-BC5855398EA9}" srcOrd="0" destOrd="0" presId="urn:microsoft.com/office/officeart/2008/layout/VerticalCurvedList"/>
    <dgm:cxn modelId="{21AC7EF7-0B92-4D03-AB54-428F2DFB71F5}" type="presParOf" srcId="{888FE897-668E-4ADD-9D11-10113E2D86AB}" destId="{7E698E7F-E43B-45AD-8847-89237A51E842}" srcOrd="5" destOrd="0" presId="urn:microsoft.com/office/officeart/2008/layout/VerticalCurvedList"/>
    <dgm:cxn modelId="{D82CED77-C9E3-4AD5-AAEB-21DAAE808349}" type="presParOf" srcId="{888FE897-668E-4ADD-9D11-10113E2D86AB}" destId="{685C1795-E1C7-4A46-BFD9-D2378A4BFD17}" srcOrd="6" destOrd="0" presId="urn:microsoft.com/office/officeart/2008/layout/VerticalCurvedList"/>
    <dgm:cxn modelId="{F83D674B-1FAA-4132-AC34-783AC5D370F4}" type="presParOf" srcId="{685C1795-E1C7-4A46-BFD9-D2378A4BFD17}" destId="{D416E49A-3E21-4E7A-A329-77998329F0B5}" srcOrd="0" destOrd="0" presId="urn:microsoft.com/office/officeart/2008/layout/VerticalCurvedList"/>
    <dgm:cxn modelId="{3B15A59D-4898-4FBB-909F-53A0ADD1656A}" type="presParOf" srcId="{888FE897-668E-4ADD-9D11-10113E2D86AB}" destId="{57281245-D2D8-48C9-9A98-EAAF33E245D1}" srcOrd="7" destOrd="0" presId="urn:microsoft.com/office/officeart/2008/layout/VerticalCurvedList"/>
    <dgm:cxn modelId="{0DCD7610-8BCF-4111-A4DA-193C77435AC7}" type="presParOf" srcId="{888FE897-668E-4ADD-9D11-10113E2D86AB}" destId="{A1B0A077-54A5-4B32-B1A4-DD18E2B6A86F}" srcOrd="8" destOrd="0" presId="urn:microsoft.com/office/officeart/2008/layout/VerticalCurvedList"/>
    <dgm:cxn modelId="{73CDEF1D-7CDC-4C65-AACC-7143C2E330C3}" type="presParOf" srcId="{A1B0A077-54A5-4B32-B1A4-DD18E2B6A86F}" destId="{3AF19FAE-668A-424A-8DAF-FE7C830C6BE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EDE12E-2B2F-4968-8416-B8FA34C526ED}">
      <dsp:nvSpPr>
        <dsp:cNvPr id="0" name=""/>
        <dsp:cNvSpPr/>
      </dsp:nvSpPr>
      <dsp:spPr>
        <a:xfrm>
          <a:off x="-4474662" y="-686214"/>
          <a:ext cx="5330653" cy="5330653"/>
        </a:xfrm>
        <a:prstGeom prst="blockArc">
          <a:avLst>
            <a:gd name="adj1" fmla="val 18900000"/>
            <a:gd name="adj2" fmla="val 2700000"/>
            <a:gd name="adj3" fmla="val 405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4761C1-D817-4E8A-BC6A-61B5472AFE01}">
      <dsp:nvSpPr>
        <dsp:cNvPr id="0" name=""/>
        <dsp:cNvSpPr/>
      </dsp:nvSpPr>
      <dsp:spPr>
        <a:xfrm>
          <a:off x="448386" y="304308"/>
          <a:ext cx="9235431" cy="6089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3341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bg1"/>
              </a:solidFill>
              <a:latin typeface="Calibri" panose="020F0502020204030204"/>
            </a:rPr>
            <a:t>исследование теоретического материала по проблемам мотивации</a:t>
          </a:r>
          <a:endParaRPr lang="ru-RU" sz="2300" kern="1200" dirty="0">
            <a:solidFill>
              <a:schemeClr val="bg1"/>
            </a:solidFill>
          </a:endParaRPr>
        </a:p>
      </dsp:txBody>
      <dsp:txXfrm>
        <a:off x="448386" y="304308"/>
        <a:ext cx="9235431" cy="608933"/>
      </dsp:txXfrm>
    </dsp:sp>
    <dsp:sp modelId="{DA92ECED-01BB-426B-9A84-7F1CE91FAD06}">
      <dsp:nvSpPr>
        <dsp:cNvPr id="0" name=""/>
        <dsp:cNvSpPr/>
      </dsp:nvSpPr>
      <dsp:spPr>
        <a:xfrm>
          <a:off x="67803" y="228191"/>
          <a:ext cx="761166" cy="7611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D3DC57-611D-466C-B505-FDB0EFB94B40}">
      <dsp:nvSpPr>
        <dsp:cNvPr id="0" name=""/>
        <dsp:cNvSpPr/>
      </dsp:nvSpPr>
      <dsp:spPr>
        <a:xfrm>
          <a:off x="797502" y="1217866"/>
          <a:ext cx="8886315" cy="6089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3341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анализ мотивации персонала, используемой на предприятии в настоящее время, в том числе – и мной</a:t>
          </a:r>
          <a:endParaRPr lang="ru-RU" sz="2300" kern="1200" dirty="0">
            <a:solidFill>
              <a:schemeClr val="bg1"/>
            </a:solidFill>
            <a:latin typeface="Calibri" panose="020F0502020204030204"/>
            <a:ea typeface="+mn-ea"/>
            <a:cs typeface="+mn-cs"/>
          </a:endParaRPr>
        </a:p>
      </dsp:txBody>
      <dsp:txXfrm>
        <a:off x="797502" y="1217866"/>
        <a:ext cx="8886315" cy="608933"/>
      </dsp:txXfrm>
    </dsp:sp>
    <dsp:sp modelId="{2667D5FD-8720-4AFC-BF35-BC5855398EA9}">
      <dsp:nvSpPr>
        <dsp:cNvPr id="0" name=""/>
        <dsp:cNvSpPr/>
      </dsp:nvSpPr>
      <dsp:spPr>
        <a:xfrm>
          <a:off x="416918" y="1141749"/>
          <a:ext cx="761166" cy="7611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698E7F-E43B-45AD-8847-89237A51E842}">
      <dsp:nvSpPr>
        <dsp:cNvPr id="0" name=""/>
        <dsp:cNvSpPr/>
      </dsp:nvSpPr>
      <dsp:spPr>
        <a:xfrm>
          <a:off x="797502" y="2131424"/>
          <a:ext cx="8886315" cy="6089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3341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разработка предложений по совершенствованию мотивации персонала филиала ПАО «</a:t>
          </a:r>
          <a:r>
            <a:rPr lang="ru-RU" sz="2300" kern="1200" dirty="0" err="1" smtClean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Россети</a:t>
          </a:r>
          <a:r>
            <a:rPr lang="ru-RU" sz="2300" kern="1200" dirty="0" smtClean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Юг» - «Астраханьэнерго»;</a:t>
          </a:r>
          <a:endParaRPr lang="ru-RU" sz="2300" kern="1200" dirty="0">
            <a:solidFill>
              <a:schemeClr val="bg1"/>
            </a:solidFill>
            <a:latin typeface="Calibri" panose="020F0502020204030204"/>
            <a:ea typeface="+mn-ea"/>
            <a:cs typeface="+mn-cs"/>
          </a:endParaRPr>
        </a:p>
      </dsp:txBody>
      <dsp:txXfrm>
        <a:off x="797502" y="2131424"/>
        <a:ext cx="8886315" cy="608933"/>
      </dsp:txXfrm>
    </dsp:sp>
    <dsp:sp modelId="{D416E49A-3E21-4E7A-A329-77998329F0B5}">
      <dsp:nvSpPr>
        <dsp:cNvPr id="0" name=""/>
        <dsp:cNvSpPr/>
      </dsp:nvSpPr>
      <dsp:spPr>
        <a:xfrm>
          <a:off x="416918" y="2055307"/>
          <a:ext cx="761166" cy="7611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281245-D2D8-48C9-9A98-EAAF33E245D1}">
      <dsp:nvSpPr>
        <dsp:cNvPr id="0" name=""/>
        <dsp:cNvSpPr/>
      </dsp:nvSpPr>
      <dsp:spPr>
        <a:xfrm>
          <a:off x="448386" y="3044982"/>
          <a:ext cx="9235431" cy="6089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3341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конкретные шаги по внедрению элементов системы нематериальной мотивации</a:t>
          </a:r>
          <a:endParaRPr lang="ru-RU" sz="2300" kern="1200" dirty="0">
            <a:solidFill>
              <a:schemeClr val="bg1"/>
            </a:solidFill>
            <a:latin typeface="Calibri" panose="020F0502020204030204"/>
            <a:ea typeface="+mn-ea"/>
            <a:cs typeface="+mn-cs"/>
          </a:endParaRPr>
        </a:p>
      </dsp:txBody>
      <dsp:txXfrm>
        <a:off x="448386" y="3044982"/>
        <a:ext cx="9235431" cy="608933"/>
      </dsp:txXfrm>
    </dsp:sp>
    <dsp:sp modelId="{3AF19FAE-668A-424A-8DAF-FE7C830C6BE3}">
      <dsp:nvSpPr>
        <dsp:cNvPr id="0" name=""/>
        <dsp:cNvSpPr/>
      </dsp:nvSpPr>
      <dsp:spPr>
        <a:xfrm>
          <a:off x="67803" y="2968865"/>
          <a:ext cx="761166" cy="7611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6381B-5582-4DD5-9081-D7406E41E3A5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9F1A24B-FDDA-44F7-BEC7-80C29FC70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682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6381B-5582-4DD5-9081-D7406E41E3A5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9F1A24B-FDDA-44F7-BEC7-80C29FC70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737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6381B-5582-4DD5-9081-D7406E41E3A5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9F1A24B-FDDA-44F7-BEC7-80C29FC7093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9703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6381B-5582-4DD5-9081-D7406E41E3A5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9F1A24B-FDDA-44F7-BEC7-80C29FC70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3457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6381B-5582-4DD5-9081-D7406E41E3A5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9F1A24B-FDDA-44F7-BEC7-80C29FC7093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9885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6381B-5582-4DD5-9081-D7406E41E3A5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9F1A24B-FDDA-44F7-BEC7-80C29FC70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3559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6381B-5582-4DD5-9081-D7406E41E3A5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1A24B-FDDA-44F7-BEC7-80C29FC70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6348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6381B-5582-4DD5-9081-D7406E41E3A5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1A24B-FDDA-44F7-BEC7-80C29FC70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298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6381B-5582-4DD5-9081-D7406E41E3A5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1A24B-FDDA-44F7-BEC7-80C29FC70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58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6381B-5582-4DD5-9081-D7406E41E3A5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9F1A24B-FDDA-44F7-BEC7-80C29FC70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433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6381B-5582-4DD5-9081-D7406E41E3A5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9F1A24B-FDDA-44F7-BEC7-80C29FC70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012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6381B-5582-4DD5-9081-D7406E41E3A5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9F1A24B-FDDA-44F7-BEC7-80C29FC70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222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6381B-5582-4DD5-9081-D7406E41E3A5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1A24B-FDDA-44F7-BEC7-80C29FC70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213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6381B-5582-4DD5-9081-D7406E41E3A5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1A24B-FDDA-44F7-BEC7-80C29FC70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800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6381B-5582-4DD5-9081-D7406E41E3A5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1A24B-FDDA-44F7-BEC7-80C29FC70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498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6381B-5582-4DD5-9081-D7406E41E3A5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9F1A24B-FDDA-44F7-BEC7-80C29FC70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036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6381B-5582-4DD5-9081-D7406E41E3A5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9F1A24B-FDDA-44F7-BEC7-80C29FC70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507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  <p:sldLayoutId id="2147483895" r:id="rId12"/>
    <p:sldLayoutId id="2147483896" r:id="rId13"/>
    <p:sldLayoutId id="2147483897" r:id="rId14"/>
    <p:sldLayoutId id="2147483898" r:id="rId15"/>
    <p:sldLayoutId id="214748389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9939" y="186381"/>
            <a:ext cx="8825658" cy="1553228"/>
          </a:xfrm>
        </p:spPr>
        <p:txBody>
          <a:bodyPr>
            <a:noAutofit/>
          </a:bodyPr>
          <a:lstStyle/>
          <a:p>
            <a:pPr algn="ctr"/>
            <a:r>
              <a:rPr lang="ru-RU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</a:t>
            </a:r>
            <a:br>
              <a:rPr lang="ru-RU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высшего образования  </a:t>
            </a:r>
            <a:br>
              <a:rPr lang="ru-RU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«Российская академия народного хозяйства и государственной службы </a:t>
            </a:r>
            <a:br>
              <a:rPr lang="ru-RU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 Президенте Российской Федерации»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31426" y="429750"/>
            <a:ext cx="771098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790" y="429750"/>
            <a:ext cx="3307915" cy="330791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957542" y="1832856"/>
            <a:ext cx="82880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системы нематериальной мотивации на примере филиала компании ПАО «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Россети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Юг» - «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Астраханьэнерго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7261640" y="4684610"/>
            <a:ext cx="4761541" cy="5616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Слушатель: 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Писарев Виктор Николаевич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руководитель: </a:t>
            </a:r>
          </a:p>
          <a:p>
            <a:pPr algn="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Афонина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Елизавета Юрьевна</a:t>
            </a:r>
          </a:p>
        </p:txBody>
      </p:sp>
    </p:spTree>
    <p:extLst>
      <p:ext uri="{BB962C8B-B14F-4D97-AF65-F5344CB8AC3E}">
        <p14:creationId xmlns:p14="http://schemas.microsoft.com/office/powerpoint/2010/main" val="78020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077515386"/>
              </p:ext>
            </p:extLst>
          </p:nvPr>
        </p:nvGraphicFramePr>
        <p:xfrm>
          <a:off x="1119116" y="0"/>
          <a:ext cx="10542616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69561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580956"/>
            <a:ext cx="8911687" cy="1280890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Инновационный совет</a:t>
            </a:r>
            <a:r>
              <a:rPr lang="ru-RU" dirty="0">
                <a:solidFill>
                  <a:srgbClr val="033A79"/>
                </a:solidFill>
                <a:latin typeface="PF DinDisplay Pro Medium" panose="02000506000000020004" pitchFamily="2" charset="0"/>
                <a:cs typeface="Times New Roman" pitchFamily="18" charset="0"/>
                <a:sym typeface="Calibri"/>
              </a:rPr>
              <a:t/>
            </a:r>
            <a:br>
              <a:rPr lang="ru-RU" dirty="0">
                <a:solidFill>
                  <a:srgbClr val="033A79"/>
                </a:solidFill>
                <a:latin typeface="PF DinDisplay Pro Medium" panose="02000506000000020004" pitchFamily="2" charset="0"/>
                <a:cs typeface="Times New Roman" pitchFamily="18" charset="0"/>
                <a:sym typeface="Calibri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878941" y="4319066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Этапы работы инновационного совета:</a:t>
            </a:r>
          </a:p>
          <a:p>
            <a:pPr marL="285750" indent="-285750">
              <a:buFontTx/>
              <a:buChar char="-"/>
            </a:pPr>
            <a:r>
              <a:rPr lang="ru-RU" dirty="0"/>
              <a:t>1 этап – генерация идей;</a:t>
            </a:r>
          </a:p>
          <a:p>
            <a:pPr marL="285750" indent="-285750">
              <a:buFontTx/>
              <a:buChar char="-"/>
            </a:pPr>
            <a:r>
              <a:rPr lang="ru-RU" dirty="0"/>
              <a:t>2 этап – собирание идей;</a:t>
            </a:r>
          </a:p>
          <a:p>
            <a:pPr marL="285750" indent="-285750">
              <a:buFontTx/>
              <a:buChar char="-"/>
            </a:pPr>
            <a:r>
              <a:rPr lang="ru-RU" dirty="0"/>
              <a:t>3 этап – выбор идей;</a:t>
            </a:r>
          </a:p>
          <a:p>
            <a:pPr marL="285750" indent="-285750">
              <a:buFontTx/>
              <a:buChar char="-"/>
            </a:pPr>
            <a:r>
              <a:rPr lang="ru-RU" dirty="0"/>
              <a:t>4 этап – реализация идей.</a:t>
            </a:r>
          </a:p>
          <a:p>
            <a:pPr marL="457200" indent="-457200" algn="just">
              <a:buFont typeface="+mj-lt"/>
              <a:buAutoNum type="arabicPeriod"/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42706" y="123736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b="1" dirty="0" smtClean="0"/>
              <a:t>Цель</a:t>
            </a:r>
            <a:r>
              <a:rPr lang="ru-RU" dirty="0" smtClean="0"/>
              <a:t> </a:t>
            </a:r>
            <a:r>
              <a:rPr lang="ru-RU" dirty="0"/>
              <a:t>– получить </a:t>
            </a:r>
            <a:r>
              <a:rPr lang="ru-RU" dirty="0" smtClean="0"/>
              <a:t>инновации «</a:t>
            </a:r>
            <a:r>
              <a:rPr lang="ru-RU" dirty="0"/>
              <a:t>снизу» от коллектива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9423" y="1767054"/>
            <a:ext cx="4849283" cy="239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025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438412"/>
            <a:ext cx="8911687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Систематические встречи с коллективами</a:t>
            </a:r>
            <a:r>
              <a:rPr lang="ru-RU" dirty="0">
                <a:solidFill>
                  <a:srgbClr val="033A79"/>
                </a:solidFill>
                <a:latin typeface="PF DinDisplay Pro Medium" panose="02000506000000020004" pitchFamily="2" charset="0"/>
                <a:cs typeface="Times New Roman" pitchFamily="18" charset="0"/>
                <a:sym typeface="Calibri"/>
              </a:rPr>
              <a:t/>
            </a:r>
            <a:br>
              <a:rPr lang="ru-RU" dirty="0">
                <a:solidFill>
                  <a:srgbClr val="033A79"/>
                </a:solidFill>
                <a:latin typeface="PF DinDisplay Pro Medium" panose="02000506000000020004" pitchFamily="2" charset="0"/>
                <a:cs typeface="Times New Roman" pitchFamily="18" charset="0"/>
                <a:sym typeface="Calibri"/>
              </a:rPr>
            </a:b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540" y="2304789"/>
            <a:ext cx="5624186" cy="399646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1492106" y="2115131"/>
            <a:ext cx="46957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/>
              <a:t>З</a:t>
            </a:r>
            <a:r>
              <a:rPr lang="ru-RU" b="1" dirty="0" smtClean="0"/>
              <a:t>адачи </a:t>
            </a:r>
            <a:r>
              <a:rPr lang="ru-RU" b="1" dirty="0"/>
              <a:t>встреч: 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повысить грамотность персонала;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показать возможность </a:t>
            </a:r>
            <a:r>
              <a:rPr lang="ru-RU" dirty="0"/>
              <a:t>личностного </a:t>
            </a:r>
            <a:r>
              <a:rPr lang="ru-RU" dirty="0" smtClean="0"/>
              <a:t>роста;</a:t>
            </a:r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/>
              <a:t>о</a:t>
            </a:r>
            <a:r>
              <a:rPr lang="ru-RU" dirty="0" smtClean="0"/>
              <a:t>беспечить причастность </a:t>
            </a:r>
            <a:r>
              <a:rPr lang="ru-RU" dirty="0"/>
              <a:t>к </a:t>
            </a:r>
            <a:r>
              <a:rPr lang="ru-RU" dirty="0" smtClean="0"/>
              <a:t>значимому делу;</a:t>
            </a:r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/>
              <a:t>у</a:t>
            </a:r>
            <a:r>
              <a:rPr lang="ru-RU" dirty="0" smtClean="0"/>
              <a:t>величить сплоченность коллектива.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376" y="1480832"/>
            <a:ext cx="94785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Цель: повысить вовлеченность персонала в деятельность ….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57241" y="5100923"/>
            <a:ext cx="41968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 smtClean="0"/>
              <a:t>План </a:t>
            </a:r>
            <a:r>
              <a:rPr lang="ru-RU" b="1" dirty="0"/>
              <a:t>встреч: </a:t>
            </a:r>
          </a:p>
          <a:p>
            <a:pPr marL="285750" lvl="0" indent="-285750" algn="just">
              <a:buFontTx/>
              <a:buChar char="-"/>
            </a:pPr>
            <a:r>
              <a:rPr lang="ru-RU" dirty="0"/>
              <a:t>обсудить </a:t>
            </a:r>
            <a:r>
              <a:rPr lang="ru-RU" dirty="0" smtClean="0"/>
              <a:t>достижения;</a:t>
            </a:r>
            <a:endParaRPr lang="ru-RU" dirty="0"/>
          </a:p>
          <a:p>
            <a:pPr marL="285750" lvl="0" indent="-285750" algn="just">
              <a:buFontTx/>
              <a:buChar char="-"/>
            </a:pPr>
            <a:r>
              <a:rPr lang="ru-RU" dirty="0"/>
              <a:t> обозначить проблему;</a:t>
            </a:r>
          </a:p>
          <a:p>
            <a:pPr marL="285750" lvl="0" indent="-285750" algn="just">
              <a:buFontTx/>
              <a:buChar char="-"/>
            </a:pPr>
            <a:r>
              <a:rPr lang="ru-RU" dirty="0"/>
              <a:t> задать вопросы.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24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1847" y="123069"/>
            <a:ext cx="9381994" cy="929117"/>
          </a:xfrm>
        </p:spPr>
        <p:txBody>
          <a:bodyPr>
            <a:noAutofit/>
          </a:bodyPr>
          <a:lstStyle/>
          <a:p>
            <a:pPr marL="0" indent="0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Ожидаемый экономический эффект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5491" y="3722256"/>
            <a:ext cx="3048783" cy="234685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24833" y="1413394"/>
            <a:ext cx="656781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внедрения корректирующих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мероприятий,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расчетам,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основанным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статистических данных повышения вовлеченности сотрудников в производственный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процесс,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примерный объем роста выручки, начиная с 2022 года составит 78 млн рублей.</a:t>
            </a:r>
          </a:p>
        </p:txBody>
      </p:sp>
    </p:spTree>
    <p:extLst>
      <p:ext uri="{BB962C8B-B14F-4D97-AF65-F5344CB8AC3E}">
        <p14:creationId xmlns:p14="http://schemas.microsoft.com/office/powerpoint/2010/main" val="291231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221293"/>
            <a:ext cx="10353761" cy="1326321"/>
          </a:xfrm>
        </p:spPr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документы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52830" y="1265129"/>
            <a:ext cx="10353762" cy="44383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выпускной аттестационной работы подготовлены: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№407 от 19.11.2020 «Об организации инновационного совета в филиале «Астраханьэнерго». 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№412 от 20.11.2020 «Об организации личного приема руководства и встреч с коллективами филиала «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страханьэнерго».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№381 от 31.10.2020 «О реализации плана корректирующих мероприятий по устранению нарушений по результатам аудиторской проверки финансово-хозяйственной деятельности филиала «Астраханьэнерго».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03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7333" y="590504"/>
            <a:ext cx="9404723" cy="1400530"/>
          </a:xfrm>
        </p:spPr>
        <p:txBody>
          <a:bodyPr>
            <a:normAutofit/>
          </a:bodyPr>
          <a:lstStyle/>
          <a:p>
            <a:pPr algn="ctr"/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предприятии</a:t>
            </a:r>
            <a:endParaRPr lang="ru-RU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0999" y="1690255"/>
            <a:ext cx="3479086" cy="223311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5120" y="4128655"/>
            <a:ext cx="3658467" cy="224335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9694" y="4128655"/>
            <a:ext cx="3541159" cy="22715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1922" y="1783589"/>
            <a:ext cx="3919023" cy="204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52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7333" y="590504"/>
            <a:ext cx="9404723" cy="1400530"/>
          </a:xfrm>
        </p:spPr>
        <p:txBody>
          <a:bodyPr>
            <a:normAutofit/>
          </a:bodyPr>
          <a:lstStyle/>
          <a:p>
            <a:pPr algn="ctr"/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темы исследования</a:t>
            </a:r>
            <a:endParaRPr lang="ru-RU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3276600" y="1407450"/>
            <a:ext cx="8915400" cy="208389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dirty="0">
                <a:solidFill>
                  <a:prstClr val="black"/>
                </a:solidFill>
                <a:latin typeface="Calibri" panose="020F0502020204030204"/>
              </a:rPr>
              <a:t>С</a:t>
            </a:r>
            <a:r>
              <a:rPr lang="ru-RU" sz="2400" dirty="0" smtClean="0">
                <a:solidFill>
                  <a:prstClr val="black"/>
                </a:solidFill>
                <a:latin typeface="Calibri" panose="020F0502020204030204"/>
              </a:rPr>
              <a:t>нижение </a:t>
            </a:r>
            <a:r>
              <a:rPr lang="ru-RU" sz="2400" dirty="0">
                <a:solidFill>
                  <a:prstClr val="black"/>
                </a:solidFill>
                <a:latin typeface="Calibri" panose="020F0502020204030204"/>
              </a:rPr>
              <a:t>вовлеченности персонала в производственную деятельность, снижение лояльности к предприятию</a:t>
            </a:r>
            <a:r>
              <a:rPr lang="ru-RU" sz="2400" dirty="0" smtClean="0">
                <a:solidFill>
                  <a:prstClr val="black"/>
                </a:solidFill>
                <a:latin typeface="Calibri" panose="020F0502020204030204"/>
              </a:rPr>
              <a:t>, как следствие  </a:t>
            </a:r>
            <a:r>
              <a:rPr lang="ru-RU" sz="2400" dirty="0">
                <a:solidFill>
                  <a:prstClr val="black"/>
                </a:solidFill>
                <a:latin typeface="Calibri" panose="020F0502020204030204"/>
              </a:rPr>
              <a:t>снижена производительность;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solidFill>
                  <a:prstClr val="black"/>
                </a:solidFill>
                <a:latin typeface="Calibri" panose="020F0502020204030204"/>
              </a:rPr>
              <a:t>О</a:t>
            </a:r>
            <a:r>
              <a:rPr lang="ru-RU" sz="2400" dirty="0" smtClean="0">
                <a:solidFill>
                  <a:prstClr val="black"/>
                </a:solidFill>
                <a:latin typeface="Calibri" panose="020F0502020204030204"/>
              </a:rPr>
              <a:t>тсутствие </a:t>
            </a:r>
            <a:r>
              <a:rPr lang="ru-RU" sz="2400" dirty="0">
                <a:solidFill>
                  <a:prstClr val="black"/>
                </a:solidFill>
                <a:latin typeface="Calibri" panose="020F0502020204030204"/>
              </a:rPr>
              <a:t>ярко выраженных конкурентных преимуществ на рынке труда.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2400" dirty="0"/>
          </a:p>
          <a:p>
            <a:endParaRPr lang="ru-RU" dirty="0"/>
          </a:p>
        </p:txBody>
      </p:sp>
      <p:sp>
        <p:nvSpPr>
          <p:cNvPr id="12" name="Объект 2"/>
          <p:cNvSpPr>
            <a:spLocks noGrp="1"/>
          </p:cNvSpPr>
          <p:nvPr>
            <p:ph idx="1"/>
          </p:nvPr>
        </p:nvSpPr>
        <p:spPr>
          <a:xfrm>
            <a:off x="3170382" y="4025763"/>
            <a:ext cx="3433618" cy="2083896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ru-RU" sz="2600" b="1" u="sng" dirty="0">
                <a:solidFill>
                  <a:prstClr val="black"/>
                </a:solidFill>
                <a:latin typeface="Calibri" panose="020F0502020204030204"/>
              </a:rPr>
              <a:t>Объект исследования</a:t>
            </a:r>
          </a:p>
          <a:p>
            <a:pPr marL="0" lvl="0" indent="0">
              <a:buNone/>
            </a:pPr>
            <a:r>
              <a:rPr lang="ru-RU" sz="2600" dirty="0">
                <a:solidFill>
                  <a:prstClr val="black"/>
                </a:solidFill>
                <a:latin typeface="Calibri" panose="020F0502020204030204"/>
              </a:rPr>
              <a:t>Система мотивации предприятия «Астраханьэнерго», филиал компании «Россети»</a:t>
            </a:r>
          </a:p>
          <a:p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idx="1"/>
          </p:nvPr>
        </p:nvSpPr>
        <p:spPr>
          <a:xfrm>
            <a:off x="7835752" y="4025763"/>
            <a:ext cx="3433618" cy="2083896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ru-RU" sz="2400" b="1" u="sng" dirty="0">
                <a:solidFill>
                  <a:prstClr val="black"/>
                </a:solidFill>
                <a:latin typeface="Calibri" panose="020F0502020204030204"/>
              </a:rPr>
              <a:t>Предмет исследования </a:t>
            </a:r>
            <a:endParaRPr lang="ru-RU" sz="2400" b="1" u="sng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sz="2400" dirty="0" smtClean="0">
                <a:solidFill>
                  <a:prstClr val="black"/>
                </a:solidFill>
                <a:latin typeface="Calibri" panose="020F0502020204030204"/>
              </a:rPr>
              <a:t>Нематериальная мотивация, </a:t>
            </a:r>
            <a:r>
              <a:rPr lang="ru-RU" sz="2400" dirty="0">
                <a:solidFill>
                  <a:prstClr val="black"/>
                </a:solidFill>
                <a:latin typeface="Calibri" panose="020F0502020204030204"/>
              </a:rPr>
              <a:t>как неотъемлемая часть </a:t>
            </a:r>
            <a:r>
              <a:rPr lang="ru-RU" sz="2400" dirty="0" smtClean="0">
                <a:solidFill>
                  <a:prstClr val="black"/>
                </a:solidFill>
                <a:latin typeface="Calibri" panose="020F0502020204030204"/>
              </a:rPr>
              <a:t>Системы мотивации </a:t>
            </a:r>
            <a:r>
              <a:rPr lang="ru-RU" sz="2400" dirty="0">
                <a:solidFill>
                  <a:prstClr val="black"/>
                </a:solidFill>
                <a:latin typeface="Calibri" panose="020F0502020204030204"/>
              </a:rPr>
              <a:t>«Астраханьэнерго</a:t>
            </a:r>
            <a:r>
              <a:rPr lang="ru-RU" sz="2400" dirty="0" smtClean="0">
                <a:solidFill>
                  <a:prstClr val="black"/>
                </a:solidFill>
                <a:latin typeface="Calibri" panose="020F0502020204030204"/>
              </a:rPr>
              <a:t>».</a:t>
            </a:r>
            <a:endParaRPr lang="ru-RU" sz="2400" dirty="0">
              <a:solidFill>
                <a:prstClr val="black"/>
              </a:solidFill>
              <a:latin typeface="Calibri" panose="020F0502020204030204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95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015" y="590504"/>
            <a:ext cx="10151042" cy="1400530"/>
          </a:xfrm>
        </p:spPr>
        <p:txBody>
          <a:bodyPr>
            <a:normAutofit/>
          </a:bodyPr>
          <a:lstStyle/>
          <a:p>
            <a:pPr algn="ctr"/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 работы</a:t>
            </a:r>
          </a:p>
        </p:txBody>
      </p:sp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1948841" y="1344819"/>
            <a:ext cx="8915400" cy="2083896"/>
          </a:xfrm>
        </p:spPr>
        <p:txBody>
          <a:bodyPr>
            <a:normAutofit/>
          </a:bodyPr>
          <a:lstStyle/>
          <a:p>
            <a:pPr algn="just"/>
            <a:r>
              <a:rPr lang="ru-RU" sz="2800" dirty="0">
                <a:solidFill>
                  <a:prstClr val="black"/>
                </a:solidFill>
                <a:latin typeface="Calibri" panose="020F0502020204030204"/>
              </a:rPr>
              <a:t>разработка рекомендаций по совершенствование нематериальной системы мотивации персонала на примере предприятия – филиала ПАО «</a:t>
            </a:r>
            <a:r>
              <a:rPr lang="ru-RU" sz="2800" dirty="0" err="1">
                <a:solidFill>
                  <a:prstClr val="black"/>
                </a:solidFill>
                <a:latin typeface="Calibri" panose="020F0502020204030204"/>
              </a:rPr>
              <a:t>Россети</a:t>
            </a:r>
            <a:r>
              <a:rPr lang="ru-RU" sz="2800" dirty="0">
                <a:solidFill>
                  <a:prstClr val="black"/>
                </a:solidFill>
                <a:latin typeface="Calibri" panose="020F0502020204030204"/>
              </a:rPr>
              <a:t> Юг» - «Астраханьэнерго»</a:t>
            </a:r>
          </a:p>
        </p:txBody>
      </p:sp>
    </p:spTree>
    <p:extLst>
      <p:ext uri="{BB962C8B-B14F-4D97-AF65-F5344CB8AC3E}">
        <p14:creationId xmlns:p14="http://schemas.microsoft.com/office/powerpoint/2010/main" val="305268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015" y="590504"/>
            <a:ext cx="10151042" cy="1400530"/>
          </a:xfrm>
        </p:spPr>
        <p:txBody>
          <a:bodyPr>
            <a:normAutofit/>
          </a:bodyPr>
          <a:lstStyle/>
          <a:p>
            <a:pPr algn="ctr"/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исследования</a:t>
            </a:r>
            <a:endParaRPr lang="ru-RU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0558857"/>
              </p:ext>
            </p:extLst>
          </p:nvPr>
        </p:nvGraphicFramePr>
        <p:xfrm>
          <a:off x="2062184" y="1440494"/>
          <a:ext cx="9737334" cy="3958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09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1222" y="210751"/>
            <a:ext cx="10020821" cy="703649"/>
          </a:xfrm>
        </p:spPr>
        <p:txBody>
          <a:bodyPr>
            <a:noAutofit/>
          </a:bodyPr>
          <a:lstStyle/>
          <a:p>
            <a:pPr algn="ctr"/>
            <a:r>
              <a:rPr lang="en-US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SWOT</a:t>
            </a:r>
            <a:r>
              <a:rPr lang="ru-RU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-анализ  мотивации персонала «Астраханьэнерго</a:t>
            </a:r>
            <a:r>
              <a:rPr lang="ru-RU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4764359"/>
              </p:ext>
            </p:extLst>
          </p:nvPr>
        </p:nvGraphicFramePr>
        <p:xfrm>
          <a:off x="1728592" y="1189973"/>
          <a:ext cx="10033348" cy="5373666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50411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92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9491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u="sng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СИЛЬНЫЕ СТОРОНЫ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457200" lvl="0" indent="-457200" algn="l" defTabSz="457200" rtl="0" eaLnBrk="1" latinLnBrk="0" hangingPunct="1">
                        <a:lnSpc>
                          <a:spcPct val="8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Font typeface="+mj-lt"/>
                        <a:buAutoNum type="arabicPeriod"/>
                      </a:pPr>
                      <a:r>
                        <a:rPr lang="ru-RU" sz="1800" b="0" kern="1200" dirty="0" smtClean="0">
                          <a:solidFill>
                            <a:prstClr val="black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Имя </a:t>
                      </a:r>
                      <a:r>
                        <a:rPr lang="ru-RU" sz="1800" b="0" kern="1200" dirty="0">
                          <a:solidFill>
                            <a:prstClr val="black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или </a:t>
                      </a:r>
                      <a:r>
                        <a:rPr lang="ru-RU" sz="1800" b="0" kern="1200" dirty="0" smtClean="0">
                          <a:solidFill>
                            <a:prstClr val="black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бренд </a:t>
                      </a:r>
                      <a:r>
                        <a:rPr lang="ru-RU" sz="1800" b="0" kern="1200" dirty="0">
                          <a:solidFill>
                            <a:prstClr val="black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государственной корпорации;</a:t>
                      </a:r>
                    </a:p>
                    <a:p>
                      <a:pPr marL="457200" lvl="0" indent="-457200" algn="l" defTabSz="457200" rtl="0" eaLnBrk="1" latinLnBrk="0" hangingPunct="1">
                        <a:lnSpc>
                          <a:spcPct val="8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Font typeface="+mj-lt"/>
                        <a:buAutoNum type="arabicPeriod"/>
                      </a:pPr>
                      <a:r>
                        <a:rPr lang="ru-RU" sz="1800" b="0" kern="1200" dirty="0" smtClean="0">
                          <a:solidFill>
                            <a:prstClr val="black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История </a:t>
                      </a:r>
                      <a:r>
                        <a:rPr lang="ru-RU" sz="1800" b="0" kern="1200" dirty="0">
                          <a:solidFill>
                            <a:prstClr val="black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предприятия, как одного из основоположников становления промышленности и экономики региона;</a:t>
                      </a:r>
                    </a:p>
                    <a:p>
                      <a:pPr marL="457200" lvl="0" indent="-457200" algn="l" defTabSz="457200" rtl="0" eaLnBrk="1" latinLnBrk="0" hangingPunct="1">
                        <a:lnSpc>
                          <a:spcPct val="8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Font typeface="+mj-lt"/>
                        <a:buAutoNum type="arabicPeriod"/>
                      </a:pPr>
                      <a:r>
                        <a:rPr lang="ru-RU" sz="1800" b="0" kern="1200" dirty="0" smtClean="0">
                          <a:solidFill>
                            <a:prstClr val="black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Мощная </a:t>
                      </a:r>
                      <a:r>
                        <a:rPr lang="ru-RU" sz="1800" b="0" kern="1200" dirty="0">
                          <a:solidFill>
                            <a:prstClr val="black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материально-техническая </a:t>
                      </a:r>
                      <a:r>
                        <a:rPr lang="ru-RU" sz="1800" b="0" kern="1200" dirty="0" smtClean="0">
                          <a:solidFill>
                            <a:prstClr val="black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база.</a:t>
                      </a:r>
                      <a:endParaRPr lang="ru-RU" sz="1800" b="0" kern="1200" dirty="0">
                        <a:solidFill>
                          <a:prstClr val="black"/>
                        </a:solidFill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34698" marR="34698" marT="0" marB="0"/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sng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СЛАБОСТИ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457200" lvl="0" indent="-457200" algn="l" defTabSz="457200" rtl="0" eaLnBrk="1" latinLnBrk="0" hangingPunct="1">
                        <a:lnSpc>
                          <a:spcPct val="8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Font typeface="+mj-lt"/>
                        <a:buAutoNum type="arabicPeriod"/>
                      </a:pPr>
                      <a:r>
                        <a:rPr lang="ru-RU" sz="1800" b="0" kern="1200" dirty="0" smtClean="0">
                          <a:solidFill>
                            <a:prstClr val="black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Недостаточный </a:t>
                      </a:r>
                      <a:r>
                        <a:rPr lang="ru-RU" sz="1800" b="0" kern="1200" dirty="0">
                          <a:solidFill>
                            <a:prstClr val="black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уровень вовлеченности персонала в производственный процесс;</a:t>
                      </a:r>
                    </a:p>
                    <a:p>
                      <a:pPr marL="457200" lvl="0" indent="-457200" algn="l" defTabSz="457200" rtl="0" eaLnBrk="1" latinLnBrk="0" hangingPunct="1">
                        <a:lnSpc>
                          <a:spcPct val="8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Font typeface="+mj-lt"/>
                        <a:buAutoNum type="arabicPeriod"/>
                      </a:pPr>
                      <a:r>
                        <a:rPr lang="ru-RU" sz="1800" b="0" kern="1200" dirty="0" smtClean="0">
                          <a:solidFill>
                            <a:prstClr val="black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Снижена </a:t>
                      </a:r>
                      <a:r>
                        <a:rPr lang="ru-RU" sz="1800" b="0" kern="1200" dirty="0">
                          <a:solidFill>
                            <a:prstClr val="black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лояльность персонала к организации;</a:t>
                      </a:r>
                    </a:p>
                    <a:p>
                      <a:pPr marL="457200" lvl="0" indent="-457200" algn="l" defTabSz="457200" rtl="0" eaLnBrk="1" latinLnBrk="0" hangingPunct="1">
                        <a:lnSpc>
                          <a:spcPct val="8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Font typeface="+mj-lt"/>
                        <a:buAutoNum type="arabicPeriod"/>
                      </a:pPr>
                      <a:r>
                        <a:rPr lang="ru-RU" sz="1800" b="0" kern="1200" dirty="0" smtClean="0">
                          <a:solidFill>
                            <a:prstClr val="black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Неповоротливый механизм принятия решений.</a:t>
                      </a:r>
                      <a:endParaRPr lang="ru-RU" sz="1800" b="0" kern="1200" dirty="0">
                        <a:solidFill>
                          <a:prstClr val="black"/>
                        </a:solidFill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34698" marR="34698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8750"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sng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ВОЗМОЖНОСТИ</a:t>
                      </a:r>
                    </a:p>
                    <a:p>
                      <a:pPr marL="457200" lvl="0" indent="-457200" algn="l" defTabSz="457200" rtl="0" eaLnBrk="1" latinLnBrk="0" hangingPunct="1">
                        <a:lnSpc>
                          <a:spcPct val="8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Font typeface="+mj-lt"/>
                        <a:buAutoNum type="arabicPeriod"/>
                      </a:pPr>
                      <a:r>
                        <a:rPr lang="ru-RU" sz="1800" b="0" kern="1200" dirty="0" smtClean="0">
                          <a:solidFill>
                            <a:prstClr val="black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В </a:t>
                      </a:r>
                      <a:r>
                        <a:rPr lang="ru-RU" sz="1800" b="0" kern="1200" dirty="0">
                          <a:solidFill>
                            <a:prstClr val="black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регионе достаточно сильно поменян состав органов исполнительной власти – </a:t>
                      </a:r>
                      <a:r>
                        <a:rPr lang="ru-RU" sz="1800" b="0" kern="1200" dirty="0" smtClean="0">
                          <a:solidFill>
                            <a:prstClr val="black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возможны </a:t>
                      </a:r>
                      <a:r>
                        <a:rPr lang="ru-RU" sz="1800" b="0" kern="1200" dirty="0">
                          <a:solidFill>
                            <a:prstClr val="black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новые проекты, приток инвестиций;</a:t>
                      </a:r>
                    </a:p>
                    <a:p>
                      <a:pPr marL="457200" lvl="0" indent="-457200" algn="l" defTabSz="457200" rtl="0" eaLnBrk="1" latinLnBrk="0" hangingPunct="1">
                        <a:lnSpc>
                          <a:spcPct val="8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Font typeface="+mj-lt"/>
                        <a:buAutoNum type="arabicPeriod"/>
                      </a:pPr>
                      <a:r>
                        <a:rPr lang="ru-RU" sz="1800" b="0" kern="1200" dirty="0" smtClean="0">
                          <a:solidFill>
                            <a:prstClr val="black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При </a:t>
                      </a:r>
                      <a:r>
                        <a:rPr lang="ru-RU" sz="1800" b="0" kern="1200" dirty="0">
                          <a:solidFill>
                            <a:prstClr val="black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общей непростой экономической ситуации из-за пандемии коронавируса, есть возможность сконцентрироваться на оптимизации внутренних бизнес-процессов, развивая нематериальное стимулирование.</a:t>
                      </a:r>
                    </a:p>
                  </a:txBody>
                  <a:tcPr marL="34698" marR="34698" marT="0" marB="0"/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sng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УГРОЗЫ</a:t>
                      </a:r>
                    </a:p>
                    <a:p>
                      <a:pPr marL="457200" lvl="0" indent="-457200" algn="l" defTabSz="457200" rtl="0" eaLnBrk="1" latinLnBrk="0" hangingPunct="1">
                        <a:lnSpc>
                          <a:spcPct val="8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Font typeface="+mj-lt"/>
                        <a:buAutoNum type="arabicPeriod"/>
                      </a:pPr>
                      <a:r>
                        <a:rPr lang="ru-RU" sz="1800" b="0" kern="1200" dirty="0" smtClean="0">
                          <a:solidFill>
                            <a:prstClr val="black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kern="1200" dirty="0">
                          <a:solidFill>
                            <a:prstClr val="black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Уровень оплаты труда не выше предприятий с аналогичным основным видом деятельности;</a:t>
                      </a:r>
                    </a:p>
                    <a:p>
                      <a:pPr marL="457200" lvl="0" indent="-457200" algn="l" defTabSz="457200" rtl="0" eaLnBrk="1" latinLnBrk="0" hangingPunct="1">
                        <a:lnSpc>
                          <a:spcPct val="8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Font typeface="+mj-lt"/>
                        <a:buAutoNum type="arabicPeriod"/>
                      </a:pPr>
                      <a:r>
                        <a:rPr lang="ru-RU" sz="1800" b="0" kern="1200" dirty="0" smtClean="0">
                          <a:solidFill>
                            <a:prstClr val="black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Астраханский </a:t>
                      </a:r>
                      <a:r>
                        <a:rPr lang="ru-RU" sz="1800" b="0" kern="1200" dirty="0">
                          <a:solidFill>
                            <a:prstClr val="black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регион обладает скорее депрессивным «кадровым качеством» - иммиграционный отток на 2000 в год выше притока кадров в регион;</a:t>
                      </a:r>
                    </a:p>
                    <a:p>
                      <a:pPr marL="457200" lvl="0" indent="-457200" algn="l" defTabSz="457200" rtl="0" eaLnBrk="1" latinLnBrk="0" hangingPunct="1">
                        <a:lnSpc>
                          <a:spcPct val="8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Font typeface="+mj-lt"/>
                        <a:buAutoNum type="arabicPeriod"/>
                      </a:pPr>
                      <a:r>
                        <a:rPr lang="ru-RU" sz="1800" b="0" kern="1200" dirty="0" smtClean="0">
                          <a:solidFill>
                            <a:prstClr val="black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Уровень </a:t>
                      </a:r>
                      <a:r>
                        <a:rPr lang="ru-RU" sz="1800" b="0" kern="1200" dirty="0">
                          <a:solidFill>
                            <a:prstClr val="black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жизни по региону в целом ниже других регионов Южного Федерального округа.</a:t>
                      </a:r>
                    </a:p>
                  </a:txBody>
                  <a:tcPr marL="34698" marR="34698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029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5061" y="110543"/>
            <a:ext cx="9863702" cy="128089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Причины, которые снижают вовлеченность персонала в производственный процесс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89004" y="1202499"/>
            <a:ext cx="8915400" cy="4784942"/>
          </a:xfrm>
        </p:spPr>
        <p:txBody>
          <a:bodyPr>
            <a:normAutofit/>
          </a:bodyPr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мотиваторы сотрудников – как специалистов, так и руководителей никогда не изучались; в работе данный инструмент не используется.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силу должности не может обозреть весь процесс целиком, зачастую не понимает, к какому итогу приводит результат его работы. 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Ограничиваясь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работой внутри отдела, сотрудники не понимают о глобальных процессах, в которых участвует предприятие, соответственно, нарушается причастность к чему-то значимому. 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персонала на местах есть множество светлых идей, как видоизменить, преобразить или улучшить производственный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процесс, но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предприятии отсутствует механизм продвижения идей; и они в большинстве случаев остаются нереализованными.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7635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6796" y="624838"/>
            <a:ext cx="9958596" cy="1280890"/>
          </a:xfrm>
        </p:spPr>
        <p:txBody>
          <a:bodyPr>
            <a:normAutofit/>
          </a:bodyPr>
          <a:lstStyle/>
          <a:p>
            <a:pPr algn="ctr"/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Предлагаемые 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решения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/>
            </a:r>
            <a:b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</a:b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18564" y="1976582"/>
            <a:ext cx="775440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buFont typeface="+mj-lt"/>
              <a:buAutoNum type="arabicPeriod"/>
            </a:pP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сотрудников с целью выявления ключевых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мотивов и дальнейшей работы с использованием индивидуальной мотивации.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систематических  расширенных встреч руководителей среднего и высшего звена с коллективами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инновационного совета под председательством первого лица</a:t>
            </a:r>
          </a:p>
        </p:txBody>
      </p:sp>
    </p:spTree>
    <p:extLst>
      <p:ext uri="{BB962C8B-B14F-4D97-AF65-F5344CB8AC3E}">
        <p14:creationId xmlns:p14="http://schemas.microsoft.com/office/powerpoint/2010/main" val="2098126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3473" y="62411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Методы исследования</a:t>
            </a:r>
            <a:r>
              <a:rPr lang="ru-RU" sz="28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/>
            </a:r>
            <a:br>
              <a:rPr lang="ru-RU" sz="28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</a:br>
            <a:endParaRPr lang="ru-RU" sz="2800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64921" y="1264555"/>
            <a:ext cx="10809961" cy="4948355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Анкетирование:</a:t>
            </a:r>
          </a:p>
          <a:p>
            <a:pPr marL="0" indent="0">
              <a:buNone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риняли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42 руководителя и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специалиста.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 участвовавших в анкетировании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руководства филиала –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ТОП-менеджмент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члены совета молодых специалистов – готовый кадровый </a:t>
            </a: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работники управления по работе с персоналом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Интервьюирование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 руководителями ТОП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уровня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период совместной работы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8061622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1176</TotalTime>
  <Words>649</Words>
  <Application>Microsoft Office PowerPoint</Application>
  <PresentationFormat>Широкоэкранный</PresentationFormat>
  <Paragraphs>86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Century Gothic</vt:lpstr>
      <vt:lpstr>PF DinDisplay Pro Medium</vt:lpstr>
      <vt:lpstr>Times New Roman</vt:lpstr>
      <vt:lpstr>Wingdings 3</vt:lpstr>
      <vt:lpstr>Легкий дым</vt:lpstr>
      <vt:lpstr>Федеральное государственное бюджетное образовательное учреждение  высшего образования   «Российская академия народного хозяйства и государственной службы  при Президенте Российской Федерации» </vt:lpstr>
      <vt:lpstr>О предприятии</vt:lpstr>
      <vt:lpstr>Актуальность темы исследования</vt:lpstr>
      <vt:lpstr>Цель работы</vt:lpstr>
      <vt:lpstr>Задачи исследования</vt:lpstr>
      <vt:lpstr>SWOT-анализ  мотивации персонала «Астраханьэнерго»</vt:lpstr>
      <vt:lpstr>Причины, которые снижают вовлеченность персонала в производственный процесс</vt:lpstr>
      <vt:lpstr>Предлагаемые решения </vt:lpstr>
      <vt:lpstr>Методы исследования </vt:lpstr>
      <vt:lpstr>Презентация PowerPoint</vt:lpstr>
      <vt:lpstr>Инновационный совет </vt:lpstr>
      <vt:lpstr>Систематические встречи с коллективами </vt:lpstr>
      <vt:lpstr>Ожидаемый экономический эффект</vt:lpstr>
      <vt:lpstr>Нормативные документы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post-1</dc:creator>
  <cp:lastModifiedBy>User</cp:lastModifiedBy>
  <cp:revision>133</cp:revision>
  <dcterms:created xsi:type="dcterms:W3CDTF">2019-06-18T08:47:30Z</dcterms:created>
  <dcterms:modified xsi:type="dcterms:W3CDTF">2020-12-02T14:11:25Z</dcterms:modified>
</cp:coreProperties>
</file>