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4">
  <p:sldMasterIdLst>
    <p:sldMasterId id="2147483810" r:id="rId1"/>
  </p:sldMasterIdLst>
  <p:notesMasterIdLst>
    <p:notesMasterId r:id="rId21"/>
  </p:notesMasterIdLst>
  <p:sldIdLst>
    <p:sldId id="418" r:id="rId2"/>
    <p:sldId id="512" r:id="rId3"/>
    <p:sldId id="546" r:id="rId4"/>
    <p:sldId id="547" r:id="rId5"/>
    <p:sldId id="514" r:id="rId6"/>
    <p:sldId id="556" r:id="rId7"/>
    <p:sldId id="560" r:id="rId8"/>
    <p:sldId id="562" r:id="rId9"/>
    <p:sldId id="565" r:id="rId10"/>
    <p:sldId id="566" r:id="rId11"/>
    <p:sldId id="569" r:id="rId12"/>
    <p:sldId id="567" r:id="rId13"/>
    <p:sldId id="568" r:id="rId14"/>
    <p:sldId id="570" r:id="rId15"/>
    <p:sldId id="571" r:id="rId16"/>
    <p:sldId id="572" r:id="rId17"/>
    <p:sldId id="573" r:id="rId18"/>
    <p:sldId id="574" r:id="rId19"/>
    <p:sldId id="559" r:id="rId20"/>
  </p:sldIdLst>
  <p:sldSz cx="9144000" cy="6858000" type="screen4x3"/>
  <p:notesSz cx="6646863" cy="97774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0">
          <p15:clr>
            <a:srgbClr val="A4A3A4"/>
          </p15:clr>
        </p15:guide>
        <p15:guide id="2" pos="209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1061" autoAdjust="0"/>
  </p:normalViewPr>
  <p:slideViewPr>
    <p:cSldViewPr>
      <p:cViewPr varScale="1">
        <p:scale>
          <a:sx n="105" d="100"/>
          <a:sy n="105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300" y="-114"/>
      </p:cViewPr>
      <p:guideLst>
        <p:guide orient="horz" pos="3080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7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7" cy="4905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DBD39-D02D-4B79-B8B7-D6B2233F74CE}" type="datetimeFigureOut">
              <a:rPr lang="ru-RU" smtClean="0"/>
              <a:pPr/>
              <a:t>27.11.2020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687" y="4705380"/>
            <a:ext cx="5317490" cy="384985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7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7" cy="4905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3C2B-B866-46E3-B132-9D91255EA13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687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617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840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D33C2B-B866-46E3-B132-9D91255EA13E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59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5290C6-8A65-49EF-9397-912FD642C28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84CCC-5EEE-4252-8F95-8D8BE6FF5CE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DD448-53A2-42A6-96A8-6C25319899C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CC9F7-337C-446A-878D-6E20F058F12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16E58-F125-4389-AE91-26CCA955504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5EB81-84BD-4CCB-9196-1A24838BD22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C0D078-9B3C-4622-8A3C-1185C3FA0BA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A094C-074A-496D-A6A6-FB12597AC5E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E4EAB5-3E97-4754-8761-766E65F80BC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9D22E-77E7-46BC-A127-6F28CE5A285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BC8CFD-EFB5-4630-8E09-B5B611889DE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ransition>
    <p:checker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359299" y="1412776"/>
            <a:ext cx="8501122" cy="255454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ПРОЕКТ ОРГАНИЗАЦИИ ЭФФЕКТИВНОГО ИНФРАСТРУКТУРНОГО ПАРТНЕРСТВА СТРУКТУРНЫХ ПОДРАЗДЕЛЕНИЙ ПАО «ПОЧТА БАНК» И АО «ПОЧТА РОССИИ» </a:t>
            </a:r>
            <a:r>
              <a:rPr lang="ru-RU" sz="3200" dirty="0" err="1"/>
              <a:t>г.ВОЛГОГРАДА</a:t>
            </a:r>
            <a:endParaRPr lang="ru-RU" sz="5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4230778"/>
            <a:ext cx="5000660" cy="121444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Белоножкина Яна Борисовна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53752" y="1556792"/>
            <a:ext cx="9036496" cy="107721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Алгоритм оценки инфраструктурного проекта?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413284" y="2708920"/>
            <a:ext cx="842493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/>
              <a:t>1. Определение критериев оценки эффективности процесса - предполагает применение статистических (срок окупаемости вложений, коэффициент эффективности вложений), динамических (чистый дисконтированный доход, индекс рентабельности, норма рентабельности) и сравнительных (экспертная оценка, сценарное моделирование) методов оценки.</a:t>
            </a:r>
          </a:p>
          <a:p>
            <a:pPr algn="just"/>
            <a:r>
              <a:rPr lang="ru-RU" sz="1400" dirty="0"/>
              <a:t>2. Исследование </a:t>
            </a:r>
            <a:r>
              <a:rPr lang="ru-RU" sz="1400" b="1" dirty="0"/>
              <a:t>влияния хозяйственных связей</a:t>
            </a:r>
            <a:r>
              <a:rPr lang="ru-RU" sz="1400" dirty="0"/>
              <a:t> в структуре предпринимательства на эффективность инфраструктурного взаимодействия (учёт издержек каждого из партнёров) </a:t>
            </a:r>
          </a:p>
          <a:p>
            <a:pPr algn="just"/>
            <a:r>
              <a:rPr lang="ru-RU" sz="1400" dirty="0"/>
              <a:t>3. Определение критериев и системы оценок эффективности инфраструктурного взаимодействия (определение веса показателей, выделение наиболее важных)</a:t>
            </a:r>
          </a:p>
          <a:p>
            <a:pPr algn="just"/>
            <a:r>
              <a:rPr lang="ru-RU" sz="1400" dirty="0"/>
              <a:t>4. Предложение к применению сводного показателя оценки эффективности инфраструктурного взаимодействия </a:t>
            </a:r>
          </a:p>
          <a:p>
            <a:pPr algn="just"/>
            <a:r>
              <a:rPr lang="ru-RU" sz="1400" dirty="0"/>
              <a:t>5. Исследование </a:t>
            </a:r>
            <a:r>
              <a:rPr lang="ru-RU" sz="1400" b="1" dirty="0"/>
              <a:t>эффективности компонент</a:t>
            </a:r>
            <a:r>
              <a:rPr lang="ru-RU" sz="1400" dirty="0"/>
              <a:t> инфраструктурного взаимодействия</a:t>
            </a:r>
          </a:p>
          <a:p>
            <a:pPr algn="just"/>
            <a:r>
              <a:rPr lang="ru-RU" sz="1400" dirty="0"/>
              <a:t>6. Выявление </a:t>
            </a:r>
            <a:r>
              <a:rPr lang="ru-RU" sz="1400" b="1" dirty="0"/>
              <a:t>факторов, влияющих на эффективность</a:t>
            </a:r>
            <a:r>
              <a:rPr lang="ru-RU" sz="1400" dirty="0"/>
              <a:t> инфраструктурного взаимодействия</a:t>
            </a:r>
          </a:p>
          <a:p>
            <a:pPr algn="just"/>
            <a:r>
              <a:rPr lang="ru-RU" sz="1400" dirty="0"/>
              <a:t>7. Моделирование </a:t>
            </a:r>
            <a:r>
              <a:rPr lang="ru-RU" sz="1400" b="1" dirty="0"/>
              <a:t>многофакторной зависимости </a:t>
            </a:r>
            <a:r>
              <a:rPr lang="ru-RU" sz="1400" dirty="0"/>
              <a:t>эффективности </a:t>
            </a:r>
          </a:p>
          <a:p>
            <a:pPr algn="just"/>
            <a:r>
              <a:rPr lang="ru-RU" sz="1400" dirty="0"/>
              <a:t>8. Получение и анализ результатов многокритериальной и многофакторной оценки эффективности.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535074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Как оценить инфраструктурный проект?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899592" y="2816859"/>
            <a:ext cx="691276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Сравнение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доходов, получаемых АО “Почта России” от ПАО “Почта Банк” с возможным доходом от передачи актива третьим лицам по среднерыночной цене.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Сравнение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доходов, получаемых АО “Почта России” от ПАО “Почта Банк” с возможным доходом от ведения АО “Почта России” основной деятельности.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Сегментирование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выделение частных случаев, из массива отделений почтовой связи, участвующих в проекте ПАО “Почта Банк” по принадлежности к городской либо сельской местности, локации.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Средневзвешенные показатели на 1 ОПС 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6099"/>
              </p:ext>
            </p:extLst>
          </p:nvPr>
        </p:nvGraphicFramePr>
        <p:xfrm>
          <a:off x="755576" y="1916832"/>
          <a:ext cx="7848871" cy="4358207"/>
        </p:xfrm>
        <a:graphic>
          <a:graphicData uri="http://schemas.openxmlformats.org/drawingml/2006/table">
            <a:tbl>
              <a:tblPr/>
              <a:tblGrid>
                <a:gridCol w="952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97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9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8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76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49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15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15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84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442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Почтамт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ОПС с участием Почта Банка, ед.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ср. площадь ОПС, м2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инфраструктурный платёж на 1 ОПС, руб.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фин. рез на 1 ОПС, руб.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Алексеевский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94,7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348 869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311 874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294 884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1 121 968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1 026 514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2 136 336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Волгоград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433 288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499 981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433 424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9 818 724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11 840 748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5 317 455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Волжский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254 632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276 857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287 606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1 659 398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1 802 147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2 721 232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Дубовка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120 484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175 296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145 543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582 153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934 256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2 291 711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Елань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171 428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249 294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237 914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1 230 799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2 200 660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3 335 847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Жирновск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205 794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248 123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176 106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1 611 912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1 854 109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2 645 589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Иловля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204 980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189 005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184 238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1 099 027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986 947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1 546 747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Калач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105 455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125 469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119 251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746 857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923 987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1 828 011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Камышин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128,5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205 613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220 963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196 795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1 620 424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2 028 736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2 317 506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Котельниково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122,4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107,0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251 771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223 001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231 304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1 433 304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1 401 761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2 255 724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Кумылга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148,6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168,0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192 852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279 768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156 664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750 115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830 317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1 700 521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Михайловка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192 334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256 314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230 971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1 907 982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1 599 748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2 328 947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Николаевский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126,4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124,2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125,2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158 163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200 088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200 785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519 421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736 580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2 076 171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Новоаннинский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97,0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81 677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203 461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142 291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851 814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1 107 008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2 536 620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Палласовка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116 013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215 273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203 912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448 585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571 377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1 821 130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Светлый Яр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117 532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137 286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145 350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883 465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874 570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1 326 137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Суровикино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167,8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186,1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181 393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218 601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185 968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914 933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923 002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2 179 661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Урюпинск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122 977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223 355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184 819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1 669 438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2 596 043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2 388 755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Фролово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110 897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123 066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158 311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823 362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860 861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1 847 740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131,1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134,9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244 893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292 284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261 156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3 457 187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4 133 740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3 018 851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201" marR="63201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Оценка доли инфраструктурного платежа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94747"/>
              </p:ext>
            </p:extLst>
          </p:nvPr>
        </p:nvGraphicFramePr>
        <p:xfrm>
          <a:off x="1619672" y="1700808"/>
          <a:ext cx="5760639" cy="5266910"/>
        </p:xfrm>
        <a:graphic>
          <a:graphicData uri="http://schemas.openxmlformats.org/drawingml/2006/table">
            <a:tbl>
              <a:tblPr/>
              <a:tblGrid>
                <a:gridCol w="951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0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0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Почтамт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Доля инф. Платежа в фин. Результате %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Фин. Рез без инф. Платежа на 1 ОПС.руб.</a:t>
                      </a:r>
                      <a:endParaRPr lang="ru-RU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Алексеевский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31,1%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13,8%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773 099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714 640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1 841 453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Волгоград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4,2%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8,2%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9 385 436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11 340 767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4 884 032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Волжский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15,3%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1 404 766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1 525 290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2 433 626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Дубовка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18,8%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461 669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758 960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2 146 168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Елань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13,9%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11,3%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7,1%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1 059 371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1 951 367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3 097 932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Жирновск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12,8%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1 406 118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1 605 986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2 469 483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Иловля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19,2%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11,9%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894 048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797 942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1 362 509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Калач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14,1%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6,5%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641 402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798 518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1 708 761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Камышин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10,9%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8,5%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1 414 811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1 807 774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2 120 712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Котельниково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15,9%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10,3%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1 181 533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1 178 760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2 024 419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Кумылга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9,2%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557 263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550 548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1 543 858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Михайловка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10,1%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16,0%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9,9%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1 715 648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1 343 434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2 097 975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Николаевский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27,2%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361 258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536 493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1 875 386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Новоаннинский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770 137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903 548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2 394 328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Палласовка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25,9%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37,7%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11,2%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332 573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356 104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1 617 218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Светлый Яр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13,3%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11,0%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765 933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737 284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1 180 787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Суровикино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19,8%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8,5%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733 539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704 400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1 993 693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01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Урюпинск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7,4%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1 546 461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2 372 688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2 203 935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1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Фролово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13,5%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14,3%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8,6%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712 465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737 795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1 689 429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41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7,1%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7,1%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8,7%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3 212 293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3 841 456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2 757 695</a:t>
                      </a: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227" marR="6522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АО “Почта России и ПАО “Почта Банк”, эффективность 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700809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Исходя из анализа данных по ОПС, принимающих участие в проекте ПАО “Почта Банк”, можно сделать вывод об общей успешности данного проекта. </a:t>
            </a:r>
          </a:p>
          <a:p>
            <a:r>
              <a:rPr lang="ru-RU" dirty="0"/>
              <a:t>Суммарный финансовый результат по всему массиву ОПС - положительный. Его плановое снижение в 2020 году является исключительно результатом влияния внешних факторов.</a:t>
            </a: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339752" y="3802686"/>
            <a:ext cx="648072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нижение доли инфраструктурного платежа в общем результате деятельности областных ОПС, при практически двойном росте доли в самом городе Волгограде, что может свидетельствовать о следующем: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Снижение процента одобрений кредитных заявок для жителей села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Повышение активности АО “Почта Банк” в ипотечном кредитовании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Неоднородный уровень подготовки клиентских менеджеров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Отток населения из сельской местности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5. Низкое качество элементов инфраструктуры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“Почта России” (интернет, укомплектованность кадрами, логистика)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АО “Почта России” и ПАО “Почта Банк, реализация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179512" y="1474039"/>
            <a:ext cx="489654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Проект в Волгоградской области уже начал реализовываться. 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настоящий момент УФПС Волгоградской области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“Почта России” насчитывает 868 отделений почтовой связи, а именно 212 городских, 650 сельских, 5 прочих (в т.ч. мобильного формата). В 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28%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из них реализуется проект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ПАО “Почта Банк”. В 624 отделениях г. Волгограда и области, что составляет 72% от их общего количества ПАО “Почта Банк” не присутствует.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771800" y="3506526"/>
            <a:ext cx="615617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Анализ присутствия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ПАО “Почта Банк” в городе Волгограде и Волгоградской области показывает следующее: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Присутствие ПАО “Почта Банк” в отделениях городского типа составляет 82,55%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Присутствие ПАО “Почта Банк” в отделениях сельского типа составляет 10,62%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39750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ОПС без составляющей ПАО “Почта Банк” показывают более низкий финансовый результат, нежели ОПС участвующие в проекте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83099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Оценка финансового результата ОПС, в зависимости от присутствия ПАО “Почта Банк” за 2019 год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990794"/>
              </p:ext>
            </p:extLst>
          </p:nvPr>
        </p:nvGraphicFramePr>
        <p:xfrm>
          <a:off x="251520" y="2060848"/>
          <a:ext cx="8568951" cy="4915974"/>
        </p:xfrm>
        <a:graphic>
          <a:graphicData uri="http://schemas.openxmlformats.org/drawingml/2006/table">
            <a:tbl>
              <a:tblPr/>
              <a:tblGrid>
                <a:gridCol w="940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8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11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1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0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05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93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744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74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193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308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Почтамт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кол-во ОПС , ед.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ср. площадь ОПС, м2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фин. рез на 1 ОПС, руб.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фин. рез на 1 ОПС на 1 м2 площади, руб.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участием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 участия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участием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 участия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участием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 участия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отклонение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участием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 участия ПБ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отклонение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Алексеевский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94,7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2 136 336,47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551 241,75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-1 585 094,72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22 564,95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10 956,43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-11 608,52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Волгоград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205,8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42,0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5 317 455,25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1 194 101,15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-4 123 354,10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25 831,89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28 448,84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2 616,95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Волжский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140,5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48,6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2 721 232,23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654 197,56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-2 067 034,67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19 367,18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13 461,67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-5 905,51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Дубовка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83,7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37,6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2 291 711,07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552 316,97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-1 739 394,10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27 381,32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14 680,12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-12 701,20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Елань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112,2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43,1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3 335 846,57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573 233,68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-2 762 612,89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29 731,25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13 298,85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-16 432,40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Жирновск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30,9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11,2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2 645 589,14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637 355,53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-2 008 233,61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85 721,80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57 116,73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-28 605,07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7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Иловля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85,6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32,6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1 546 746,81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551 056,54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-995 690,27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18 061,56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16 918,64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-1 142,92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Калач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47,4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1 828 011,15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586 459,51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-1 241 551,64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22 038,83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12 361,70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-9 677,14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Камышин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133,7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46,3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2 317 506,40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480 382,20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-1 837 124,20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17 334,19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10 386,64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-6 947,55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Котельниково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108,7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2 255 723,54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564 286,32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-1 691 437,21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20 756,60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13 894,01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-6 862,59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Кумылга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129,5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35,0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1 700 521,26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504 739,52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-1 195 781,75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13 128,90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14 410,27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1 281,36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Михайловка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111,2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39,4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2 328 946,59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599 161,29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-1 729 785,30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20 941,07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15 221,56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-5 719,52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Николаевский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125,2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2 076 171,27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634 634,94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-1 441 536,33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16 579,05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14 152,06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-2 427,00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Новоаннинский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97,0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54,9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2 536 619,71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723 746,50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-1 812 873,20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26 159,71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13 183,80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-12 975,91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Палласовка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78,2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38,5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1 821 130,14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535 221,09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-1 285 909,05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23 295,69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13 914,72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-9 380,97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7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Светлый Яр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77,0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1 326 137,11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505 124,61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-821 012,50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17 216,17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12 625,48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-4 590,69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Суровикино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186,1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44,3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2 179 661,46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564 275,72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-1 615 385,74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11 711,53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12 735,77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1 024,24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Урюпинск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72,6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35,3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2 388 754,65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708 842,22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-1 679 912,43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32 895,40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20 085,78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-12 809,62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0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Фролово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21,9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14,9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1 847 739,58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596 390,29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-1 251 349,29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84 371,67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40 008,29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-44 363,38</a:t>
                      </a:r>
                      <a:endParaRPr lang="ru-RU" sz="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619" marR="5961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АО “Почта России” и ПАО “Почта Банк, развитие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539552" y="1433260"/>
            <a:ext cx="8136904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ПАО “Почта Банк”, по состоянию на 2020 год 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достаточной мере нарастил своё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присутствие в городах.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Присутствие ПАО “Почта Банк” в инфраструктуре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“Почта России”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 настоящий момент, ограничено ОПС в крупных районных центрах и селах с большим количеством жителей.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дальнейшего развития совместного инфраструктурного проекта, что задекларировано на уровне стратегии развития, необходимо обратить внимание на экспансию низко маржинальных территорий.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Инфраструктура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“Почта России”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планируемая к использованию ПАО “Почта Банк”, на настоящий момент требует определённых инвестиций.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Данный объём инвестиций также необходим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“Почта России” для развития ряда сельских ОПС, выполняющих скорее социальную миссию, чем задачи по получению прибыли.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партнёрских отношениях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ПАО “Почта Банк” и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АО “Почта России” присутствует нарушение основных принципов партнёрства, что, в конечном счёте может негативно сказаться на объективности финансового результата каждого из партнёров.</a:t>
            </a: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46166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АО “Почта России” и ПАО “Почта Банк, риски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148668"/>
              </p:ext>
            </p:extLst>
          </p:nvPr>
        </p:nvGraphicFramePr>
        <p:xfrm>
          <a:off x="611560" y="1609173"/>
          <a:ext cx="8064896" cy="5447858"/>
        </p:xfrm>
        <a:graphic>
          <a:graphicData uri="http://schemas.openxmlformats.org/drawingml/2006/table">
            <a:tbl>
              <a:tblPr/>
              <a:tblGrid>
                <a:gridCol w="1908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9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0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1294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Макро уровень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Микро уровень</a:t>
                      </a: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угрозы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возможности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угрозы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возможности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68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Политические риски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неисполнение социальной миссии;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негативное влияние гос. регулирования, демонополизация;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страновые риски (санкции, конфликты)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укрепление монополизации внутреннего рынка;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улучшение кредитного рейтинга;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выход на внешний рынок.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конфликт с органами местного самоуправления;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отсутствие программ поддержки села, дефицит бюджета на местном уровне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формирование позитивного имиджа компании;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 поддержка на местном уровне, статус основного работодателя, инфраструктурного предприятия на местном уровне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68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Экономические риски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снижение прибыли компании за счёт развития низко маржинального сегмента: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потеря управляемости за счёт утяжеления структуры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снижение качества и ликвидности активов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повышение стоимости компании в долгосрочной перспективе;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 увеличение доли рынка;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закрепление рыночных позиций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рост неликвидных запасов;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коррупционная составляющая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неэффективное использование инвестиционных средств на местах.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ранжирование и поэтапное инвестирование большого объема проектов;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гибкая ценовая политика</a:t>
                      </a:r>
                      <a:r>
                        <a:rPr lang="en-US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16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Социальные риски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нехватка кадров в связи с убылью населения;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-несправедливость вознаграждений;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расслоение корпоративной культуры.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статус крупного работодателя;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участие в социальных государственных программах;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возможность формирования общественного мнения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утяжеление структуры;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локальное противодействие малых групп (село, община)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создание кадрового резерва;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оптимизация ФОТ по регионам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68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Технологические риски 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необходимость поддержания инфраструктуры логистики, связи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удорожания инфраструктуры за счёт расширения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тиражные ошибки ПО и т.п.: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создание </a:t>
                      </a:r>
                      <a:r>
                        <a:rPr lang="en-US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</a:t>
                      </a: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продуктов в рамках страны;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увеличение аналитической базы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снижение общего уровня компьютерной грамотности сотрудников;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необходимость упрощения ряда процессов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удаленность точек обслуживания;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333333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информационная безопасность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7965" marR="379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309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53752" y="2930597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ГОТОВА ОТВЕТИТЬ НА ВОПРОСЫ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4959655"/>
      </p:ext>
    </p:extLst>
  </p:cSld>
  <p:clrMapOvr>
    <a:masterClrMapping/>
  </p:clrMapOvr>
  <p:transition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82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357158" y="1000108"/>
            <a:ext cx="8501122" cy="92333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Актуальность проекта</a:t>
            </a:r>
            <a:endParaRPr lang="ru-RU" sz="5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492896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заключается в недостаточной проработанности эффективных механизмов оценки целесообразности инфраструктурных объединений крупных участников регионального рынка с позиции соблюдения основных принципов открытого, справедливого, свободного, добросовестного взаимовыгодного сотрудничества.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285720" y="1000108"/>
            <a:ext cx="8858280" cy="646331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 выпускной аттестационной работы</a:t>
            </a:r>
            <a:endParaRPr lang="ru-RU" sz="36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348880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– предложить финансовый механизм организации эффективного инфраструктурного партнерства структурных подразделений ПАО «Почта банк» и АО «Почта России» непосредственно для отделений города  Волгограда и Волгоградской области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56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Задачи выпускной аттестационной работы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1520" y="1952545"/>
            <a:ext cx="8676456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/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раскрыть внутренние и внешние факторы, обусловившие потребность в </a:t>
            </a: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развитии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инфраструктурного партнерства </a:t>
            </a: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АО «Почта России»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</a:t>
            </a: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ПАО «Почта банк»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   провести</a:t>
            </a:r>
            <a:r>
              <a:rPr kumimoji="0" lang="ru-RU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анализ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текущего финансового состояния Почты России и Почта Банка, выявить направления развития эффективного инфраструктурного партнерства на</a:t>
            </a:r>
            <a:r>
              <a:rPr kumimoji="0" lang="ru-RU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территории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города Волгограда и Волгоградской области;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проанализировать текущее состояние проекта организации партнерства структурных подразделений ПАО «Почта банк» и АО «Почта России» г.Волгограда включая организацию бизнес-процессов,</a:t>
            </a:r>
            <a:r>
              <a:rPr kumimoji="0" lang="ru-RU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оценку возможностей стратегического развития и рисков данного партнерства;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описать финансовый механизм и оценить возможные эффекты от развития инфраструктурного партнерства структурных подразделений ПАО «Почта банк» и АО «Почта России» г.Волгограда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 разработать организационный механизм реализации стратегических целей</a:t>
            </a:r>
            <a:r>
              <a:rPr kumimoji="0" lang="ru-RU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инфраструктурного партнерства структурных подразделений ПАО «Почта банк» и АО «Почта России» г.Волгограда, отмечая текущую стадию его реализации.</a:t>
            </a:r>
            <a:r>
              <a:rPr kumimoji="0" 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1196752"/>
            <a:ext cx="457200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Объект выпускной аттестационной работы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3429000"/>
            <a:ext cx="4572000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Предмет выпускной аттестационной работы</a:t>
            </a:r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7322" y="1992491"/>
            <a:ext cx="64442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Инфраструктурное партнерство ПАО «Почта банк» и АО «Почта России» г.Волгограда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4221088"/>
            <a:ext cx="6660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Процесс организации финансово-эффективного инфраструктурного партнерства структурных подразделений ПАО «Почта банк» и АО «Почта России» г.Волгограда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4451139"/>
      </p:ext>
    </p:extLst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1077218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Общественная востребованность межсекторного партнерства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2204864"/>
            <a:ext cx="73915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Фундаментальные принципы межсекторного взаимодействия: 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субсидиарность; 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соучастие; </a:t>
            </a:r>
            <a:endParaRPr kumimoji="0" 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социальная ответственность;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«самопомощь»</a:t>
            </a:r>
            <a:r>
              <a:rPr kumimoji="0" 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47564" y="4042010"/>
            <a:ext cx="795637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Механизм МСП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— это разработанная сообща представителями двух или всех трех (власть, бизнес, общество) секторов совокупность правил, способов,</a:t>
            </a:r>
            <a:r>
              <a:rPr kumimoji="0" lang="ru-RU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технологий и документации по организации, обеспечению ресурсами и реализации совместных работ (проектов, акций), которая встроена в схему функционирования социальной сферы на данной территории, направлена на решение социально значимой проблемы с учетом действующих нормативных и правовых актов и воспроизводима в будущем без участия создателей</a:t>
            </a:r>
            <a:r>
              <a: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АО “Почта России”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772816"/>
            <a:ext cx="48062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Акционерное общество «Почта России»</a:t>
            </a:r>
            <a:r>
              <a:rPr lang="ru-RU" dirty="0"/>
              <a:t> — российская государственная компания, оператор российской государственной почтовой сети. </a:t>
            </a:r>
          </a:p>
          <a:p>
            <a:pPr algn="just"/>
            <a:r>
              <a:rPr lang="ru-RU" dirty="0"/>
              <a:t>Член Всемирного почтового союза.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403648" y="3312857"/>
            <a:ext cx="756084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Миссия Почты России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повышение качества жизни граждан за счет предоставления качественных и доступных почтово - логистических, социальных и финансовых услуг каждому человеку на всей территории Российской Федерации. Почта России предоставляет каждому гражданину страны независимо от удаленности пункта проживания наиболее удобный и комфортный канал получения услуг – мобильное приложение, почтаматы, традиционные почтовые отделения – и обеспечивает единство экономического пространства Российской Федерации.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3568" y="5301208"/>
            <a:ext cx="568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АО «Почта России» </a:t>
            </a:r>
            <a:r>
              <a:rPr lang="ru-RU" sz="1400" dirty="0"/>
              <a:t>обладает значительными транспортно-логистическими мощностями, трудовыми ресурсами, почтовыми компетенциями, а также самой широкой распределенной сетью отделений. </a:t>
            </a:r>
          </a:p>
          <a:p>
            <a:pPr algn="just"/>
            <a:r>
              <a:rPr lang="ru-RU" sz="1400" dirty="0"/>
              <a:t>Это позволяет Обществу успешно реализовывать проекты национального масштаба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ПАО «Почта Банк»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1844824"/>
            <a:ext cx="630019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Почта Банк действует на основании следующих лицензий ЦБ РФ: 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Лицензия на осуществление банковских операций со средствами в рублях и иностранной валюте (без права привлечения во вклады денежных средств физических лиц) (25.03.2016); 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Лицензия на привлечение во вклады денежных средств физических лиц в рублях и иностранной валюте (25.03.2016).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167336" y="3501008"/>
            <a:ext cx="59766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Миссия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Почта Банка – повышение доступности и качества финансовых услуг для населения России, в том числе в малых и труднодоступных населенных пунктах.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79512" y="4365104"/>
            <a:ext cx="475252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Д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2023 года. Банк войдет в тройку розничных банков, продолжит активную экспансию в регионы и сделает упор на работе с малым и микро бизнесом.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5473005"/>
            <a:ext cx="7308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Дорожная карта стратегических инициатив включает в себя, помимо работы с предпринимателями, также и привлечение в банк клиентов Почты России, развитие цифровых технологий и ДБО (в первую очередь создание цифрового банка) и дальнейшее масштабирование лоукост-модели в почтовых отделениях в регионах страны. Эти меры будут направлены, в том числе, и на снижение операционных издержек.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80"/>
            <a:ext cx="9144000" cy="6858000"/>
          </a:xfrm>
          <a:prstGeom prst="rect">
            <a:avLst/>
          </a:prstGeom>
        </p:spPr>
      </p:pic>
      <p:pic>
        <p:nvPicPr>
          <p:cNvPr id="7" name="Рисунок 6" descr="ieif_LOGO cu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04" y="116997"/>
            <a:ext cx="1938200" cy="723259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0F262B2-8805-4FE1-9036-66E23687BADF}"/>
              </a:ext>
            </a:extLst>
          </p:cNvPr>
          <p:cNvSpPr/>
          <p:nvPr/>
        </p:nvSpPr>
        <p:spPr>
          <a:xfrm>
            <a:off x="107504" y="1000108"/>
            <a:ext cx="9036496" cy="58477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/>
              <a:t>АО “Почта России” и ПАО “Почта Банк</a:t>
            </a:r>
            <a:endParaRPr lang="ru-RU" sz="3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23528" y="1988840"/>
            <a:ext cx="842493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инфраструктурных отношений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АО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Почта России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ПАО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Почта Банк»  - модернизация и развитие ФГУП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Почта России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путем предоставления доступа к современным финансовым услугам гражданам на всей территории страны, путём размещения в отделениях почтовой связи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окон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предоставления современных финансовых услуг, «Почта Банк» выплачивает инфраструктурный платеж за право пользоваться инфраструктурой почтовых отделений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Почты России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оказания банковских услуг.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E5D43-88F6-4334-BF44-408E66FFEFD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62214"/>
      </p:ext>
    </p:extLst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4362</TotalTime>
  <Words>3063</Words>
  <Application>Microsoft Office PowerPoint</Application>
  <PresentationFormat>Экран (4:3)</PresentationFormat>
  <Paragraphs>856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times new roman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VolSU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университет</dc:title>
  <dc:creator>admin</dc:creator>
  <cp:lastModifiedBy>Белоножкина Яна Борисовна</cp:lastModifiedBy>
  <cp:revision>633</cp:revision>
  <dcterms:created xsi:type="dcterms:W3CDTF">2005-03-24T14:12:57Z</dcterms:created>
  <dcterms:modified xsi:type="dcterms:W3CDTF">2020-11-27T06:47:36Z</dcterms:modified>
</cp:coreProperties>
</file>