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59ABB0-41C8-4856-8754-4C4A0E7C6C35}">
  <a:tblStyle styleId="{0759ABB0-41C8-4856-8754-4C4A0E7C6C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3" y="548680"/>
            <a:ext cx="6301208" cy="1102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33C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33C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F4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23F4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09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25.11.2020</a:t>
            </a:r>
            <a:endParaRPr sz="12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215008" y="45855"/>
            <a:ext cx="6696744" cy="1185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300"/>
              <a:buFont typeface="Calibri"/>
              <a:buNone/>
              <a:defRPr>
                <a:solidFill>
                  <a:srgbClr val="323F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79512" y="1484784"/>
            <a:ext cx="6552728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23F4F"/>
              </a:buClr>
              <a:buSzPts val="2100"/>
              <a:buChar char="•"/>
              <a:defRPr>
                <a:solidFill>
                  <a:srgbClr val="323F4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F4F"/>
              </a:buClr>
              <a:buSzPts val="1800"/>
              <a:buChar char="•"/>
              <a:defRPr>
                <a:solidFill>
                  <a:srgbClr val="323F4F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F4F"/>
              </a:buClr>
              <a:buSzPts val="1500"/>
              <a:buChar char="•"/>
              <a:defRPr>
                <a:solidFill>
                  <a:srgbClr val="323F4F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F4F"/>
              </a:buClr>
              <a:buSzPts val="1350"/>
              <a:buChar char="•"/>
              <a:defRPr>
                <a:solidFill>
                  <a:srgbClr val="323F4F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3F4F"/>
              </a:buClr>
              <a:buSzPts val="1350"/>
              <a:buChar char="•"/>
              <a:defRPr>
                <a:solidFill>
                  <a:srgbClr val="323F4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609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25.11.2020</a:t>
            </a:r>
            <a:endParaRPr b="0" i="0" sz="1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20688" y="45855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ctr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ОБОЙНОГО ПРОИЗВОДСТВА </a:t>
            </a:r>
            <a:br>
              <a:rPr b="0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ВОЛГОГРАДСКОЙ ОБЛАСТИ </a:t>
            </a:r>
            <a:br>
              <a:rPr b="0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БАЗЕ ООО «НОВЫЙ ДИЗАЙН</a:t>
            </a: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800"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0258"/>
            <a:ext cx="9144000" cy="566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251520" y="5229200"/>
            <a:ext cx="7056784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Выполнил слушатель: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Научный руководитель:</a:t>
            </a:r>
            <a:endParaRPr sz="2000"/>
          </a:p>
        </p:txBody>
      </p:sp>
      <p:sp>
        <p:nvSpPr>
          <p:cNvPr id="163" name="Google Shape;163;p24"/>
          <p:cNvSpPr txBox="1"/>
          <p:nvPr/>
        </p:nvSpPr>
        <p:spPr>
          <a:xfrm>
            <a:off x="0" y="2492896"/>
            <a:ext cx="9144000" cy="123107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Цель курсовой работы по праву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0" y="1446987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type="title"/>
          </p:nvPr>
        </p:nvSpPr>
        <p:spPr>
          <a:xfrm>
            <a:off x="215008" y="45855"/>
            <a:ext cx="6445224" cy="1185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07504" y="1412776"/>
            <a:ext cx="6912768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 sz="2400"/>
              <a:t>Цель</a:t>
            </a:r>
            <a:r>
              <a:rPr lang="ru-RU" sz="2400"/>
              <a:t> </a:t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Увеличение доли рынка обойной продукции.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 sz="2400"/>
              <a:t>Задачи</a:t>
            </a:r>
            <a:r>
              <a:rPr lang="ru-RU" sz="2400"/>
              <a:t>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Эффективное использование инвестиционных средств для организации бизнеса;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Изучить способы получения инвестиционных средств на расширение производства;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Описать процесс получения инвестиций и эффекты от их получения;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Получение средств на инвестиционные цели от Фонда Моногородов РФ.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14" name="Google Shape;114;p16"/>
          <p:cNvSpPr txBox="1"/>
          <p:nvPr/>
        </p:nvSpPr>
        <p:spPr>
          <a:xfrm>
            <a:off x="0" y="0"/>
            <a:ext cx="9144000" cy="123107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Цель и задачи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4039" y="0"/>
            <a:ext cx="9144000" cy="123107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ООО «НОВЫЙ ДИЗАЙН»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esign Studio 3D" id="121" name="Google Shape;121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2508" y="1324341"/>
            <a:ext cx="3027060" cy="1107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399574" y="2420888"/>
            <a:ext cx="8352928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 sz="2400"/>
              <a:t>Фабрика материалов для дома и интерьера</a:t>
            </a:r>
            <a:endParaRPr/>
          </a:p>
          <a:p>
            <a:pPr indent="-171450" lvl="0" marL="1714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На рынке более 5 лет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Победы в конкурсах и премиях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Участник выставок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Награды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Постоянное развитие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Выгодные преимущества перед конкурентами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18"/>
          <p:cNvGraphicFramePr/>
          <p:nvPr/>
        </p:nvGraphicFramePr>
        <p:xfrm>
          <a:off x="9421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{0759ABB0-41C8-4856-8754-4C4A0E7C6C35}</a:tableStyleId>
              </a:tblPr>
              <a:tblGrid>
                <a:gridCol w="4567300"/>
                <a:gridCol w="4567300"/>
              </a:tblGrid>
              <a:tr h="4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Сила и возможности: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Сила и угрозы: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</a:tr>
              <a:tr h="308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1. Высокое качество поможет выйти на новые рынки сбыта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2. Высокая квалификация персонала поспособствует расширению производственных мощностей с целью удовлетворения растущего спроса увеличения гос. закупок в рамках программы импортозамещения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3. Стабильная контрактная база снижает риски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4. Отсрочка по выплате займа позволит сохранить на начальном этапе значительную сумму средств для быстрого роста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>
                          <a:solidFill>
                            <a:srgbClr val="3A3838"/>
                          </a:solidFill>
                        </a:rPr>
                        <a:t>1. Высокое качество услуг уменьшит вероятность снижение спроса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>
                          <a:solidFill>
                            <a:srgbClr val="3A3838"/>
                          </a:solidFill>
                        </a:rPr>
                        <a:t>2. Высокое качество услуг и квалификация персонала помогут сохранить высокий спрос после повышения их себестоимости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600">
                          <a:solidFill>
                            <a:srgbClr val="3A3838"/>
                          </a:solidFill>
                        </a:rPr>
                        <a:t>3. Потребители и в дальнейшем будут приобретать товары, так как в любом случае рынок строительства стоять не будет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3A3838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4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Слабость и возможности:</a:t>
                      </a:r>
                      <a:endParaRPr b="1" sz="1800"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Слабость и угрозы:</a:t>
                      </a:r>
                      <a:endParaRPr b="1" sz="1800"/>
                    </a:p>
                  </a:txBody>
                  <a:tcPr marT="45725" marB="45725" marR="91450" marL="91450">
                    <a:solidFill>
                      <a:schemeClr val="accent1"/>
                    </a:solidFill>
                  </a:tcPr>
                </a:tc>
              </a:tr>
              <a:tr h="295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1. Модернизация производственных мощностей за счет использования заемного капитала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2. Создание отдела стратегического планирования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3. Участие на выставках, презентациях и т.п.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3A3838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1. Совершенствование ценовой политики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2. Повышение квалификации персонала в области технологии продаж, проработка скриптов продаж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3. Формирование диалоговых баз данных клиентов, поддержание обратной связи, анализ предпочтений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solidFill>
                            <a:srgbClr val="3A3838"/>
                          </a:solidFill>
                        </a:rPr>
                        <a:t>4. Совершенствование инструментов маркетинговых коммуникаций</a:t>
                      </a:r>
                      <a:endParaRPr sz="1600">
                        <a:solidFill>
                          <a:srgbClr val="3A3838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373" y="2909784"/>
            <a:ext cx="3811983" cy="392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4039" y="0"/>
            <a:ext cx="9144000" cy="123107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Планируемые товары к производству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-108520" y="908720"/>
            <a:ext cx="6408712" cy="594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Виниловые обои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Виниловые обои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Обои с глубокой печатью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Обои с глубокой печатью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Обои с трафаретной печатью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Обои с трафаретной печатью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Виниловые обои с горячим тиснением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Виниловые обои с горячим тиснением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Обои со вспененным винилом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Обои со вспененным винилом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Обои с винилом с химическим тиснением на бумажной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Обои с винилом с химическим тиснением на флизелиновой основе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20"/>
          <p:cNvGraphicFramePr/>
          <p:nvPr/>
        </p:nvGraphicFramePr>
        <p:xfrm>
          <a:off x="1022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{0759ABB0-41C8-4856-8754-4C4A0E7C6C35}</a:tableStyleId>
              </a:tblPr>
              <a:tblGrid>
                <a:gridCol w="341675"/>
                <a:gridCol w="1869150"/>
                <a:gridCol w="924525"/>
                <a:gridCol w="1191275"/>
                <a:gridCol w="1205900"/>
                <a:gridCol w="1205900"/>
                <a:gridCol w="1198600"/>
                <a:gridCol w="1196775"/>
              </a:tblGrid>
              <a:tr h="69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№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п/п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Показатели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Материальные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276 616,0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1 018 742,0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1 697 827,0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2 376 855,0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2 716 290,0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Затраты на оплату труда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2 747,0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42 498,0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48 008,0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73 117,0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89 122,0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94 335,0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69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Налоговые отчисления на заработную плату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824,0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12 749,0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14 403,0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21 935,0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26 736,0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28 301,0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Амортизация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2 732,0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26 518,0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38 752,0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59 367,0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88 794,0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90 505,0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Прочие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5 707,0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16 895,0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16 198,0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15 500,0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14 802,0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14 104,0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Себестоимость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12 010,0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375 276,0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1 136 103,0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1 867 746,0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2 596 309,0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2 943 535,0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Коммерческие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1 167,0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Управленческие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75 129,0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56 129,0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58 015,0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59 902,0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61 789,0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Проценты к уплате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1 726,0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9 343,0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24 035,0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19 714,0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15 176,0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Прочие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ВСЕГО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13 177,0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452 131,0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1 201 575,0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1 949 796,0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2 675 925,0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3 020 500,0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Общие источники финансирования: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13 177,0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452 131,0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1 201 575,0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1 949 796,0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2 675 925,0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3 020 500,0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Собственные средства 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2 635,4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90 426,2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1 201 575,0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1 949 796,0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2 675 925,0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3 020 500,0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46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Кредитные (заемные) средства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10 541,6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361 704,8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Средства инвесторов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69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Государственная финансовая поддержка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2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Другие источники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1"/>
          <p:cNvGraphicFramePr/>
          <p:nvPr/>
        </p:nvGraphicFramePr>
        <p:xfrm>
          <a:off x="0" y="6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{0759ABB0-41C8-4856-8754-4C4A0E7C6C35}</a:tableStyleId>
              </a:tblPr>
              <a:tblGrid>
                <a:gridCol w="385950"/>
                <a:gridCol w="2098050"/>
                <a:gridCol w="1340775"/>
                <a:gridCol w="1337125"/>
                <a:gridCol w="1333475"/>
                <a:gridCol w="1329800"/>
                <a:gridCol w="1318825"/>
              </a:tblGrid>
              <a:tr h="73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№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п/п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Показатели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Всего по годам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Материальные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2 716 178,0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2 716 068,0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2 715 960,0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2 715 854,0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18 950 390,0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Затраты на оплату труда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98 108,0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101 882,0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105 655,0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109 429,0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764 901,0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59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Налоговые отчисления на заработную плату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29 433,0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30 565,0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31 697,0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32 829,0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228 646,0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Амортизация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89 270,0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88 652,0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88 652,0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88 652,0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659 162,0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Прочие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13 406,0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12 709,0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12 011,0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11 313,0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5 707,0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Себестоимость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2 946 395,0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2 949 876,0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2 953 975,0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2 958 077,0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20 608 806,0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Коммерческие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Управленческие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63 677,0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65 563,0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67 450,0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69 336,0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574 244,0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Проценты к уплате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11 328,0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7 302,0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2 919,0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33,0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91 578,0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Прочие расходы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ВСЕГО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3 021 400,0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3 022 741,0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3 024 344,0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3 027 446,0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21 274 628,0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59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Общие источники финансирования: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3 021 400,0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3 022 741,0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3 024 344,0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3 027 446,0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21 274 628,0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Собственные средства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3 021 400,0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3 022 741,0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3 024 344,0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3 027 446,0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21 274 628,0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59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Кредитные (заемные) средства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Средства инвесторов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59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16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Государственная финансовая поддержка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  <a:tr h="28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Другие источники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0,0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2"/>
          <p:cNvGraphicFramePr/>
          <p:nvPr/>
        </p:nvGraphicFramePr>
        <p:xfrm>
          <a:off x="632689" y="278092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{0759ABB0-41C8-4856-8754-4C4A0E7C6C35}</a:tableStyleId>
              </a:tblPr>
              <a:tblGrid>
                <a:gridCol w="2822425"/>
                <a:gridCol w="1440400"/>
                <a:gridCol w="1811150"/>
                <a:gridCol w="1812725"/>
              </a:tblGrid>
              <a:tr h="333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Название параметра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Обозначение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Сценарий без поддержки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Сценарий с поддержкой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Привлечено доп. инвестиций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тыс. руб.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361 802,66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361 802,66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Срок окупаемости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РР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 года 3 мес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2 года 3 мес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Индекс прибыльности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PI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8,44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8,5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Внутренняя норма прибыли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IRR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78,5%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78,9%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25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Чистая приведенная стоимость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NPV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5 787 933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6 176 778 900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51" name="Google Shape;151;p22"/>
          <p:cNvSpPr txBox="1"/>
          <p:nvPr/>
        </p:nvSpPr>
        <p:spPr>
          <a:xfrm>
            <a:off x="4039" y="0"/>
            <a:ext cx="9144000" cy="123107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Инвестиционные параметры проекта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539552" y="116632"/>
            <a:ext cx="8352928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Целесообразность проекта заключается в придании рациональной направленности коммерческой и социальной сферах проекта. Так, при вложении в проект 361 802 658 рублей с сентября 2020 года по январь 2024 года, чистый дисконтированный доход проекта составит 6 176 778,9 тыс. руб. за 10 лет проекта. Также будет создано 242 новых рабочих места на постоянной основе с перспективой расширения количества создаваемых рабочих мест.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0 инструментов для роста сотрудников внутри компании - Лайфхакер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960" y="2890334"/>
            <a:ext cx="7866111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