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1"/>
          <c:dPt>
            <c:idx val="16"/>
            <c:extLst xmlns:c16r2="http://schemas.microsoft.com/office/drawing/2015/06/chart">
              <c:ext xmlns:c16="http://schemas.microsoft.com/office/drawing/2014/chart" uri="{C3380CC4-5D6E-409C-BE32-E72D297353CC}">
                <c16:uniqueId val="{00000004-3855-4F7C-8029-CBBF51787E5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Валовый внутренний продукт</c:v>
                </c:pt>
                <c:pt idx="1">
                  <c:v>Индекс промышленного производства</c:v>
                </c:pt>
                <c:pt idx="2">
                  <c:v>Продукция сельского хозяйства</c:v>
                </c:pt>
                <c:pt idx="3">
                  <c:v>Грузооборот транспорта</c:v>
                </c:pt>
                <c:pt idx="4">
                  <c:v>железнодорожного транспорта</c:v>
                </c:pt>
                <c:pt idx="5">
                  <c:v>Оборот розничной торговли</c:v>
                </c:pt>
                <c:pt idx="6">
                  <c:v>Объем платных услуг населению</c:v>
                </c:pt>
                <c:pt idx="7">
                  <c:v>Внешнеторговый оборот</c:v>
                </c:pt>
                <c:pt idx="8">
                  <c:v>экспорт товаров</c:v>
                </c:pt>
                <c:pt idx="9">
                  <c:v>импорт товаров</c:v>
                </c:pt>
                <c:pt idx="10">
                  <c:v>Инвестиции в основной капитал</c:v>
                </c:pt>
                <c:pt idx="11">
                  <c:v>Индекс потребительских цен</c:v>
                </c:pt>
                <c:pt idx="12">
                  <c:v>Цены производителей промышленных товаров</c:v>
                </c:pt>
                <c:pt idx="13">
                  <c:v>реальные денежные доходы</c:v>
                </c:pt>
                <c:pt idx="14">
                  <c:v>Номинальная заработная плата</c:v>
                </c:pt>
                <c:pt idx="15">
                  <c:v>Реальная заработная плата</c:v>
                </c:pt>
                <c:pt idx="16">
                  <c:v>Общая численность безработных</c:v>
                </c:pt>
                <c:pt idx="17">
                  <c:v>Зарегистрированных безработных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1.1000000000000001</c:v>
                </c:pt>
                <c:pt idx="1">
                  <c:v>2.4</c:v>
                </c:pt>
                <c:pt idx="2">
                  <c:v>4.0999999999999996</c:v>
                </c:pt>
                <c:pt idx="3">
                  <c:v>0.60000000000000064</c:v>
                </c:pt>
                <c:pt idx="4">
                  <c:v>0.2</c:v>
                </c:pt>
                <c:pt idx="5">
                  <c:v>1.6</c:v>
                </c:pt>
                <c:pt idx="6">
                  <c:v>-0.9</c:v>
                </c:pt>
                <c:pt idx="7">
                  <c:v>-3.1</c:v>
                </c:pt>
                <c:pt idx="8">
                  <c:v>-5.7</c:v>
                </c:pt>
                <c:pt idx="9">
                  <c:v>1.6</c:v>
                </c:pt>
                <c:pt idx="10">
                  <c:v>0.70000000000000062</c:v>
                </c:pt>
                <c:pt idx="11">
                  <c:v>0.4</c:v>
                </c:pt>
                <c:pt idx="12">
                  <c:v>2.9</c:v>
                </c:pt>
                <c:pt idx="13">
                  <c:v>0.8</c:v>
                </c:pt>
                <c:pt idx="14">
                  <c:v>7.2</c:v>
                </c:pt>
                <c:pt idx="15">
                  <c:v>2.5</c:v>
                </c:pt>
                <c:pt idx="16">
                  <c:v>-5.3</c:v>
                </c:pt>
                <c:pt idx="17">
                  <c:v>2.7</c:v>
                </c:pt>
              </c:numCache>
            </c:numRef>
          </c:val>
          <c:extLst xmlns:c16r2="http://schemas.microsoft.com/office/drawing/2015/06/chart"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0000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3855-4F7C-8029-CBBF51787E50}"/>
            </c:ext>
          </c:extLst>
        </c:ser>
        <c:dLbls>
          <c:showVal val="1"/>
        </c:dLbls>
        <c:gapWidth val="133"/>
        <c:overlap val="-9"/>
        <c:axId val="66768256"/>
        <c:axId val="66893696"/>
      </c:barChart>
      <c:catAx>
        <c:axId val="66768256"/>
        <c:scaling>
          <c:orientation val="minMax"/>
        </c:scaling>
        <c:axPos val="l"/>
        <c:numFmt formatCode="General" sourceLinked="1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6893696"/>
        <c:crosses val="autoZero"/>
        <c:lblAlgn val="l"/>
        <c:lblOffset val="100"/>
      </c:catAx>
      <c:valAx>
        <c:axId val="6689369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676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 algn="just"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Отрасль ОКВЭД 31.0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0.0</c:formatCode>
                <c:ptCount val="2"/>
                <c:pt idx="0" formatCode="General">
                  <c:v>4.7</c:v>
                </c:pt>
                <c:pt idx="1">
                  <c:v>4.7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C1-4EAD-8266-4DE0227A47A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 отрасли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Лист1!$C$2:$C$3</c:f>
              <c:numCache>
                <c:formatCode>0.0</c:formatCode>
                <c:ptCount val="2"/>
                <c:pt idx="0">
                  <c:v>4.7</c:v>
                </c:pt>
                <c:pt idx="1">
                  <c:v>4.5999999999999996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3C1-4EAD-8266-4DE0227A47A5}"/>
            </c:ext>
          </c:extLst>
        </c:ser>
        <c:overlap val="-34"/>
        <c:axId val="89443328"/>
        <c:axId val="89457792"/>
      </c:barChart>
      <c:catAx>
        <c:axId val="8944332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457792"/>
        <c:crosses val="autoZero"/>
        <c:auto val="1"/>
        <c:lblAlgn val="ctr"/>
        <c:lblOffset val="100"/>
      </c:catAx>
      <c:valAx>
        <c:axId val="8945779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44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317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продаж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</c:trendline>
          <c:cat>
            <c:numRef>
              <c:f>Лист1!$A$2:$A$11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33547653</c:v>
                </c:pt>
                <c:pt idx="1">
                  <c:v>36432528</c:v>
                </c:pt>
                <c:pt idx="2">
                  <c:v>45773107</c:v>
                </c:pt>
                <c:pt idx="3">
                  <c:v>47537105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0C-46D8-8478-A24D017ADA20}"/>
            </c:ext>
          </c:extLst>
        </c:ser>
        <c:marker val="1"/>
        <c:axId val="100723712"/>
        <c:axId val="121208832"/>
      </c:lineChart>
      <c:catAx>
        <c:axId val="1007237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208832"/>
        <c:crosses val="autoZero"/>
        <c:auto val="1"/>
        <c:lblAlgn val="ctr"/>
        <c:lblOffset val="100"/>
      </c:catAx>
      <c:valAx>
        <c:axId val="1212088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723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545C25-AE3C-4EB3-8F9A-573DACB794C2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A5E134-3787-4950-9D0A-1187BCC04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45C25-AE3C-4EB3-8F9A-573DACB794C2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5E134-3787-4950-9D0A-1187BCC04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45C25-AE3C-4EB3-8F9A-573DACB794C2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5E134-3787-4950-9D0A-1187BCC04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45C25-AE3C-4EB3-8F9A-573DACB794C2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5E134-3787-4950-9D0A-1187BCC0478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45C25-AE3C-4EB3-8F9A-573DACB794C2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5E134-3787-4950-9D0A-1187BCC0478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45C25-AE3C-4EB3-8F9A-573DACB794C2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5E134-3787-4950-9D0A-1187BCC0478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45C25-AE3C-4EB3-8F9A-573DACB794C2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5E134-3787-4950-9D0A-1187BCC047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45C25-AE3C-4EB3-8F9A-573DACB794C2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5E134-3787-4950-9D0A-1187BCC0478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45C25-AE3C-4EB3-8F9A-573DACB794C2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5E134-3787-4950-9D0A-1187BCC047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8545C25-AE3C-4EB3-8F9A-573DACB794C2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5E134-3787-4950-9D0A-1187BCC047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545C25-AE3C-4EB3-8F9A-573DACB794C2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A5E134-3787-4950-9D0A-1187BCC0478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8545C25-AE3C-4EB3-8F9A-573DACB794C2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A5E134-3787-4950-9D0A-1187BCC047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772400" cy="2457466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rgbClr val="002060"/>
                </a:solidFill>
              </a:rPr>
              <a:t>ВЫПУСКНАЯ АТТЕСТАЦИОННАЯ РАБОТА НА ТЕМУ:</a:t>
            </a:r>
            <a:br>
              <a:rPr lang="ru-RU" sz="3100" dirty="0">
                <a:solidFill>
                  <a:srgbClr val="002060"/>
                </a:solidFill>
              </a:rPr>
            </a:br>
            <a:r>
              <a:rPr lang="ru-RU" sz="3100" b="1" dirty="0">
                <a:solidFill>
                  <a:srgbClr val="002060"/>
                </a:solidFill>
              </a:rPr>
              <a:t>«АНАЛИЗ ПЕРСПЕКТИВ РАЗВИТИЯ ПРЕДПРИЯТИЯ МАЛОГО БИЗНЕСА В УСЛОВИЯХ СИСТЕМНОГО ЭКОНОМИЧЕСКОГО КРИЗИСА (на примере ООО «Мебель Михайловки</a:t>
            </a:r>
            <a:r>
              <a:rPr lang="ru-RU" sz="3100" b="1" dirty="0" smtClean="0">
                <a:solidFill>
                  <a:srgbClr val="002060"/>
                </a:solidFill>
              </a:rPr>
              <a:t>)»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3857628"/>
            <a:ext cx="6400800" cy="1495420"/>
          </a:xfrm>
        </p:spPr>
        <p:txBody>
          <a:bodyPr>
            <a:normAutofit fontScale="77500" lnSpcReduction="20000"/>
          </a:bodyPr>
          <a:lstStyle/>
          <a:p>
            <a:r>
              <a:rPr lang="ru-RU" sz="3000" dirty="0" smtClean="0">
                <a:solidFill>
                  <a:srgbClr val="002060"/>
                </a:solidFill>
              </a:rPr>
              <a:t>Выполнила :</a:t>
            </a:r>
            <a:endParaRPr lang="ru-RU" sz="3000" dirty="0">
              <a:solidFill>
                <a:srgbClr val="002060"/>
              </a:solidFill>
            </a:endParaRPr>
          </a:p>
          <a:p>
            <a:r>
              <a:rPr lang="ru-RU" sz="3000" dirty="0">
                <a:solidFill>
                  <a:srgbClr val="002060"/>
                </a:solidFill>
              </a:rPr>
              <a:t>Генеральный директор </a:t>
            </a:r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ООО </a:t>
            </a:r>
            <a:r>
              <a:rPr lang="ru-RU" sz="3000" dirty="0">
                <a:solidFill>
                  <a:srgbClr val="002060"/>
                </a:solidFill>
              </a:rPr>
              <a:t>«Мебель Михайловки»</a:t>
            </a:r>
          </a:p>
          <a:p>
            <a:r>
              <a:rPr lang="ru-RU" sz="3000" dirty="0" err="1">
                <a:solidFill>
                  <a:srgbClr val="002060"/>
                </a:solidFill>
              </a:rPr>
              <a:t>Быстрова</a:t>
            </a:r>
            <a:r>
              <a:rPr lang="ru-RU" sz="3000" dirty="0">
                <a:solidFill>
                  <a:srgbClr val="002060"/>
                </a:solidFill>
              </a:rPr>
              <a:t> О.А.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Объем продаж за 2016-2019 гг. и прогноз до 2025 г.</a:t>
            </a:r>
            <a:endParaRPr lang="ru-RU" dirty="0">
              <a:effectLst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28596" y="1643050"/>
          <a:ext cx="821537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481328"/>
            <a:ext cx="8572560" cy="537667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Развитие </a:t>
            </a:r>
            <a:r>
              <a:rPr lang="ru-RU" dirty="0" smtClean="0"/>
              <a:t>малого бизнеса возможно даже в условиях системного мирового экономического кризиса. </a:t>
            </a:r>
            <a:endParaRPr lang="ru-RU" dirty="0" smtClean="0"/>
          </a:p>
          <a:p>
            <a:r>
              <a:rPr lang="ru-RU" dirty="0" smtClean="0"/>
              <a:t>Начало </a:t>
            </a:r>
            <a:r>
              <a:rPr lang="ru-RU" dirty="0" smtClean="0"/>
              <a:t>производства в условиях кризиса всегда рискованно, и данный проект не </a:t>
            </a:r>
            <a:r>
              <a:rPr lang="ru-RU" dirty="0" smtClean="0"/>
              <a:t>является исключением. </a:t>
            </a:r>
          </a:p>
          <a:p>
            <a:r>
              <a:rPr lang="ru-RU" dirty="0" smtClean="0"/>
              <a:t>Социальная эффективность проекта зависит от его коммерческой эффективности, бюджетной эффективности и внешних эффектов, генерируемых проектом.  Данный проект обладает высокой экономической и бюджетной </a:t>
            </a:r>
            <a:r>
              <a:rPr lang="ru-RU" dirty="0" smtClean="0"/>
              <a:t>эффективностью.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СПАСИБО ЗА ВНИМАНИЕ!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Доклад окончен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Анализ текущих показателей социально-экономического развития России</a:t>
            </a:r>
            <a:endParaRPr lang="ru-RU" sz="28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28596" y="1428736"/>
          <a:ext cx="8429684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рентабельности продаж в отрасли в 2019 году 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57158" y="1714488"/>
          <a:ext cx="821537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 </a:t>
            </a:r>
            <a:r>
              <a:rPr lang="ru-RU" sz="3600" dirty="0" smtClean="0"/>
              <a:t>Эффективное использование инвестиционных средств для организации бизнеса;</a:t>
            </a:r>
          </a:p>
          <a:p>
            <a:pPr lvl="0"/>
            <a:r>
              <a:rPr lang="ru-RU" sz="3600" dirty="0" smtClean="0"/>
              <a:t>Удовлетворение местного населения и организаций в качественной продукции.</a:t>
            </a:r>
          </a:p>
          <a:p>
            <a:r>
              <a:rPr lang="ru-RU" sz="3600" dirty="0" smtClean="0"/>
              <a:t>Увеличение доли рынка мебельной </a:t>
            </a:r>
            <a:r>
              <a:rPr lang="ru-RU" sz="3600" dirty="0" smtClean="0"/>
              <a:t>продукции и др.</a:t>
            </a:r>
            <a:endParaRPr lang="ru-RU" sz="36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 </a:t>
            </a:r>
            <a:r>
              <a:rPr lang="ru-RU" sz="3100" dirty="0" smtClean="0"/>
              <a:t>Цели проекта создания Мебельного производства в Волгоградской области:</a:t>
            </a:r>
            <a:endParaRPr lang="ru-RU" sz="3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вредные экологические эффекты отсутствуют, проект является нейтральным для окружающей среды;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рост доходов и прибыли поставщиков сырья;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развитие российского производства;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рост доходов и прибыли сетей, занимающихся продажей товаров для ремонта и строительства, через которые Компания будет осуществлять продажи;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появление на рынке новых видов дизайна качественной мебели;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 негативным внешним эффектам можно отнести только возможное отрицательное влияние на объемы продаж конкурентов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Социальный эффект проекта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Сильные и слабые стороны проекта по производству мебели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5" y="1500174"/>
          <a:ext cx="8143930" cy="5082096"/>
        </p:xfrm>
        <a:graphic>
          <a:graphicData uri="http://schemas.openxmlformats.org/drawingml/2006/table">
            <a:tbl>
              <a:tblPr/>
              <a:tblGrid>
                <a:gridCol w="1214445"/>
                <a:gridCol w="3979198"/>
                <a:gridCol w="2950287"/>
              </a:tblGrid>
              <a:tr h="27384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Бизнес-функция</a:t>
                      </a:r>
                    </a:p>
                  </a:txBody>
                  <a:tcPr marL="39203" marR="39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Сильные стороны</a:t>
                      </a:r>
                    </a:p>
                  </a:txBody>
                  <a:tcPr marL="39203" marR="39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Слабые стороны</a:t>
                      </a:r>
                    </a:p>
                  </a:txBody>
                  <a:tcPr marL="39203" marR="39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0765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1.Производственная структура</a:t>
                      </a:r>
                    </a:p>
                  </a:txBody>
                  <a:tcPr marL="39203" marR="39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1. Возможность расширения производственных мощностей.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2. Система контроля запасов.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3. Эффективное расположение и использование производственных мощностей.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4. Эффективная система контроля качества услуг.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5. Наличие отработанной технологии.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6. Эффективная система маркетинга.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7. Проверенный и надежный поставщик сырья.</a:t>
                      </a:r>
                    </a:p>
                  </a:txBody>
                  <a:tcPr marL="39203" marR="39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1. Необходимость контроля за сроками устранения неполадок.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2. Замедление роста спроса на товары.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3. Необходимость значительных затрат маркетинг.</a:t>
                      </a:r>
                    </a:p>
                  </a:txBody>
                  <a:tcPr marL="39203" marR="39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611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2. Характеристика товаров</a:t>
                      </a:r>
                    </a:p>
                  </a:txBody>
                  <a:tcPr marL="39203" marR="39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 Предприятие предлагает широкий ассортимент мебели по разным категориям.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2. Обеспечение гарантийного срока.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3. Соотношение цена\качество.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4. Компания предоставляет дополнительные услуги: доставка, сборка, замер мебели, разработка по индивидуальному заказу. 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5. Следование современным тенденциям и дизайнерским решениям.  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6. Участие в ярмарках, выставках, форумах.</a:t>
                      </a:r>
                    </a:p>
                  </a:txBody>
                  <a:tcPr marL="39203" marR="39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1. Выпускаемая продукция не имеет явных конкурентных преимуществ перед продукцией фирм-конкурентов (по внешним характеристикам).</a:t>
                      </a:r>
                    </a:p>
                  </a:txBody>
                  <a:tcPr marL="39203" marR="39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86807" cy="5313749"/>
        </p:xfrm>
        <a:graphic>
          <a:graphicData uri="http://schemas.openxmlformats.org/drawingml/2006/table">
            <a:tbl>
              <a:tblPr/>
              <a:tblGrid>
                <a:gridCol w="2057051"/>
                <a:gridCol w="887716"/>
                <a:gridCol w="5342040"/>
              </a:tblGrid>
              <a:tr h="50060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Угроза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998" marR="22998" marT="22998" marB="2299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Риск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998" marR="22998" marT="22998" marB="2299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Описание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998" marR="22998" marT="22998" marB="2299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4274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Угроза со стороны товаров-заменителей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Нулевой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Мебель не имеет товаров-заменителей.  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948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Угрозы внутриотраслевой конкуренции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Рынок является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высококонкурентным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но, у компании имеется ряд преимуществ (со стороны построения маркетинга), за счет чего она может иметь выигрышную позицию среди конкурентов. 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1621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Угроза со стороны новых игроков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Низкая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 данном рынке не часто появляются новые игроки, так как создание такого производства достаточно трудоемкий и сложный процесс, требующий специальных навыков и знаний, а также существенных вложений.  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5294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Власть покупателей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Низкая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Компания обладает всем необходимым, чтобы максимально учитывать желания и потребности покупателей, предотвращать их страхи, а также максимально удобно и понятно выбирать нужный им товар, а также делать индивидуальный заказ.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60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Власть поставщиков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Низкая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Обычное сырье. Достаточное количество поставщиков.</a:t>
                      </a:r>
                    </a:p>
                  </a:txBody>
                  <a:tcPr marL="22998" marR="22998" marT="22998" marB="22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Угрозы проекта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Многие эксперты и аналитики, сделав анализ мебельного рынка 2019 года и особенно его последних тенденций, пришли к выводу, что мебельная отрасль сталкивается сегодня с цифровыми технологиями как никогда остро. </a:t>
            </a:r>
            <a:endParaRPr lang="ru-RU" dirty="0" smtClean="0"/>
          </a:p>
          <a:p>
            <a:r>
              <a:rPr lang="ru-RU" dirty="0" smtClean="0"/>
              <a:t>Существует </a:t>
            </a:r>
            <a:r>
              <a:rPr lang="ru-RU" dirty="0" smtClean="0"/>
              <a:t>прогноз, что «на коне» в 2020 будут те производители, которые имеют комплексную стратегию объединения стационарной и цифровой платформы реализации мебели. </a:t>
            </a:r>
          </a:p>
          <a:p>
            <a:r>
              <a:rPr lang="ru-RU" dirty="0" smtClean="0"/>
              <a:t>В Ассоциации мебельных и деревообрабатывающих предприятий России сообщили, что к середине </a:t>
            </a:r>
            <a:r>
              <a:rPr lang="ru-RU" dirty="0" smtClean="0"/>
              <a:t>апреля 2020 г. </a:t>
            </a:r>
            <a:r>
              <a:rPr lang="ru-RU" dirty="0" smtClean="0"/>
              <a:t>41% российских производителей мебели вообще не получили никакой выручки от розничных продаж</a:t>
            </a:r>
          </a:p>
          <a:p>
            <a:r>
              <a:rPr lang="ru-RU" dirty="0" smtClean="0"/>
              <a:t>В мае 2020 года ассоциация мебельных и деревообрабатывающих предприятий России (АМДПР) сообщила, что ожидает банкротство до 70% предприятий в РФ в течение двух месяцев.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Перспективы совершенствования и потенциал проекта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Прогнозируется, что устойчивый рост в строительной отрасли в сочетании с ростом личных располагаемых доходов после прохождения кризиса 2020 года </a:t>
            </a:r>
            <a:r>
              <a:rPr lang="ru-RU" b="1" dirty="0" smtClean="0"/>
              <a:t>повысит общую рыночную производительность мебельной промышленности.</a:t>
            </a:r>
            <a:r>
              <a:rPr lang="ru-RU" dirty="0" smtClean="0"/>
              <a:t> </a:t>
            </a:r>
            <a:endParaRPr lang="ru-RU" dirty="0" smtClean="0"/>
          </a:p>
          <a:p>
            <a:r>
              <a:rPr lang="ru-RU" dirty="0" smtClean="0"/>
              <a:t>Кроме </a:t>
            </a:r>
            <a:r>
              <a:rPr lang="ru-RU" dirty="0" smtClean="0"/>
              <a:t>того, ожидается, что повышение уровня жизни и рост потребностей среднего класса в жилье, особенно в странах-участниках Таможенного союза, будут способствовать развитию рынка в предстоящие годы.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ПРОГНОЗЫ: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</TotalTime>
  <Words>624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ВЫПУСКНАЯ АТТЕСТАЦИОННАЯ РАБОТА НА ТЕМУ: «АНАЛИЗ ПЕРСПЕКТИВ РАЗВИТИЯ ПРЕДПРИЯТИЯ МАЛОГО БИЗНЕСА В УСЛОВИЯХ СИСТЕМНОГО ЭКОНОМИЧЕСКОГО КРИЗИСА (на примере ООО «Мебель Михайловки)»</vt:lpstr>
      <vt:lpstr>Анализ текущих показателей социально-экономического развития России</vt:lpstr>
      <vt:lpstr>Анализ рентабельности продаж в отрасли в 2019 году </vt:lpstr>
      <vt:lpstr> Цели проекта создания Мебельного производства в Волгоградской области:</vt:lpstr>
      <vt:lpstr>Социальный эффект проекта</vt:lpstr>
      <vt:lpstr>Сильные и слабые стороны проекта по производству мебели</vt:lpstr>
      <vt:lpstr>Угрозы проекта</vt:lpstr>
      <vt:lpstr>Перспективы совершенствования и потенциал проекта</vt:lpstr>
      <vt:lpstr>ПРОГНОЗЫ:</vt:lpstr>
      <vt:lpstr>Объем продаж за 2016-2019 гг. и прогноз до 2025 г.</vt:lpstr>
      <vt:lpstr>ВЫВОДЫ: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ВЫПУСКНАЯ АТТЕСТАЦИОННАЯ РАБОТА НА ТЕМУ: «АНАЛИЗ ПЕРСПЕКТИВ РАЗВИТИЯ ПРЕДПРИЯТИЯ МАЛОГО БИЗНЕСА В УСЛОВИЯХ СИСТЕМНОГО ЭКОНОМИЧЕСКОГО КРИЗИСА (на примере ООО «Мебель Михайловки)»</dc:title>
  <dc:creator>User</dc:creator>
  <cp:lastModifiedBy>User</cp:lastModifiedBy>
  <cp:revision>4</cp:revision>
  <dcterms:created xsi:type="dcterms:W3CDTF">2020-11-26T17:53:58Z</dcterms:created>
  <dcterms:modified xsi:type="dcterms:W3CDTF">2020-11-26T18:25:51Z</dcterms:modified>
</cp:coreProperties>
</file>