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C6AF-A510-4FEF-971C-71467EB6FC5E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C9DB-5F23-417F-867B-95E3BBF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C6AF-A510-4FEF-971C-71467EB6FC5E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C9DB-5F23-417F-867B-95E3BBF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74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C6AF-A510-4FEF-971C-71467EB6FC5E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C9DB-5F23-417F-867B-95E3BBF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C6AF-A510-4FEF-971C-71467EB6FC5E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C9DB-5F23-417F-867B-95E3BBF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46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C6AF-A510-4FEF-971C-71467EB6FC5E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C9DB-5F23-417F-867B-95E3BBF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77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C6AF-A510-4FEF-971C-71467EB6FC5E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C9DB-5F23-417F-867B-95E3BBF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47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C6AF-A510-4FEF-971C-71467EB6FC5E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C9DB-5F23-417F-867B-95E3BBF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939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C6AF-A510-4FEF-971C-71467EB6FC5E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C9DB-5F23-417F-867B-95E3BBF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84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C6AF-A510-4FEF-971C-71467EB6FC5E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C9DB-5F23-417F-867B-95E3BBF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81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C6AF-A510-4FEF-971C-71467EB6FC5E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C9DB-5F23-417F-867B-95E3BBF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1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C6AF-A510-4FEF-971C-71467EB6FC5E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C9DB-5F23-417F-867B-95E3BBF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260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AC6AF-A510-4FEF-971C-71467EB6FC5E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5C9DB-5F23-417F-867B-95E3BBF318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71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sz="3100" b="1" dirty="0">
                <a:solidFill>
                  <a:srgbClr val="002060"/>
                </a:solidFill>
              </a:rPr>
              <a:t>ВЫПУСКНАЯ АТТЕСТАЦИОННАЯ РАБОТА НА ТЕМУ:</a:t>
            </a:r>
            <a:br>
              <a:rPr lang="ru-RU" sz="3100" b="1" dirty="0">
                <a:solidFill>
                  <a:srgbClr val="002060"/>
                </a:solidFill>
              </a:rPr>
            </a:br>
            <a:r>
              <a:rPr lang="ru-RU" sz="3100" b="1" dirty="0">
                <a:solidFill>
                  <a:srgbClr val="002060"/>
                </a:solidFill>
              </a:rPr>
              <a:t>«РАЗРАБОТКА СТРАТЕГИИ РАЗВИТИЯ МЕЖДУНАРОДНОЙ ТОРГОВОЙ КОМПАНИИ В КОНТЕКСТЕ РАЗВИТИЯ РОССИЙСКО-ИРАНСКИХ ОТНОШЕНИЙ (НА ПРИМЕРЕ ООО «ШЕЛКОВЫЙ ПУТЬ»)</a:t>
            </a:r>
            <a:br>
              <a:rPr lang="ru-RU" sz="3100" b="1" dirty="0">
                <a:solidFill>
                  <a:srgbClr val="002060"/>
                </a:solidFill>
              </a:rPr>
            </a:br>
            <a:r>
              <a:rPr lang="ru-RU" sz="3100" b="1" dirty="0">
                <a:solidFill>
                  <a:srgbClr val="002060"/>
                </a:solidFill>
              </a:rPr>
              <a:t> </a:t>
            </a:r>
            <a:br>
              <a:rPr lang="ru-RU" sz="3100" b="1" dirty="0">
                <a:solidFill>
                  <a:srgbClr val="002060"/>
                </a:solidFill>
              </a:rPr>
            </a:br>
            <a:endParaRPr lang="ru-RU" sz="31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9082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Стратегии вывода компании на внешний рынок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Прямой экспорт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Косвенный экспорт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Создание дочерних предприятий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Совместное предприятие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Международный холдинг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Франчайзинг и лицензия</a:t>
            </a:r>
          </a:p>
        </p:txBody>
      </p:sp>
    </p:spTree>
    <p:extLst>
      <p:ext uri="{BB962C8B-B14F-4D97-AF65-F5344CB8AC3E}">
        <p14:creationId xmlns:p14="http://schemas.microsoft.com/office/powerpoint/2010/main" val="3942183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Каналы распределени</a:t>
            </a:r>
            <a:r>
              <a:rPr lang="ru-RU" dirty="0"/>
              <a:t>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смешанный способ реализации </a:t>
            </a:r>
            <a:endParaRPr lang="ru-RU" b="1" dirty="0" smtClean="0"/>
          </a:p>
          <a:p>
            <a:endParaRPr lang="ru-RU" b="1" dirty="0"/>
          </a:p>
          <a:p>
            <a:r>
              <a:rPr lang="ru-RU" b="1" dirty="0"/>
              <a:t>прямой канал сбыта (первоисточник-конечный потребитель) как основной, но также ,вынуждено  </a:t>
            </a:r>
            <a:r>
              <a:rPr lang="ru-RU" b="1" dirty="0" smtClean="0"/>
              <a:t>использовать</a:t>
            </a:r>
          </a:p>
          <a:p>
            <a:r>
              <a:rPr lang="ru-RU" b="1" dirty="0" smtClean="0"/>
              <a:t> </a:t>
            </a:r>
            <a:r>
              <a:rPr lang="ru-RU" b="1" dirty="0"/>
              <a:t>косвенный канал сбыта ,как вспомогательный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903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коммуникации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привлечение новых клиентов через веб сайт компании, к разработке данного ресурса были привлечены ведущие маркетинговые  компании, специализирующиеся на продажах посредством интернет рекламы.</a:t>
            </a:r>
            <a:endParaRPr lang="ru-RU" b="1" dirty="0"/>
          </a:p>
          <a:p>
            <a:r>
              <a:rPr lang="ru-RU" dirty="0"/>
              <a:t> Кроме того очень важной коммуникацией является участие в специализированных международных и российских выставках в которых участвует ООО «Шелковый Путь»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3110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Жизненный цикл продукции предприятия</a:t>
            </a:r>
            <a:br>
              <a:rPr lang="ru-RU" sz="3200" b="1" dirty="0"/>
            </a:br>
            <a:r>
              <a:rPr lang="ru-RU" b="1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настоящий момент продукция компании переживает стадию роста продаж  на российском рынке и стадию внедрения на международные рынки. Наши исследования позволяют прогнозировать рост продаж на протяжении 7-8 лет после чего наступит стадия насыщения рынка, которая может завершиться  стадией объёма продаж, вследствие ограничительных мер со стороны государства или появлением и внедрением на рынок более экологического продукта, что в ближайшей перспективе трудно прогнозируемо ввиду сложившегося производственного процесса производственных предприятий.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323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 Анализ </a:t>
            </a:r>
            <a:r>
              <a:rPr lang="ru-RU" sz="2800" b="1" dirty="0"/>
              <a:t>экономических предпосылок развития внешнеторговых </a:t>
            </a:r>
            <a:r>
              <a:rPr lang="ru-RU" sz="2800" b="1" dirty="0" smtClean="0"/>
              <a:t>       отношений </a:t>
            </a:r>
            <a:r>
              <a:rPr lang="ru-RU" sz="2800" b="1" dirty="0"/>
              <a:t>с партнерами Ирана</a:t>
            </a:r>
            <a:br>
              <a:rPr lang="ru-RU" sz="2800" b="1" dirty="0"/>
            </a:br>
            <a:r>
              <a:rPr lang="ru-RU" sz="2800" dirty="0"/>
              <a:t> 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имеет географическое расположение данной страны и потенциал ее внутренних природных ископаемых. Иран имеет 2043 км береговой линии на юге (Персидский залив – 1358 км, Оманский залив – 796 км) и 675 км водной границы на Каспийском </a:t>
            </a:r>
            <a:r>
              <a:rPr lang="ru-RU" dirty="0" smtClean="0"/>
              <a:t>море</a:t>
            </a:r>
          </a:p>
          <a:p>
            <a:r>
              <a:rPr lang="ru-RU" dirty="0" err="1"/>
              <a:t>Энзели</a:t>
            </a:r>
            <a:r>
              <a:rPr lang="ru-RU" dirty="0"/>
              <a:t>, </a:t>
            </a:r>
            <a:r>
              <a:rPr lang="ru-RU" dirty="0" err="1"/>
              <a:t>Амирабад</a:t>
            </a:r>
            <a:r>
              <a:rPr lang="ru-RU" dirty="0"/>
              <a:t> и </a:t>
            </a:r>
            <a:r>
              <a:rPr lang="ru-RU" dirty="0" err="1"/>
              <a:t>Ноушехр</a:t>
            </a:r>
            <a:r>
              <a:rPr lang="ru-RU" dirty="0"/>
              <a:t> являются важнейшими иранскими портами. Порт </a:t>
            </a:r>
            <a:r>
              <a:rPr lang="ru-RU" dirty="0" err="1"/>
              <a:t>Энзели</a:t>
            </a:r>
            <a:r>
              <a:rPr lang="ru-RU" dirty="0"/>
              <a:t> – это торговый многоцелевой порт</a:t>
            </a:r>
            <a:r>
              <a:rPr lang="ru-RU" dirty="0" smtClean="0"/>
              <a:t>.</a:t>
            </a:r>
          </a:p>
          <a:p>
            <a:r>
              <a:rPr lang="ru-RU" dirty="0"/>
              <a:t>Судоходная компания ИРИ имеет мощный флот, состоящий из океанских лайнеров и служебно-вспомогательных судов, которые функционируют на всех международных направлениях и предоставляют современные услуги, например, доставку «от двери до двери». Иранские торговые суда имеют разные мощности и курсируют между многими важными мировыми портами.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3890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/>
              <a:t>Производственный кластер  химических и нефтехимических предприятий Ирана</a:t>
            </a:r>
            <a:r>
              <a:rPr lang="ru-RU" b="1" dirty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 середины 90-х годов строительство новых заводов было сконцентрировано сначала в портовых зонах сначала в зоне </a:t>
            </a:r>
            <a:r>
              <a:rPr lang="ru-RU" dirty="0" err="1"/>
              <a:t>Махшехр</a:t>
            </a:r>
            <a:r>
              <a:rPr lang="ru-RU" dirty="0"/>
              <a:t>, далее в зоне Парс. Локально расположенные заводы реконструировались и расширяли узкие места</a:t>
            </a:r>
            <a:r>
              <a:rPr lang="ru-RU" dirty="0" smtClean="0"/>
              <a:t>.</a:t>
            </a:r>
          </a:p>
          <a:p>
            <a:r>
              <a:rPr lang="ru-RU" dirty="0"/>
              <a:t>Строительство ряда заводов из-за санкций было заторможено. Заводы основаны на западных технологиях и катализаторах и после бегства европейских компаний есть проекты, полностью брошенных заводских строек</a:t>
            </a:r>
            <a:r>
              <a:rPr lang="ru-RU" dirty="0" smtClean="0"/>
              <a:t>,</a:t>
            </a:r>
          </a:p>
          <a:p>
            <a:endParaRPr lang="ru-RU" dirty="0" smtClean="0"/>
          </a:p>
          <a:p>
            <a:r>
              <a:rPr lang="ru-RU" dirty="0"/>
              <a:t>запущены много небольших частных химических заводов и заводов по переработке полимеров в старых центрах развития химии </a:t>
            </a:r>
            <a:r>
              <a:rPr lang="ru-RU" dirty="0" err="1"/>
              <a:t>Исфаган</a:t>
            </a:r>
            <a:r>
              <a:rPr lang="ru-RU" dirty="0"/>
              <a:t>,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559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Особенности производств Ирана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Численность персонала 30-300 человек, очень редко более 700 Всего построено более 150 заводов и небольших производств. Технологии в основном европейские и китайские. Оборудование – европейское, китайское и большая часть начала производиться в Иране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Строились в портовых зонах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108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                            Импорт </a:t>
            </a:r>
            <a:r>
              <a:rPr lang="ru-RU" sz="2800" b="1" dirty="0"/>
              <a:t>из Ирана базовой </a:t>
            </a:r>
            <a:r>
              <a:rPr lang="ru-RU" sz="2800" b="1" dirty="0" smtClean="0"/>
              <a:t>химии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dirty="0"/>
              <a:t>Импорт продукция: карбамид, сера, метанол, аммиак, стирол, этилен, пропилен, парафин, полиэтилен, полипропилен, полистирол, ПВХ,ПЭТ, поликарбонат, меламин, кальцинированная сода и другие.</a:t>
            </a:r>
          </a:p>
          <a:p>
            <a:r>
              <a:rPr lang="ru-RU" dirty="0"/>
              <a:t>На Россию кроме полимеров возможна поставка следующей продукции:</a:t>
            </a:r>
          </a:p>
          <a:p>
            <a:r>
              <a:rPr lang="ru-RU" dirty="0"/>
              <a:t>- МЭГ, ТЭГ</a:t>
            </a:r>
          </a:p>
          <a:p>
            <a:r>
              <a:rPr lang="ru-RU" dirty="0"/>
              <a:t>- </a:t>
            </a:r>
            <a:r>
              <a:rPr lang="ru-RU" dirty="0" err="1"/>
              <a:t>пропиленгликоль</a:t>
            </a:r>
            <a:r>
              <a:rPr lang="ru-RU" dirty="0"/>
              <a:t>, </a:t>
            </a:r>
            <a:r>
              <a:rPr lang="ru-RU" dirty="0" err="1"/>
              <a:t>полиэтиленгликоли</a:t>
            </a:r>
            <a:r>
              <a:rPr lang="ru-RU" dirty="0"/>
              <a:t>, глицерин, </a:t>
            </a:r>
            <a:r>
              <a:rPr lang="ru-RU" dirty="0" err="1"/>
              <a:t>ПАВы</a:t>
            </a:r>
            <a:r>
              <a:rPr lang="ru-RU" dirty="0"/>
              <a:t>, вазелин косметический</a:t>
            </a:r>
          </a:p>
          <a:p>
            <a:r>
              <a:rPr lang="ru-RU" dirty="0"/>
              <a:t>- АБСК, ЛАБ</a:t>
            </a:r>
          </a:p>
          <a:p>
            <a:r>
              <a:rPr lang="ru-RU" dirty="0"/>
              <a:t>- стирол, этилбензол</a:t>
            </a:r>
          </a:p>
          <a:p>
            <a:r>
              <a:rPr lang="ru-RU" dirty="0"/>
              <a:t>- сода кальцинированная</a:t>
            </a:r>
          </a:p>
          <a:p>
            <a:r>
              <a:rPr lang="ru-RU" dirty="0"/>
              <a:t>- бензол</a:t>
            </a:r>
          </a:p>
          <a:p>
            <a:r>
              <a:rPr lang="ru-RU" dirty="0"/>
              <a:t>- фталевый ангидрид</a:t>
            </a:r>
          </a:p>
          <a:p>
            <a:r>
              <a:rPr lang="ru-RU" dirty="0"/>
              <a:t>- фракция С9</a:t>
            </a:r>
          </a:p>
          <a:p>
            <a:r>
              <a:rPr lang="ru-RU" dirty="0"/>
              <a:t>- ДОФ</a:t>
            </a:r>
          </a:p>
          <a:p>
            <a:r>
              <a:rPr lang="ru-RU" dirty="0"/>
              <a:t>- ксилолы</a:t>
            </a:r>
          </a:p>
          <a:p>
            <a:r>
              <a:rPr lang="ru-RU" dirty="0"/>
              <a:t>- 2-этилгексанол</a:t>
            </a:r>
          </a:p>
          <a:p>
            <a:r>
              <a:rPr lang="ru-RU" dirty="0"/>
              <a:t>- плавиковый шпат, руды цветных металлов(хромит, молибден, РЗМ, цинк, свинец, медь)</a:t>
            </a:r>
          </a:p>
          <a:p>
            <a:r>
              <a:rPr lang="ru-RU" dirty="0"/>
              <a:t>- бутадиен</a:t>
            </a:r>
          </a:p>
          <a:p>
            <a:r>
              <a:rPr lang="ru-RU" dirty="0"/>
              <a:t>- бутен-1, </a:t>
            </a:r>
            <a:r>
              <a:rPr lang="ru-RU" dirty="0" err="1"/>
              <a:t>гексен</a:t>
            </a:r>
            <a:endParaRPr lang="ru-RU" dirty="0"/>
          </a:p>
          <a:p>
            <a:r>
              <a:rPr lang="ru-RU" dirty="0"/>
              <a:t>- эпоксидная смола</a:t>
            </a:r>
          </a:p>
          <a:p>
            <a:r>
              <a:rPr lang="ru-RU" dirty="0"/>
              <a:t>- ТДИ 80/20</a:t>
            </a:r>
          </a:p>
          <a:p>
            <a:r>
              <a:rPr lang="ru-RU" dirty="0"/>
              <a:t>- йод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90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качестве преимущества иранских заводов можно привести доводы в скорости логистики (6-8 дней доставка продукции в среднем от завода до Москвы), примерно одинаковый уровень цен на большие и мелкие партии, «открытость» иранских заводов для переговоров с новыми покупателями. </a:t>
            </a:r>
            <a:endParaRPr lang="ru-RU" dirty="0" smtClean="0"/>
          </a:p>
          <a:p>
            <a:r>
              <a:rPr lang="ru-RU" dirty="0"/>
              <a:t>Цены на полимеры в Иране чуть ниже мировых из-за санкций, при ослаблении санкций был заметен рост цен до уровня ICIS-</a:t>
            </a:r>
            <a:r>
              <a:rPr lang="ru-RU" dirty="0" err="1"/>
              <a:t>lor</a:t>
            </a:r>
            <a:r>
              <a:rPr lang="ru-RU" dirty="0"/>
              <a:t> Восточное побережье Азии за вычетом небольшого фрахта(20-30 дол\</a:t>
            </a:r>
            <a:r>
              <a:rPr lang="ru-RU" dirty="0" err="1"/>
              <a:t>тн</a:t>
            </a:r>
            <a:r>
              <a:rPr lang="ru-RU" dirty="0"/>
              <a:t>). </a:t>
            </a:r>
            <a:endParaRPr lang="ru-RU" dirty="0" smtClean="0"/>
          </a:p>
          <a:p>
            <a:r>
              <a:rPr lang="ru-RU" dirty="0"/>
              <a:t>Одновременно решается проблема с паспортами сделок. В легальности и в защите законности платежей на Иран и доказательствах для таможни уровня закупочных цен.</a:t>
            </a:r>
          </a:p>
        </p:txBody>
      </p:sp>
    </p:spTree>
    <p:extLst>
      <p:ext uri="{BB962C8B-B14F-4D97-AF65-F5344CB8AC3E}">
        <p14:creationId xmlns:p14="http://schemas.microsoft.com/office/powerpoint/2010/main" val="3202544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/>
              <a:t>Анализ политических предпосылок для наращивания импортно-экспортного  </a:t>
            </a:r>
            <a:r>
              <a:rPr lang="ru-RU" sz="2700" b="1" dirty="0" smtClean="0"/>
              <a:t>   потенциала </a:t>
            </a:r>
            <a:r>
              <a:rPr lang="ru-RU" sz="2700" b="1" dirty="0"/>
              <a:t>ООО «Шелковый Путь»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 Политическое </a:t>
            </a:r>
            <a:r>
              <a:rPr lang="ru-RU" dirty="0" smtClean="0"/>
              <a:t>партнерство</a:t>
            </a:r>
          </a:p>
          <a:p>
            <a:r>
              <a:rPr lang="ru-RU" dirty="0"/>
              <a:t>Саммит сотрудничества по Каспию в 2007  году </a:t>
            </a:r>
            <a:endParaRPr lang="ru-RU" dirty="0" smtClean="0"/>
          </a:p>
          <a:p>
            <a:r>
              <a:rPr lang="ru-RU" dirty="0"/>
              <a:t>Решение Высшего Евразийского экономического совета от 26 декабря 2016 г. № 15 «О начале переговоров с Исламской Республикой Иран о заключении временного соглашения, ведущего к образованию зоны свободной торговли» вступило в силу 27.10.2019</a:t>
            </a:r>
          </a:p>
          <a:p>
            <a:endParaRPr lang="ru-RU" dirty="0" smtClean="0"/>
          </a:p>
          <a:p>
            <a:r>
              <a:rPr lang="ru-RU" dirty="0" smtClean="0"/>
              <a:t>Саммит 2014 г в Астрахани</a:t>
            </a:r>
          </a:p>
          <a:p>
            <a:r>
              <a:rPr lang="ru-RU" dirty="0"/>
              <a:t>образован Российский банк со 100% Иранским капиталом МИР БИЗНЕС БАНК учредителем, которого являлся Мир Бизнес Банк»</a:t>
            </a:r>
          </a:p>
        </p:txBody>
      </p:sp>
    </p:spTree>
    <p:extLst>
      <p:ext uri="{BB962C8B-B14F-4D97-AF65-F5344CB8AC3E}">
        <p14:creationId xmlns:p14="http://schemas.microsoft.com/office/powerpoint/2010/main" val="3037484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                               целью </a:t>
            </a:r>
            <a:r>
              <a:rPr lang="ru-RU" sz="3200" dirty="0"/>
              <a:t>данной работы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разработка стратегии </a:t>
            </a:r>
            <a:r>
              <a:rPr lang="ru-RU" dirty="0" smtClean="0"/>
              <a:t>компании</a:t>
            </a:r>
          </a:p>
          <a:p>
            <a:r>
              <a:rPr lang="ru-RU" dirty="0"/>
              <a:t>факторов которые будут являться </a:t>
            </a:r>
            <a:r>
              <a:rPr lang="ru-RU" dirty="0" smtClean="0"/>
              <a:t>первостепенными</a:t>
            </a:r>
          </a:p>
          <a:p>
            <a:r>
              <a:rPr lang="ru-RU" dirty="0"/>
              <a:t>определении страны –</a:t>
            </a:r>
            <a:r>
              <a:rPr lang="ru-RU" dirty="0" smtClean="0"/>
              <a:t>поставщика</a:t>
            </a:r>
          </a:p>
          <a:p>
            <a:r>
              <a:rPr lang="ru-RU" dirty="0"/>
              <a:t>сырьевой ,товарной базы </a:t>
            </a:r>
            <a:endParaRPr lang="ru-RU" dirty="0" smtClean="0"/>
          </a:p>
          <a:p>
            <a:r>
              <a:rPr lang="ru-RU" dirty="0"/>
              <a:t>самого поставщика </a:t>
            </a:r>
          </a:p>
        </p:txBody>
      </p:sp>
    </p:spTree>
    <p:extLst>
      <p:ext uri="{BB962C8B-B14F-4D97-AF65-F5344CB8AC3E}">
        <p14:creationId xmlns:p14="http://schemas.microsoft.com/office/powerpoint/2010/main" val="998195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Ключевые Факторы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географического положения страны </a:t>
            </a:r>
            <a:endParaRPr lang="ru-RU" dirty="0" smtClean="0"/>
          </a:p>
          <a:p>
            <a:r>
              <a:rPr lang="ru-RU" dirty="0"/>
              <a:t>непрозрачность логистической цепочки </a:t>
            </a:r>
            <a:endParaRPr lang="ru-RU" dirty="0" smtClean="0"/>
          </a:p>
          <a:p>
            <a:r>
              <a:rPr lang="ru-RU" dirty="0" err="1"/>
              <a:t>платежно</a:t>
            </a:r>
            <a:r>
              <a:rPr lang="ru-RU" dirty="0"/>
              <a:t> банковская система </a:t>
            </a:r>
            <a:endParaRPr lang="ru-RU" dirty="0" smtClean="0"/>
          </a:p>
          <a:p>
            <a:r>
              <a:rPr lang="ru-RU" dirty="0"/>
              <a:t>качественную отвечающую мировым стандартам </a:t>
            </a:r>
            <a:r>
              <a:rPr lang="ru-RU" dirty="0" smtClean="0"/>
              <a:t>продукцию</a:t>
            </a:r>
          </a:p>
          <a:p>
            <a:r>
              <a:rPr lang="ru-RU" dirty="0" smtClean="0"/>
              <a:t>конкурентная цена </a:t>
            </a:r>
          </a:p>
          <a:p>
            <a:r>
              <a:rPr lang="ru-RU" dirty="0" smtClean="0"/>
              <a:t>Соответствующая мировому уровню Рыночная цена </a:t>
            </a:r>
          </a:p>
          <a:p>
            <a:r>
              <a:rPr lang="ru-RU" dirty="0" smtClean="0"/>
              <a:t>Без спекулятивной составляющей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13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               Причины выбора Ирана –основным поставщиком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Политические</a:t>
            </a:r>
          </a:p>
          <a:p>
            <a:r>
              <a:rPr lang="ru-RU" dirty="0" smtClean="0"/>
              <a:t>Экономические</a:t>
            </a:r>
          </a:p>
          <a:p>
            <a:r>
              <a:rPr lang="ru-RU" dirty="0" smtClean="0"/>
              <a:t>Географические</a:t>
            </a:r>
          </a:p>
          <a:p>
            <a:r>
              <a:rPr lang="ru-RU" dirty="0" smtClean="0"/>
              <a:t>Банковско-финансовые</a:t>
            </a:r>
          </a:p>
          <a:p>
            <a:r>
              <a:rPr lang="ru-RU" dirty="0" err="1" smtClean="0"/>
              <a:t>Логостические</a:t>
            </a:r>
            <a:endParaRPr lang="ru-RU" dirty="0" smtClean="0"/>
          </a:p>
          <a:p>
            <a:r>
              <a:rPr lang="ru-RU" dirty="0" smtClean="0"/>
              <a:t>Личные знакомства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127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характеристики компании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«Шелковый Путь»  (далее по тексту ООО «Шелковый Путь») является Российской компанией, специализирующейся на импорте  и  экспорте химического сырья и материалов на отечественный рынок из стран Ближнего Востока, Китая и Европы. ООО «Шелковый Путь» создано в 2014 году, руководителем  и учредителем компании является Вдовин Денис Александрович.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030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5573" y="62928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                           Партнеры и конкуренты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ИРАНА (С</a:t>
            </a:r>
            <a:r>
              <a:rPr lang="en-US" dirty="0"/>
              <a:t>HEMICALCORP</a:t>
            </a:r>
            <a:r>
              <a:rPr lang="ru-RU" dirty="0"/>
              <a:t>)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КИТАЯ (</a:t>
            </a:r>
            <a:r>
              <a:rPr lang="en-US" dirty="0"/>
              <a:t>TIYANIEGROUP</a:t>
            </a:r>
            <a:r>
              <a:rPr lang="ru-RU" dirty="0"/>
              <a:t>) </a:t>
            </a:r>
            <a:r>
              <a:rPr lang="ru-RU" dirty="0" smtClean="0"/>
              <a:t>И</a:t>
            </a:r>
          </a:p>
          <a:p>
            <a:r>
              <a:rPr lang="ru-RU" dirty="0" smtClean="0"/>
              <a:t> </a:t>
            </a:r>
            <a:r>
              <a:rPr lang="ru-RU" dirty="0"/>
              <a:t>РУМЫНИИ (</a:t>
            </a:r>
            <a:r>
              <a:rPr lang="en-US" dirty="0"/>
              <a:t>CHIMCOMPLEX</a:t>
            </a:r>
            <a:r>
              <a:rPr lang="ru-RU" dirty="0"/>
              <a:t>).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ИРАНА (С</a:t>
            </a:r>
            <a:r>
              <a:rPr lang="en-US" dirty="0"/>
              <a:t>HEMICALCORP</a:t>
            </a:r>
            <a:r>
              <a:rPr lang="ru-RU" dirty="0"/>
              <a:t>)  КИТАЯ (</a:t>
            </a:r>
            <a:r>
              <a:rPr lang="en-US" dirty="0"/>
              <a:t>TIYANIEGROUP</a:t>
            </a:r>
            <a:r>
              <a:rPr lang="ru-RU" dirty="0"/>
              <a:t>) И РУМЫНИИ (</a:t>
            </a:r>
            <a:r>
              <a:rPr lang="en-US" dirty="0"/>
              <a:t>CHIMCOMPLEX</a:t>
            </a:r>
            <a:r>
              <a:rPr lang="ru-RU" dirty="0"/>
              <a:t>).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8256896" y="1681163"/>
            <a:ext cx="3098492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ОАО «КАУСТИК»  Волгоград ,производящий соду каустическую, ООО «ЗИРАКС» производитель кальция хлористого, ОАО «БАШКИРСКАЯ СОДОВАЯ КОМПАНИЯ» г. Стерлитамак ,ОАО «НОВОМОСКОВСКИЙ ХЛОР»,ОАО «КИРОВО-ЧЕПЕЦКИЙ ХИМПРОМ»,ОАО «ХИМПРОМ» НОВОЧЕБОКСАРЫ ,ОАО «БЕНТОНИТЫ ХАКАССИИ».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26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Основные продукты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Каустическая сода</a:t>
            </a:r>
          </a:p>
          <a:p>
            <a:pPr lvl="0"/>
            <a:r>
              <a:rPr lang="ru-RU" dirty="0"/>
              <a:t>Кальций хлористый</a:t>
            </a:r>
          </a:p>
          <a:p>
            <a:pPr lvl="0"/>
            <a:r>
              <a:rPr lang="ru-RU" dirty="0" err="1"/>
              <a:t>Бентонитовая</a:t>
            </a:r>
            <a:r>
              <a:rPr lang="ru-RU" dirty="0"/>
              <a:t> глина</a:t>
            </a:r>
          </a:p>
          <a:p>
            <a:pPr lvl="0"/>
            <a:r>
              <a:rPr lang="ru-RU" dirty="0"/>
              <a:t>Смола ПВХ(поливинилхлорид)</a:t>
            </a:r>
          </a:p>
          <a:p>
            <a:pPr lvl="0"/>
            <a:r>
              <a:rPr lang="ru-RU" dirty="0"/>
              <a:t>Гипохлорит кальция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19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9284" y="153372"/>
            <a:ext cx="9144000" cy="23876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Выбранные стратегии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9284" y="3683925"/>
            <a:ext cx="9144000" cy="1655762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Концентрированного роста</a:t>
            </a:r>
          </a:p>
          <a:p>
            <a:r>
              <a:rPr lang="ru-RU" b="1" dirty="0" smtClean="0"/>
              <a:t>стратегии </a:t>
            </a:r>
            <a:r>
              <a:rPr lang="ru-RU" b="1" dirty="0"/>
              <a:t>усиления позиций на </a:t>
            </a:r>
            <a:r>
              <a:rPr lang="ru-RU" b="1" dirty="0" smtClean="0"/>
              <a:t>рынке</a:t>
            </a:r>
          </a:p>
          <a:p>
            <a:r>
              <a:rPr lang="ru-RU" b="1" dirty="0"/>
              <a:t>стратегии развития </a:t>
            </a:r>
            <a:r>
              <a:rPr lang="ru-RU" b="1" dirty="0" smtClean="0"/>
              <a:t>рынка</a:t>
            </a:r>
          </a:p>
          <a:p>
            <a:r>
              <a:rPr lang="ru-RU" b="1" dirty="0"/>
              <a:t>стратегии развития </a:t>
            </a:r>
            <a:r>
              <a:rPr lang="ru-RU" b="1" dirty="0" smtClean="0"/>
              <a:t>продукта</a:t>
            </a:r>
          </a:p>
          <a:p>
            <a:r>
              <a:rPr lang="ru-RU" b="1" dirty="0"/>
              <a:t>стратегию </a:t>
            </a:r>
            <a:r>
              <a:rPr lang="ru-RU" b="1" dirty="0" smtClean="0"/>
              <a:t>расширения</a:t>
            </a:r>
            <a:endParaRPr lang="ru-RU" b="1" dirty="0"/>
          </a:p>
          <a:p>
            <a:r>
              <a:rPr lang="ru-RU" b="1" dirty="0"/>
              <a:t>стратегия прямого распространения </a:t>
            </a:r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46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Критерии иностранного рынка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6579" y="3509963"/>
            <a:ext cx="9144000" cy="1655762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доступа к уникальным ресурсам в силу своей труднодоступности, редкости или уникально дешевой </a:t>
            </a:r>
            <a:r>
              <a:rPr lang="ru-RU" dirty="0" smtClean="0"/>
              <a:t>стоимости</a:t>
            </a:r>
          </a:p>
          <a:p>
            <a:r>
              <a:rPr lang="ru-RU" dirty="0"/>
              <a:t>компания должна быть знакома с таможенным законодательством страны откуда осуществляется импорт, учитывая лояльность государственных органов  к отдельным видам товаров и наоборот, какие товарные позиции  в интересующей нас стране находятся под особым контролем </a:t>
            </a:r>
            <a:r>
              <a:rPr lang="ru-RU" dirty="0" smtClean="0"/>
              <a:t>государства</a:t>
            </a:r>
          </a:p>
          <a:p>
            <a:r>
              <a:rPr lang="ru-RU" dirty="0" smtClean="0"/>
              <a:t> </a:t>
            </a:r>
            <a:r>
              <a:rPr lang="ru-RU" dirty="0"/>
              <a:t>банковском секторе и законодательстве, наличие санкций и экономического эмбарго. </a:t>
            </a:r>
          </a:p>
        </p:txBody>
      </p:sp>
    </p:spTree>
    <p:extLst>
      <p:ext uri="{BB962C8B-B14F-4D97-AF65-F5344CB8AC3E}">
        <p14:creationId xmlns:p14="http://schemas.microsoft.com/office/powerpoint/2010/main" val="19832373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1029</Words>
  <Application>Microsoft Office PowerPoint</Application>
  <PresentationFormat>Широкоэкранный</PresentationFormat>
  <Paragraphs>108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Тема Office</vt:lpstr>
      <vt:lpstr>  ВЫПУСКНАЯ АТТЕСТАЦИОННАЯ РАБОТА НА ТЕМУ: «РАЗРАБОТКА СТРАТЕГИИ РАЗВИТИЯ МЕЖДУНАРОДНОЙ ТОРГОВОЙ КОМПАНИИ В КОНТЕКСТЕ РАЗВИТИЯ РОССИЙСКО-ИРАНСКИХ ОТНОШЕНИЙ (НА ПРИМЕРЕ ООО «ШЕЛКОВЫЙ ПУТЬ»)   </vt:lpstr>
      <vt:lpstr>                               целью данной работы </vt:lpstr>
      <vt:lpstr>                    Ключевые Факторы </vt:lpstr>
      <vt:lpstr>                Причины выбора Ирана –основным поставщиком</vt:lpstr>
      <vt:lpstr>               характеристики компании</vt:lpstr>
      <vt:lpstr>                           Партнеры и конкуренты</vt:lpstr>
      <vt:lpstr>Основные продукты</vt:lpstr>
      <vt:lpstr>Выбранные стратегии</vt:lpstr>
      <vt:lpstr>Критерии иностранного рынка</vt:lpstr>
      <vt:lpstr>Стратегии вывода компании на внешний рынок</vt:lpstr>
      <vt:lpstr>Каналы распределения</vt:lpstr>
      <vt:lpstr>                       коммуникации</vt:lpstr>
      <vt:lpstr>Жизненный цикл продукции предприятия  </vt:lpstr>
      <vt:lpstr> Анализ экономических предпосылок развития внешнеторговых        отношений с партнерами Ирана   </vt:lpstr>
      <vt:lpstr>Производственный кластер  химических и нефтехимических предприятий Ирана.</vt:lpstr>
      <vt:lpstr>Особенности производств Ирана</vt:lpstr>
      <vt:lpstr>                            Импорт из Ирана базовой химии</vt:lpstr>
      <vt:lpstr>Преимущества </vt:lpstr>
      <vt:lpstr>Анализ политических предпосылок для наращивания импортно-экспортного     потенциала ООО «Шелковый Путь»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ВЫПУСКНАЯ АТТЕСТАЦИОННАЯ РАБОТА НА ТЕМУ: «РАЗРАБОТКА СТРАТЕГИИ РАЗВИТИЯ МЕЖДУНАРОДНОЙ ТОРГОВОЙ КОМПАНИИ В КОНТЕКСТЕ РАЗВИТИЯ РОССИЙСКО-ИРАНСКИХ ОТНОШЕНИЙ (НА ПРИМЕРЕ ООО «ШЕЛКОВЫЙ ПУТЬ»)</dc:title>
  <dc:creator>Учетная запись Майкрософт</dc:creator>
  <cp:lastModifiedBy>Учетная запись Майкрософт</cp:lastModifiedBy>
  <cp:revision>7</cp:revision>
  <cp:lastPrinted>2020-11-26T07:15:04Z</cp:lastPrinted>
  <dcterms:created xsi:type="dcterms:W3CDTF">2020-11-26T06:18:32Z</dcterms:created>
  <dcterms:modified xsi:type="dcterms:W3CDTF">2020-11-26T07:18:46Z</dcterms:modified>
</cp:coreProperties>
</file>