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810" r:id="rId1"/>
  </p:sldMasterIdLst>
  <p:notesMasterIdLst>
    <p:notesMasterId r:id="rId20"/>
  </p:notesMasterIdLst>
  <p:sldIdLst>
    <p:sldId id="418" r:id="rId2"/>
    <p:sldId id="512" r:id="rId3"/>
    <p:sldId id="560" r:id="rId4"/>
    <p:sldId id="561" r:id="rId5"/>
    <p:sldId id="547" r:id="rId6"/>
    <p:sldId id="514" r:id="rId7"/>
    <p:sldId id="563" r:id="rId8"/>
    <p:sldId id="557" r:id="rId9"/>
    <p:sldId id="569" r:id="rId10"/>
    <p:sldId id="562" r:id="rId11"/>
    <p:sldId id="565" r:id="rId12"/>
    <p:sldId id="571" r:id="rId13"/>
    <p:sldId id="566" r:id="rId14"/>
    <p:sldId id="572" r:id="rId15"/>
    <p:sldId id="564" r:id="rId16"/>
    <p:sldId id="570" r:id="rId17"/>
    <p:sldId id="573" r:id="rId18"/>
    <p:sldId id="559" r:id="rId19"/>
  </p:sldIdLst>
  <p:sldSz cx="9144000" cy="6858000" type="screen4x3"/>
  <p:notesSz cx="6646863" cy="9777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0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1061" autoAdjust="0"/>
  </p:normalViewPr>
  <p:slideViewPr>
    <p:cSldViewPr>
      <p:cViewPr varScale="1">
        <p:scale>
          <a:sx n="66" d="100"/>
          <a:sy n="66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3080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3;&#1055;%20&#1056;&#1043;&#1060;\Desktop\&#1044;&#1080;&#1087;&#1083;&#1086;&#1084;\&#1058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3;&#1055;%20&#1056;&#1043;&#1060;\Desktop\&#1044;&#1080;&#1087;&#1083;&#1086;&#1084;\&#1058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/>
      <c:lineChart>
        <c:grouping val="standard"/>
        <c:ser>
          <c:idx val="0"/>
          <c:order val="0"/>
          <c:tx>
            <c:strRef>
              <c:f>Лист1!$B$14</c:f>
              <c:strCache>
                <c:ptCount val="1"/>
                <c:pt idx="0">
                  <c:v>Южный федеральный округ</c:v>
                </c:pt>
              </c:strCache>
            </c:strRef>
          </c:tx>
          <c:marker>
            <c:symbol val="none"/>
          </c:marker>
          <c:cat>
            <c:numRef>
              <c:f>Лист1!$C$2:$G$2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Лист1!$C$14:$G$14</c:f>
              <c:numCache>
                <c:formatCode>General</c:formatCode>
                <c:ptCount val="5"/>
                <c:pt idx="0">
                  <c:v>160.9</c:v>
                </c:pt>
                <c:pt idx="1">
                  <c:v>200.3</c:v>
                </c:pt>
                <c:pt idx="2">
                  <c:v>226.3</c:v>
                </c:pt>
                <c:pt idx="3">
                  <c:v>209.7</c:v>
                </c:pt>
                <c:pt idx="4">
                  <c:v>203.4</c:v>
                </c:pt>
              </c:numCache>
            </c:numRef>
          </c:val>
        </c:ser>
        <c:ser>
          <c:idx val="1"/>
          <c:order val="1"/>
          <c:tx>
            <c:strRef>
              <c:f>Лист1!$B$15</c:f>
              <c:strCache>
                <c:ptCount val="1"/>
                <c:pt idx="0">
                  <c:v>Республика Адыгея</c:v>
                </c:pt>
              </c:strCache>
            </c:strRef>
          </c:tx>
          <c:marker>
            <c:symbol val="none"/>
          </c:marker>
          <c:val>
            <c:numRef>
              <c:f>Лист1!$C$15:$G$15</c:f>
              <c:numCache>
                <c:formatCode>General</c:formatCode>
                <c:ptCount val="5"/>
                <c:pt idx="0">
                  <c:v>4</c:v>
                </c:pt>
                <c:pt idx="1">
                  <c:v>4.2</c:v>
                </c:pt>
                <c:pt idx="2">
                  <c:v>4.5</c:v>
                </c:pt>
                <c:pt idx="3">
                  <c:v>3.8</c:v>
                </c:pt>
                <c:pt idx="4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Лист1!$B$16</c:f>
              <c:strCache>
                <c:ptCount val="1"/>
                <c:pt idx="0">
                  <c:v>Республика Калмыкия</c:v>
                </c:pt>
              </c:strCache>
            </c:strRef>
          </c:tx>
          <c:marker>
            <c:symbol val="none"/>
          </c:marker>
          <c:val>
            <c:numRef>
              <c:f>Лист1!$C$16:$G$16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1.8</c:v>
                </c:pt>
                <c:pt idx="2">
                  <c:v>1.5</c:v>
                </c:pt>
                <c:pt idx="3">
                  <c:v>1.9000000000000001</c:v>
                </c:pt>
                <c:pt idx="4">
                  <c:v>1.7</c:v>
                </c:pt>
              </c:numCache>
            </c:numRef>
          </c:val>
        </c:ser>
        <c:ser>
          <c:idx val="4"/>
          <c:order val="3"/>
          <c:tx>
            <c:strRef>
              <c:f>Лист1!$B$17</c:f>
              <c:strCache>
                <c:ptCount val="1"/>
                <c:pt idx="0">
                  <c:v>Республика Крым</c:v>
                </c:pt>
              </c:strCache>
            </c:strRef>
          </c:tx>
          <c:marker>
            <c:symbol val="none"/>
          </c:marker>
          <c:val>
            <c:numRef>
              <c:f>Лист1!$C$17:$G$17</c:f>
              <c:numCache>
                <c:formatCode>General</c:formatCode>
                <c:ptCount val="5"/>
                <c:pt idx="1">
                  <c:v>17.2</c:v>
                </c:pt>
                <c:pt idx="2">
                  <c:v>22.2</c:v>
                </c:pt>
                <c:pt idx="3">
                  <c:v>22.3</c:v>
                </c:pt>
                <c:pt idx="4">
                  <c:v>22.3</c:v>
                </c:pt>
              </c:numCache>
            </c:numRef>
          </c:val>
        </c:ser>
        <c:ser>
          <c:idx val="3"/>
          <c:order val="4"/>
          <c:tx>
            <c:strRef>
              <c:f>Лист1!$B$18</c:f>
              <c:strCache>
                <c:ptCount val="1"/>
                <c:pt idx="0">
                  <c:v>Краснодарский край</c:v>
                </c:pt>
              </c:strCache>
            </c:strRef>
          </c:tx>
          <c:marker>
            <c:symbol val="none"/>
          </c:marker>
          <c:val>
            <c:numRef>
              <c:f>Лист1!$C$18:$G$18</c:f>
              <c:numCache>
                <c:formatCode>General</c:formatCode>
                <c:ptCount val="5"/>
                <c:pt idx="0">
                  <c:v>62.8</c:v>
                </c:pt>
                <c:pt idx="1">
                  <c:v>81.8</c:v>
                </c:pt>
                <c:pt idx="2">
                  <c:v>90.3</c:v>
                </c:pt>
                <c:pt idx="3">
                  <c:v>81.099999999999994</c:v>
                </c:pt>
                <c:pt idx="4">
                  <c:v>79.2</c:v>
                </c:pt>
              </c:numCache>
            </c:numRef>
          </c:val>
        </c:ser>
        <c:ser>
          <c:idx val="5"/>
          <c:order val="5"/>
          <c:tx>
            <c:strRef>
              <c:f>Лист1!$B$19</c:f>
              <c:strCache>
                <c:ptCount val="1"/>
                <c:pt idx="0">
                  <c:v>Астраханская область</c:v>
                </c:pt>
              </c:strCache>
            </c:strRef>
          </c:tx>
          <c:marker>
            <c:symbol val="none"/>
          </c:marker>
          <c:val>
            <c:numRef>
              <c:f>Лист1!$C$19:$G$19</c:f>
              <c:numCache>
                <c:formatCode>General</c:formatCode>
                <c:ptCount val="5"/>
                <c:pt idx="0">
                  <c:v>10</c:v>
                </c:pt>
                <c:pt idx="1">
                  <c:v>10.3</c:v>
                </c:pt>
                <c:pt idx="2">
                  <c:v>10.1</c:v>
                </c:pt>
                <c:pt idx="3">
                  <c:v>10</c:v>
                </c:pt>
                <c:pt idx="4">
                  <c:v>9.5</c:v>
                </c:pt>
              </c:numCache>
            </c:numRef>
          </c:val>
        </c:ser>
        <c:ser>
          <c:idx val="6"/>
          <c:order val="6"/>
          <c:tx>
            <c:strRef>
              <c:f>Лист1!$B$20</c:f>
              <c:strCache>
                <c:ptCount val="1"/>
                <c:pt idx="0">
                  <c:v>Волгоградская область</c:v>
                </c:pt>
              </c:strCache>
            </c:strRef>
          </c:tx>
          <c:marker>
            <c:symbol val="none"/>
          </c:marker>
          <c:val>
            <c:numRef>
              <c:f>Лист1!$C$20:$G$20</c:f>
              <c:numCache>
                <c:formatCode>General</c:formatCode>
                <c:ptCount val="5"/>
                <c:pt idx="0">
                  <c:v>28.7</c:v>
                </c:pt>
                <c:pt idx="1">
                  <c:v>31.4</c:v>
                </c:pt>
                <c:pt idx="2">
                  <c:v>33.800000000000011</c:v>
                </c:pt>
                <c:pt idx="3">
                  <c:v>28.6</c:v>
                </c:pt>
                <c:pt idx="4">
                  <c:v>26.6</c:v>
                </c:pt>
              </c:numCache>
            </c:numRef>
          </c:val>
        </c:ser>
        <c:ser>
          <c:idx val="7"/>
          <c:order val="7"/>
          <c:tx>
            <c:strRef>
              <c:f>Лист1!$B$21</c:f>
              <c:strCache>
                <c:ptCount val="1"/>
                <c:pt idx="0">
                  <c:v>Ростовская область</c:v>
                </c:pt>
              </c:strCache>
            </c:strRef>
          </c:tx>
          <c:marker>
            <c:symbol val="none"/>
          </c:marker>
          <c:val>
            <c:numRef>
              <c:f>Лист1!$C$21:$G$21</c:f>
              <c:numCache>
                <c:formatCode>General</c:formatCode>
                <c:ptCount val="5"/>
                <c:pt idx="0">
                  <c:v>54.4</c:v>
                </c:pt>
                <c:pt idx="1">
                  <c:v>47.9</c:v>
                </c:pt>
                <c:pt idx="2">
                  <c:v>56.5</c:v>
                </c:pt>
                <c:pt idx="3">
                  <c:v>54.2</c:v>
                </c:pt>
                <c:pt idx="4">
                  <c:v>52.6</c:v>
                </c:pt>
              </c:numCache>
            </c:numRef>
          </c:val>
        </c:ser>
        <c:ser>
          <c:idx val="8"/>
          <c:order val="8"/>
          <c:tx>
            <c:strRef>
              <c:f>Лист1!$B$22</c:f>
              <c:strCache>
                <c:ptCount val="1"/>
                <c:pt idx="0">
                  <c:v>г. Севастополь</c:v>
                </c:pt>
              </c:strCache>
            </c:strRef>
          </c:tx>
          <c:marker>
            <c:symbol val="none"/>
          </c:marker>
          <c:val>
            <c:numRef>
              <c:f>Лист1!$C$22:$G$22</c:f>
              <c:numCache>
                <c:formatCode>General</c:formatCode>
                <c:ptCount val="5"/>
                <c:pt idx="1">
                  <c:v>5.7</c:v>
                </c:pt>
                <c:pt idx="2">
                  <c:v>7.5</c:v>
                </c:pt>
                <c:pt idx="3">
                  <c:v>7.9</c:v>
                </c:pt>
                <c:pt idx="4">
                  <c:v>7.9</c:v>
                </c:pt>
              </c:numCache>
            </c:numRef>
          </c:val>
        </c:ser>
        <c:dLbls/>
        <c:marker val="1"/>
        <c:axId val="133068672"/>
        <c:axId val="133070208"/>
      </c:lineChart>
      <c:catAx>
        <c:axId val="133068672"/>
        <c:scaling>
          <c:orientation val="minMax"/>
        </c:scaling>
        <c:axPos val="b"/>
        <c:numFmt formatCode="General" sourceLinked="1"/>
        <c:tickLblPos val="nextTo"/>
        <c:crossAx val="133070208"/>
        <c:crosses val="autoZero"/>
        <c:auto val="1"/>
        <c:lblAlgn val="ctr"/>
        <c:lblOffset val="100"/>
      </c:catAx>
      <c:valAx>
        <c:axId val="133070208"/>
        <c:scaling>
          <c:orientation val="minMax"/>
        </c:scaling>
        <c:axPos val="l"/>
        <c:majorGridlines/>
        <c:numFmt formatCode="General" sourceLinked="1"/>
        <c:tickLblPos val="nextTo"/>
        <c:crossAx val="13306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44473938157485"/>
          <c:y val="0.33395947859385672"/>
          <c:w val="0.23789448096217047"/>
          <c:h val="0.4252262622061655"/>
        </c:manualLayout>
      </c:layout>
    </c:legend>
    <c:plotVisOnly val="1"/>
    <c:dispBlanksAs val="gap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Лист1!$B$56</c:f>
              <c:strCache>
                <c:ptCount val="1"/>
                <c:pt idx="0">
                  <c:v>Южный федеральный округ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Лист1!$C$56:$G$56</c:f>
              <c:numCache>
                <c:formatCode>General</c:formatCode>
                <c:ptCount val="5"/>
                <c:pt idx="0">
                  <c:v>115</c:v>
                </c:pt>
                <c:pt idx="1">
                  <c:v>122.3</c:v>
                </c:pt>
                <c:pt idx="2">
                  <c:v>138</c:v>
                </c:pt>
                <c:pt idx="3">
                  <c:v>128</c:v>
                </c:pt>
                <c:pt idx="4">
                  <c:v>124</c:v>
                </c:pt>
              </c:numCache>
            </c:numRef>
          </c:val>
        </c:ser>
        <c:ser>
          <c:idx val="1"/>
          <c:order val="1"/>
          <c:tx>
            <c:strRef>
              <c:f>Лист1!$B$57</c:f>
              <c:strCache>
                <c:ptCount val="1"/>
                <c:pt idx="0">
                  <c:v>Республика Адыгея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Лист1!$C$57:$G$57</c:f>
              <c:numCache>
                <c:formatCode>General</c:formatCode>
                <c:ptCount val="5"/>
                <c:pt idx="0">
                  <c:v>88</c:v>
                </c:pt>
                <c:pt idx="1">
                  <c:v>92.6</c:v>
                </c:pt>
                <c:pt idx="2">
                  <c:v>99</c:v>
                </c:pt>
                <c:pt idx="3">
                  <c:v>83</c:v>
                </c:pt>
                <c:pt idx="4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Лист1!$B$58</c:f>
              <c:strCache>
                <c:ptCount val="1"/>
                <c:pt idx="0">
                  <c:v>Республика Калмыкия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Лист1!$C$58:$G$58</c:f>
              <c:numCache>
                <c:formatCode>General</c:formatCode>
                <c:ptCount val="5"/>
                <c:pt idx="0">
                  <c:v>39</c:v>
                </c:pt>
                <c:pt idx="1">
                  <c:v>63.2</c:v>
                </c:pt>
                <c:pt idx="2">
                  <c:v>54</c:v>
                </c:pt>
                <c:pt idx="3">
                  <c:v>67</c:v>
                </c:pt>
                <c:pt idx="4">
                  <c:v>64</c:v>
                </c:pt>
              </c:numCache>
            </c:numRef>
          </c:val>
        </c:ser>
        <c:ser>
          <c:idx val="3"/>
          <c:order val="3"/>
          <c:tx>
            <c:strRef>
              <c:f>Лист1!$B$59</c:f>
              <c:strCache>
                <c:ptCount val="1"/>
                <c:pt idx="0">
                  <c:v>Республика Крым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Лист1!$C$59:$G$59</c:f>
              <c:numCache>
                <c:formatCode>General</c:formatCode>
                <c:ptCount val="5"/>
                <c:pt idx="0" formatCode="0.00">
                  <c:v>0</c:v>
                </c:pt>
                <c:pt idx="1">
                  <c:v>90.1</c:v>
                </c:pt>
                <c:pt idx="2">
                  <c:v>116</c:v>
                </c:pt>
                <c:pt idx="3">
                  <c:v>116</c:v>
                </c:pt>
                <c:pt idx="4">
                  <c:v>117</c:v>
                </c:pt>
              </c:numCache>
            </c:numRef>
          </c:val>
        </c:ser>
        <c:ser>
          <c:idx val="4"/>
          <c:order val="4"/>
          <c:tx>
            <c:strRef>
              <c:f>Лист1!$B$60</c:f>
              <c:strCache>
                <c:ptCount val="1"/>
                <c:pt idx="0">
                  <c:v>Краснодарский край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Лист1!$C$60:$G$60</c:f>
              <c:numCache>
                <c:formatCode>General</c:formatCode>
                <c:ptCount val="5"/>
                <c:pt idx="0">
                  <c:v>115</c:v>
                </c:pt>
                <c:pt idx="1">
                  <c:v>148.30000000000001</c:v>
                </c:pt>
                <c:pt idx="2">
                  <c:v>162</c:v>
                </c:pt>
                <c:pt idx="3">
                  <c:v>145</c:v>
                </c:pt>
                <c:pt idx="4">
                  <c:v>140</c:v>
                </c:pt>
              </c:numCache>
            </c:numRef>
          </c:val>
        </c:ser>
        <c:ser>
          <c:idx val="5"/>
          <c:order val="5"/>
          <c:tx>
            <c:strRef>
              <c:f>Лист1!$B$61</c:f>
              <c:strCache>
                <c:ptCount val="1"/>
                <c:pt idx="0">
                  <c:v>Астраханская область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Лист1!$C$61:$G$61</c:f>
              <c:numCache>
                <c:formatCode>General</c:formatCode>
                <c:ptCount val="5"/>
                <c:pt idx="0">
                  <c:v>98</c:v>
                </c:pt>
                <c:pt idx="1">
                  <c:v>100.8</c:v>
                </c:pt>
                <c:pt idx="2">
                  <c:v>99</c:v>
                </c:pt>
                <c:pt idx="3">
                  <c:v>98</c:v>
                </c:pt>
                <c:pt idx="4">
                  <c:v>94</c:v>
                </c:pt>
              </c:numCache>
            </c:numRef>
          </c:val>
        </c:ser>
        <c:ser>
          <c:idx val="6"/>
          <c:order val="6"/>
          <c:tx>
            <c:strRef>
              <c:f>Лист1!$B$62</c:f>
              <c:strCache>
                <c:ptCount val="1"/>
                <c:pt idx="0">
                  <c:v>Волгоградская область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Лист1!$C$62:$G$62</c:f>
              <c:numCache>
                <c:formatCode>General</c:formatCode>
                <c:ptCount val="5"/>
                <c:pt idx="0">
                  <c:v>112</c:v>
                </c:pt>
                <c:pt idx="1">
                  <c:v>123.4</c:v>
                </c:pt>
                <c:pt idx="2">
                  <c:v>133</c:v>
                </c:pt>
                <c:pt idx="3">
                  <c:v>114</c:v>
                </c:pt>
                <c:pt idx="4">
                  <c:v>106</c:v>
                </c:pt>
              </c:numCache>
            </c:numRef>
          </c:val>
        </c:ser>
        <c:ser>
          <c:idx val="7"/>
          <c:order val="7"/>
          <c:tx>
            <c:strRef>
              <c:f>Лист1!$B$63</c:f>
              <c:strCache>
                <c:ptCount val="1"/>
                <c:pt idx="0">
                  <c:v>Ростовская область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Лист1!$C$63:$G$63</c:f>
              <c:numCache>
                <c:formatCode>General</c:formatCode>
                <c:ptCount val="5"/>
                <c:pt idx="0">
                  <c:v>128</c:v>
                </c:pt>
                <c:pt idx="1">
                  <c:v>113.2</c:v>
                </c:pt>
                <c:pt idx="2">
                  <c:v>133</c:v>
                </c:pt>
                <c:pt idx="3">
                  <c:v>128</c:v>
                </c:pt>
                <c:pt idx="4">
                  <c:v>125</c:v>
                </c:pt>
              </c:numCache>
            </c:numRef>
          </c:val>
        </c:ser>
        <c:ser>
          <c:idx val="8"/>
          <c:order val="8"/>
          <c:tx>
            <c:strRef>
              <c:f>Лист1!$B$64</c:f>
              <c:strCache>
                <c:ptCount val="1"/>
                <c:pt idx="0">
                  <c:v>г. Севастополь</c:v>
                </c:pt>
              </c:strCache>
            </c:strRef>
          </c:tx>
          <c:cat>
            <c:numRef>
              <c:f>Лист1!$C$55:$G$55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Лист1!$C$64:$G$64</c:f>
              <c:numCache>
                <c:formatCode>General</c:formatCode>
                <c:ptCount val="5"/>
                <c:pt idx="0" formatCode="0.00">
                  <c:v>0</c:v>
                </c:pt>
                <c:pt idx="1">
                  <c:v>137.19999999999999</c:v>
                </c:pt>
                <c:pt idx="2">
                  <c:v>176</c:v>
                </c:pt>
                <c:pt idx="3">
                  <c:v>181</c:v>
                </c:pt>
                <c:pt idx="4">
                  <c:v>178</c:v>
                </c:pt>
              </c:numCache>
            </c:numRef>
          </c:val>
        </c:ser>
        <c:dLbls/>
        <c:marker val="1"/>
        <c:axId val="138160000"/>
        <c:axId val="138161536"/>
      </c:lineChart>
      <c:catAx>
        <c:axId val="138160000"/>
        <c:scaling>
          <c:orientation val="minMax"/>
        </c:scaling>
        <c:axPos val="b"/>
        <c:numFmt formatCode="General" sourceLinked="1"/>
        <c:tickLblPos val="nextTo"/>
        <c:crossAx val="138161536"/>
        <c:crosses val="autoZero"/>
        <c:auto val="1"/>
        <c:lblAlgn val="ctr"/>
        <c:lblOffset val="100"/>
      </c:catAx>
      <c:valAx>
        <c:axId val="138161536"/>
        <c:scaling>
          <c:orientation val="minMax"/>
        </c:scaling>
        <c:axPos val="l"/>
        <c:majorGridlines/>
        <c:numFmt formatCode="General" sourceLinked="1"/>
        <c:tickLblPos val="nextTo"/>
        <c:crossAx val="13816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30460041476888"/>
          <c:y val="6.743740677265371E-2"/>
          <c:w val="0.2398769349701885"/>
          <c:h val="0.44877800462972239"/>
        </c:manualLayout>
      </c:layout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0.66942</cdr:x>
      <cdr:y>0.82914</cdr:y>
    </cdr:from>
    <cdr:to>
      <cdr:x>0.7686</cdr:x>
      <cdr:y>0.82914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10800000" flipV="1">
          <a:off x="5832648" y="3843684"/>
          <a:ext cx="864096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0.77686</cdr:x>
      <cdr:y>0.8136</cdr:y>
    </cdr:from>
    <cdr:to>
      <cdr:x>0.99174</cdr:x>
      <cdr:y>0.87574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68752" y="3771676"/>
          <a:ext cx="187220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Волгоградская область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0.675</cdr:x>
      <cdr:y>0.45902</cdr:y>
    </cdr:from>
    <cdr:to>
      <cdr:x>0.85833</cdr:x>
      <cdr:y>0.67213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10800000">
          <a:off x="5832648" y="2016224"/>
          <a:ext cx="1584176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0.775</cdr:x>
      <cdr:y>0.65574</cdr:y>
    </cdr:from>
    <cdr:to>
      <cdr:x>0.95</cdr:x>
      <cdr:y>0.85246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696744" y="2880320"/>
          <a:ext cx="1512168" cy="8640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Волгоградская </a:t>
          </a:r>
          <a:r>
            <a:rPr lang="ru-RU" sz="1400" dirty="0" smtClean="0">
              <a:solidFill>
                <a:schemeClr val="tx1"/>
              </a:solidFill>
            </a:rPr>
            <a:t>область , 106 шт. 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07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7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BD39-D02D-4B79-B8B7-D6B2233F74CE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89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687" y="4705380"/>
            <a:ext cx="531749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80307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018" y="9286846"/>
            <a:ext cx="2880307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33C2B-B866-46E3-B132-9D91255EA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68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46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46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46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6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46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33C2B-B866-46E3-B132-9D91255EA13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84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290C6-8A65-49EF-9397-912FD642C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84CCC-5EEE-4252-8F95-8D8BE6FF5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DD448-53A2-42A6-96A8-6C2531989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E5D43-88F6-4334-BF44-408E66FFE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CC9F7-337C-446A-878D-6E20F058F1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16E58-F125-4389-AE91-26CCA9555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EB81-84BD-4CCB-9196-1A24838BD2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0D078-9B3C-4622-8A3C-1185C3FA0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A094C-074A-496D-A6A6-FB12597AC5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4EAB5-3E97-4754-8761-766E65F80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D22E-77E7-46BC-A127-6F28CE5A2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BC8CFD-EFB5-4630-8E09-B5B611889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251520" y="1484784"/>
            <a:ext cx="8501122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Повышение эффективности использования </a:t>
            </a:r>
          </a:p>
          <a:p>
            <a:pPr algn="ctr"/>
            <a:r>
              <a:rPr lang="ru-RU" sz="2000" dirty="0" smtClean="0"/>
              <a:t>финансовых инструментов при осуществлении </a:t>
            </a:r>
          </a:p>
          <a:p>
            <a:pPr algn="ctr"/>
            <a:r>
              <a:rPr lang="ru-RU" sz="2000" dirty="0" smtClean="0"/>
              <a:t>поддержки субъектов МСП </a:t>
            </a:r>
          </a:p>
          <a:p>
            <a:pPr algn="ctr"/>
            <a:r>
              <a:rPr lang="ru-RU" sz="2000" dirty="0" smtClean="0"/>
              <a:t>Ассоциацией (некоммерческое партнерство)</a:t>
            </a:r>
          </a:p>
          <a:p>
            <a:pPr algn="ctr"/>
            <a:r>
              <a:rPr lang="ru-RU" sz="2000" dirty="0" smtClean="0"/>
              <a:t>«Гарантийный Фонд Волгоградской области»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4572008"/>
            <a:ext cx="5572164" cy="19288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Ермаков Алексей </a:t>
            </a:r>
            <a:r>
              <a:rPr lang="ru-RU" dirty="0" smtClean="0">
                <a:solidFill>
                  <a:schemeClr val="tx1"/>
                </a:solidFill>
              </a:rPr>
              <a:t>Викторович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Научный руководитель – Доцент кафедры теории финансов, кредита и налогообложения ФГАОУ ВО «Волгоградский государственный университет»  </a:t>
            </a:r>
            <a:r>
              <a:rPr lang="ru-RU" dirty="0" err="1" smtClean="0">
                <a:solidFill>
                  <a:schemeClr val="tx1"/>
                </a:solidFill>
              </a:rPr>
              <a:t>Шкарупа</a:t>
            </a:r>
            <a:r>
              <a:rPr lang="ru-RU" dirty="0" smtClean="0">
                <a:solidFill>
                  <a:schemeClr val="tx1"/>
                </a:solidFill>
              </a:rPr>
              <a:t> Екатерина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568952" cy="48013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Основными целями Гарантийного фонда Волгоградской </a:t>
            </a:r>
            <a:r>
              <a:rPr lang="ru-RU" b="1" dirty="0" smtClean="0">
                <a:solidFill>
                  <a:schemeClr val="tx1"/>
                </a:solidFill>
              </a:rPr>
              <a:t>области» являются: </a:t>
            </a: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 smtClean="0">
                <a:solidFill>
                  <a:schemeClr val="tx1"/>
                </a:solidFill>
              </a:rPr>
              <a:t>доступа субъектов малого и среднего  предпринимательства и организаций, образующих инфраструктуру поддержки  субъектов малого и среднего предпринимательства, к кредитным и иным финансовым ресурсам (договора займа, лизинг, банковские гарантии);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Создание благоприятных условий для функционирования субъектов малого и среднего предпринимательства и организаций, образующих инфраструктуру поддержки  субъектов малого и среднего предпринимательства на территории Волгоградской области.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Основными задачами Гарантийного фонда Волгоградской области» являются: </a:t>
            </a:r>
            <a:r>
              <a:rPr lang="ru-RU" dirty="0" smtClean="0">
                <a:solidFill>
                  <a:schemeClr val="tx1"/>
                </a:solidFill>
              </a:rPr>
              <a:t>предоставление поручительств по обязательствам субъектов малого и среднего предпринимательства Волгоградской области (организаций инфраструктуры поддержки СМСП), основанных на кредитных договорах, договорах займа, лизинга, банковских гарантий;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обеспечение исполнения обязательств по заключенным договорам поручительства.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sp>
        <p:nvSpPr>
          <p:cNvPr id="8" name="Заголовок 12"/>
          <p:cNvSpPr>
            <a:spLocks noGrp="1"/>
          </p:cNvSpPr>
          <p:nvPr>
            <p:ph type="title"/>
          </p:nvPr>
        </p:nvSpPr>
        <p:spPr>
          <a:xfrm>
            <a:off x="179512" y="836712"/>
            <a:ext cx="6581074" cy="892513"/>
          </a:xfrm>
        </p:spPr>
        <p:txBody>
          <a:bodyPr>
            <a:normAutofit fontScale="90000"/>
          </a:bodyPr>
          <a:lstStyle/>
          <a:p>
            <a:pPr marL="11132">
              <a:lnSpc>
                <a:spcPts val="1341"/>
              </a:lnSpc>
              <a:spcBef>
                <a:spcPts val="88"/>
              </a:spcBef>
            </a:pPr>
            <a:r>
              <a:rPr lang="ru-RU" sz="1600" spc="-131" dirty="0" smtClean="0">
                <a:solidFill>
                  <a:srgbClr val="1A5480"/>
                </a:solidFill>
              </a:rPr>
              <a:t>АССОЦИАЦИЯ</a:t>
            </a:r>
            <a:br>
              <a:rPr lang="ru-RU" sz="1600" spc="-131" dirty="0" smtClean="0">
                <a:solidFill>
                  <a:srgbClr val="1A5480"/>
                </a:solidFill>
              </a:rPr>
            </a:br>
            <a:r>
              <a:rPr lang="ru-RU" sz="1600" spc="-131" dirty="0"/>
              <a:t/>
            </a:r>
            <a:br>
              <a:rPr lang="ru-RU" sz="1600" spc="-131" dirty="0"/>
            </a:br>
            <a:r>
              <a:rPr lang="ru-RU" sz="1600" spc="-131" dirty="0">
                <a:solidFill>
                  <a:srgbClr val="1A5480"/>
                </a:solidFill>
              </a:rPr>
              <a:t>(НЕКОММЕРЧЕСКОЕ ПАРТНЕРСТВО</a:t>
            </a:r>
            <a:r>
              <a:rPr lang="ru-RU" sz="1600" spc="-131" dirty="0" smtClean="0">
                <a:solidFill>
                  <a:srgbClr val="1A5480"/>
                </a:solidFill>
              </a:rPr>
              <a:t>)</a:t>
            </a:r>
            <a:br>
              <a:rPr lang="ru-RU" sz="1600" spc="-131" dirty="0" smtClean="0">
                <a:solidFill>
                  <a:srgbClr val="1A5480"/>
                </a:solidFill>
              </a:rPr>
            </a:br>
            <a:r>
              <a:rPr lang="ru-RU" sz="1600" spc="-131" dirty="0" smtClean="0">
                <a:solidFill>
                  <a:srgbClr val="1A5480"/>
                </a:solidFill>
              </a:rPr>
              <a:t/>
            </a:r>
            <a:br>
              <a:rPr lang="ru-RU" sz="1600" spc="-131" dirty="0" smtClean="0">
                <a:solidFill>
                  <a:srgbClr val="1A5480"/>
                </a:solidFill>
              </a:rPr>
            </a:br>
            <a:r>
              <a:rPr lang="ru-RU" sz="2100" spc="-4" dirty="0">
                <a:solidFill>
                  <a:srgbClr val="1A5480"/>
                </a:solidFill>
                <a:latin typeface="Trebuchet MS"/>
                <a:cs typeface="Trebuchet MS"/>
              </a:rPr>
              <a:t>«ГАРАНТИЙНЫЙ</a:t>
            </a:r>
            <a:r>
              <a:rPr lang="ru-RU" sz="2100" spc="-167" dirty="0">
                <a:solidFill>
                  <a:srgbClr val="1A5480"/>
                </a:solidFill>
                <a:latin typeface="Trebuchet MS"/>
                <a:cs typeface="Trebuchet MS"/>
              </a:rPr>
              <a:t> </a:t>
            </a:r>
            <a:r>
              <a:rPr lang="ru-RU" sz="2100" spc="-9" dirty="0" smtClean="0">
                <a:solidFill>
                  <a:srgbClr val="1A5480"/>
                </a:solidFill>
                <a:latin typeface="Trebuchet MS"/>
                <a:cs typeface="Trebuchet MS"/>
              </a:rPr>
              <a:t>ФОНД </a:t>
            </a:r>
            <a:r>
              <a:rPr lang="ru-RU" sz="2100" spc="-31" dirty="0">
                <a:solidFill>
                  <a:srgbClr val="1A5480"/>
                </a:solidFill>
                <a:latin typeface="Trebuchet MS"/>
                <a:cs typeface="Trebuchet MS"/>
              </a:rPr>
              <a:t>ВОЛГОГРАДСКОЙ</a:t>
            </a:r>
            <a:r>
              <a:rPr lang="ru-RU" sz="2100" spc="-184" dirty="0">
                <a:solidFill>
                  <a:srgbClr val="1A5480"/>
                </a:solidFill>
                <a:latin typeface="Trebuchet MS"/>
                <a:cs typeface="Trebuchet MS"/>
              </a:rPr>
              <a:t> </a:t>
            </a:r>
            <a:r>
              <a:rPr lang="ru-RU" sz="2100" spc="-9" dirty="0">
                <a:solidFill>
                  <a:srgbClr val="1A5480"/>
                </a:solidFill>
                <a:latin typeface="Trebuchet MS"/>
                <a:cs typeface="Trebuchet MS"/>
              </a:rPr>
              <a:t>ОБЛАСТИ»</a:t>
            </a:r>
            <a:r>
              <a:rPr lang="ru-RU" sz="2100" spc="-9" dirty="0" smtClean="0">
                <a:solidFill>
                  <a:srgbClr val="1A5480"/>
                </a:solidFill>
                <a:latin typeface="Trebuchet MS"/>
                <a:cs typeface="Trebuchet MS"/>
              </a:rPr>
              <a:t> </a:t>
            </a:r>
            <a:endParaRPr lang="ru-RU" sz="2100" dirty="0"/>
          </a:p>
        </p:txBody>
      </p:sp>
      <p:sp>
        <p:nvSpPr>
          <p:cNvPr id="10" name="object 84"/>
          <p:cNvSpPr txBox="1"/>
          <p:nvPr/>
        </p:nvSpPr>
        <p:spPr>
          <a:xfrm>
            <a:off x="755576" y="1916832"/>
            <a:ext cx="5630848" cy="22924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lnSpc>
                <a:spcPts val="802"/>
              </a:lnSpc>
              <a:spcBef>
                <a:spcPts val="88"/>
              </a:spcBef>
              <a:tabLst>
                <a:tab pos="210943" algn="l"/>
                <a:tab pos="330607" algn="l"/>
              </a:tabLst>
            </a:pPr>
            <a:r>
              <a:rPr sz="700" u="heavy" dirty="0">
                <a:solidFill>
                  <a:srgbClr val="1A5480"/>
                </a:solidFill>
                <a:uFill>
                  <a:solidFill>
                    <a:srgbClr val="E63B2B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700" dirty="0">
                <a:solidFill>
                  <a:srgbClr val="1A5480"/>
                </a:solidFill>
                <a:latin typeface="Times New Roman"/>
                <a:cs typeface="Times New Roman"/>
              </a:rPr>
              <a:t>	</a:t>
            </a:r>
            <a:endParaRPr lang="ru-RU" sz="700" dirty="0" smtClean="0">
              <a:solidFill>
                <a:srgbClr val="1A5480"/>
              </a:solidFill>
              <a:latin typeface="Times New Roman"/>
              <a:cs typeface="Times New Roman"/>
            </a:endParaRPr>
          </a:p>
          <a:p>
            <a:pPr marL="11132">
              <a:lnSpc>
                <a:spcPts val="802"/>
              </a:lnSpc>
              <a:spcBef>
                <a:spcPts val="88"/>
              </a:spcBef>
              <a:tabLst>
                <a:tab pos="210943" algn="l"/>
                <a:tab pos="330607" algn="l"/>
              </a:tabLst>
            </a:pPr>
            <a:r>
              <a:rPr lang="ru-RU" sz="1400" b="1" spc="-92" dirty="0">
                <a:solidFill>
                  <a:srgbClr val="1A5480"/>
                </a:solidFill>
                <a:latin typeface="Verdana"/>
                <a:cs typeface="Verdana"/>
              </a:rPr>
              <a:t>Т</a:t>
            </a:r>
            <a:r>
              <a:rPr sz="1400" b="1" spc="-92" dirty="0" smtClean="0">
                <a:solidFill>
                  <a:srgbClr val="1A5480"/>
                </a:solidFill>
                <a:latin typeface="Verdana"/>
                <a:cs typeface="Verdana"/>
              </a:rPr>
              <a:t>РЕБОВАНИЯ</a:t>
            </a:r>
            <a:r>
              <a:rPr lang="ru-RU" sz="1400" dirty="0" smtClean="0">
                <a:latin typeface="Verdana"/>
                <a:cs typeface="Verdana"/>
              </a:rPr>
              <a:t> </a:t>
            </a:r>
            <a:r>
              <a:rPr sz="1400" b="1" spc="-92" dirty="0" smtClean="0">
                <a:solidFill>
                  <a:srgbClr val="1A5480"/>
                </a:solidFill>
                <a:latin typeface="Verdana"/>
                <a:cs typeface="Verdana"/>
              </a:rPr>
              <a:t>К</a:t>
            </a:r>
            <a:r>
              <a:rPr sz="1400" b="1" spc="-127" dirty="0" smtClean="0">
                <a:solidFill>
                  <a:srgbClr val="1A5480"/>
                </a:solidFill>
                <a:latin typeface="Verdana"/>
                <a:cs typeface="Verdana"/>
              </a:rPr>
              <a:t> </a:t>
            </a:r>
            <a:r>
              <a:rPr sz="1400" b="1" spc="-96" dirty="0">
                <a:solidFill>
                  <a:srgbClr val="1A5480"/>
                </a:solidFill>
                <a:latin typeface="Verdana"/>
                <a:cs typeface="Verdana"/>
              </a:rPr>
              <a:t>ЗАЯВИТЕЛЮ: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8"/>
          <p:cNvSpPr txBox="1"/>
          <p:nvPr/>
        </p:nvSpPr>
        <p:spPr>
          <a:xfrm>
            <a:off x="467544" y="2132856"/>
            <a:ext cx="8044377" cy="2304176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400" spc="-4" dirty="0" err="1" smtClean="0">
                <a:solidFill>
                  <a:srgbClr val="2A2929"/>
                </a:solidFill>
                <a:latin typeface="Arial"/>
                <a:cs typeface="Arial"/>
              </a:rPr>
              <a:t>Зарегистрированны</a:t>
            </a:r>
            <a:r>
              <a:rPr lang="ru-RU" sz="1400" spc="-4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9" dirty="0" smtClean="0">
                <a:solidFill>
                  <a:srgbClr val="2A2929"/>
                </a:solidFill>
                <a:latin typeface="Arial"/>
                <a:cs typeface="Arial"/>
              </a:rPr>
              <a:t>и </a:t>
            </a:r>
            <a:r>
              <a:rPr sz="1400" spc="-13" dirty="0" err="1" smtClean="0">
                <a:solidFill>
                  <a:srgbClr val="2A2929"/>
                </a:solidFill>
                <a:latin typeface="Arial"/>
                <a:cs typeface="Arial"/>
              </a:rPr>
              <a:t>осуществляющи</a:t>
            </a:r>
            <a:r>
              <a:rPr lang="ru-RU" sz="1400" spc="-13" dirty="0" smtClean="0">
                <a:solidFill>
                  <a:srgbClr val="2A2929"/>
                </a:solidFill>
                <a:latin typeface="Arial"/>
                <a:cs typeface="Arial"/>
              </a:rPr>
              <a:t>е</a:t>
            </a:r>
            <a:r>
              <a:rPr sz="1400" spc="-13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свою  </a:t>
            </a:r>
            <a:r>
              <a:rPr sz="1400" spc="-18" dirty="0">
                <a:solidFill>
                  <a:srgbClr val="2A2929"/>
                </a:solidFill>
                <a:latin typeface="Arial"/>
                <a:cs typeface="Arial"/>
              </a:rPr>
              <a:t>деятельность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на</a:t>
            </a:r>
            <a:r>
              <a:rPr sz="1400" spc="-66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территории  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Волгоградской</a:t>
            </a:r>
            <a:r>
              <a:rPr sz="1400" spc="-31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области</a:t>
            </a:r>
            <a:r>
              <a:rPr sz="1400" spc="-13" dirty="0" smtClean="0">
                <a:solidFill>
                  <a:srgbClr val="2A2929"/>
                </a:solidFill>
                <a:latin typeface="Arial"/>
                <a:cs typeface="Arial"/>
              </a:rPr>
              <a:t>;</a:t>
            </a:r>
            <a:endParaRPr lang="ru-RU" sz="1400" spc="-13" dirty="0" smtClean="0">
              <a:solidFill>
                <a:srgbClr val="2A2929"/>
              </a:solidFill>
              <a:latin typeface="Arial"/>
              <a:cs typeface="Arial"/>
            </a:endParaRPr>
          </a:p>
          <a:p>
            <a:pPr marL="11132">
              <a:spcBef>
                <a:spcPts val="88"/>
              </a:spcBef>
            </a:pPr>
            <a:endParaRPr sz="1400" dirty="0">
              <a:latin typeface="Arial"/>
              <a:cs typeface="Arial"/>
            </a:endParaRPr>
          </a:p>
          <a:p>
            <a:pPr marL="11132" marR="60110">
              <a:spcBef>
                <a:spcPts val="237"/>
              </a:spcBef>
            </a:pPr>
            <a:r>
              <a:rPr sz="1400" spc="-18" dirty="0">
                <a:solidFill>
                  <a:srgbClr val="2A2929"/>
                </a:solidFill>
                <a:latin typeface="Arial"/>
                <a:cs typeface="Arial"/>
              </a:rPr>
              <a:t>Не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имеющим на </a:t>
            </a:r>
            <a:r>
              <a:rPr sz="1400" spc="-26" dirty="0">
                <a:solidFill>
                  <a:srgbClr val="2A2929"/>
                </a:solidFill>
                <a:latin typeface="Arial"/>
                <a:cs typeface="Arial"/>
              </a:rPr>
              <a:t>дату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подачи  </a:t>
            </a:r>
            <a:r>
              <a:rPr sz="1400" spc="4" dirty="0">
                <a:solidFill>
                  <a:srgbClr val="2A2929"/>
                </a:solidFill>
                <a:latin typeface="Arial"/>
                <a:cs typeface="Arial"/>
              </a:rPr>
              <a:t>заявки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на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предоставление  поручительства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Ассоциации  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просроченной</a:t>
            </a:r>
            <a:r>
              <a:rPr sz="1400" spc="-83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задолженности  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по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начисленным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налогам,  </a:t>
            </a:r>
            <a:r>
              <a:rPr sz="1400" spc="-18" dirty="0">
                <a:solidFill>
                  <a:srgbClr val="2A2929"/>
                </a:solidFill>
                <a:latin typeface="Arial"/>
                <a:cs typeface="Arial"/>
              </a:rPr>
              <a:t>сборам, соответствующим 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пеням,</a:t>
            </a:r>
            <a:r>
              <a:rPr sz="1400" spc="-26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22" dirty="0">
                <a:solidFill>
                  <a:srgbClr val="2A2929"/>
                </a:solidFill>
                <a:latin typeface="Arial"/>
                <a:cs typeface="Arial"/>
              </a:rPr>
              <a:t>штрафам;</a:t>
            </a:r>
            <a:endParaRPr sz="1400" dirty="0">
              <a:latin typeface="Arial"/>
              <a:cs typeface="Arial"/>
            </a:endParaRPr>
          </a:p>
          <a:p>
            <a:pPr marL="11132">
              <a:spcBef>
                <a:spcPts val="158"/>
              </a:spcBef>
            </a:pPr>
            <a:r>
              <a:rPr sz="1400" dirty="0">
                <a:solidFill>
                  <a:srgbClr val="2A2929"/>
                </a:solidFill>
                <a:latin typeface="Arial"/>
                <a:cs typeface="Arial"/>
              </a:rPr>
              <a:t>В </a:t>
            </a:r>
            <a:r>
              <a:rPr sz="1400" spc="-9" err="1">
                <a:solidFill>
                  <a:srgbClr val="2A2929"/>
                </a:solidFill>
                <a:latin typeface="Arial"/>
                <a:cs typeface="Arial"/>
              </a:rPr>
              <a:t>отношении</a:t>
            </a:r>
            <a:r>
              <a:rPr sz="1400" spc="-48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13" smtClean="0">
                <a:solidFill>
                  <a:srgbClr val="2A2929"/>
                </a:solidFill>
                <a:latin typeface="Arial"/>
                <a:cs typeface="Arial"/>
              </a:rPr>
              <a:t>которых</a:t>
            </a:r>
            <a:r>
              <a:rPr lang="ru-RU" sz="1400" spc="-13" dirty="0" smtClean="0">
                <a:solidFill>
                  <a:srgbClr val="2A2929"/>
                </a:solidFill>
                <a:latin typeface="Arial"/>
                <a:cs typeface="Arial"/>
              </a:rPr>
              <a:t>, </a:t>
            </a:r>
            <a:r>
              <a:rPr sz="1400" spc="-9" dirty="0" err="1" smtClean="0">
                <a:solidFill>
                  <a:srgbClr val="2A2929"/>
                </a:solidFill>
                <a:latin typeface="Arial"/>
                <a:cs typeface="Arial"/>
              </a:rPr>
              <a:t>не</a:t>
            </a:r>
            <a:r>
              <a:rPr sz="1400" spc="-9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применяются процедуры 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несостоятельности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(</a:t>
            </a:r>
            <a:r>
              <a:rPr sz="1400" spc="-9" dirty="0" err="1" smtClean="0">
                <a:solidFill>
                  <a:srgbClr val="2A2929"/>
                </a:solidFill>
                <a:latin typeface="Arial"/>
                <a:cs typeface="Arial"/>
              </a:rPr>
              <a:t>банкрот</a:t>
            </a:r>
            <a:r>
              <a:rPr sz="1400" spc="-18" dirty="0" err="1" smtClean="0">
                <a:solidFill>
                  <a:srgbClr val="2A2929"/>
                </a:solidFill>
                <a:latin typeface="Arial"/>
                <a:cs typeface="Arial"/>
              </a:rPr>
              <a:t>ства</a:t>
            </a:r>
            <a:r>
              <a:rPr sz="1400" spc="-18" dirty="0">
                <a:solidFill>
                  <a:srgbClr val="2A2929"/>
                </a:solidFill>
                <a:latin typeface="Arial"/>
                <a:cs typeface="Arial"/>
              </a:rPr>
              <a:t>), </a:t>
            </a:r>
            <a:r>
              <a:rPr sz="1400" spc="4" dirty="0">
                <a:solidFill>
                  <a:srgbClr val="2A2929"/>
                </a:solidFill>
                <a:latin typeface="Arial"/>
                <a:cs typeface="Arial"/>
              </a:rPr>
              <a:t>в </a:t>
            </a:r>
            <a:r>
              <a:rPr sz="1400" spc="-22" dirty="0">
                <a:solidFill>
                  <a:srgbClr val="2A2929"/>
                </a:solidFill>
                <a:latin typeface="Arial"/>
                <a:cs typeface="Arial"/>
              </a:rPr>
              <a:t>том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числе</a:t>
            </a:r>
            <a:r>
              <a:rPr sz="1400" spc="-92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наблюдение,  финансовое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оздоровление,  внешнее управление,  </a:t>
            </a:r>
            <a:r>
              <a:rPr sz="1400" spc="-4" dirty="0" err="1">
                <a:solidFill>
                  <a:srgbClr val="2A2929"/>
                </a:solidFill>
                <a:latin typeface="Arial"/>
                <a:cs typeface="Arial"/>
              </a:rPr>
              <a:t>конкурсное</a:t>
            </a:r>
            <a:r>
              <a:rPr sz="1400" spc="-26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9" dirty="0" err="1" smtClean="0">
                <a:solidFill>
                  <a:srgbClr val="2A2929"/>
                </a:solidFill>
                <a:latin typeface="Arial"/>
                <a:cs typeface="Arial"/>
              </a:rPr>
              <a:t>производство</a:t>
            </a:r>
            <a:r>
              <a:rPr sz="1400" spc="-9" dirty="0" smtClean="0">
                <a:solidFill>
                  <a:srgbClr val="2A2929"/>
                </a:solidFill>
                <a:latin typeface="Arial"/>
                <a:cs typeface="Arial"/>
              </a:rPr>
              <a:t>,</a:t>
            </a:r>
            <a:r>
              <a:rPr lang="ru-RU" sz="1400" spc="-9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13" dirty="0" err="1" smtClean="0">
                <a:solidFill>
                  <a:srgbClr val="2A2929"/>
                </a:solidFill>
                <a:latin typeface="Arial"/>
                <a:cs typeface="Arial"/>
              </a:rPr>
              <a:t>либо</a:t>
            </a:r>
            <a:r>
              <a:rPr sz="1400" spc="-13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4" dirty="0">
                <a:solidFill>
                  <a:srgbClr val="2A2929"/>
                </a:solidFill>
                <a:latin typeface="Arial"/>
                <a:cs typeface="Arial"/>
              </a:rPr>
              <a:t>санкции в</a:t>
            </a:r>
            <a:r>
              <a:rPr sz="1400" spc="-131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4" dirty="0" err="1">
                <a:solidFill>
                  <a:srgbClr val="2A2929"/>
                </a:solidFill>
                <a:latin typeface="Arial"/>
                <a:cs typeface="Arial"/>
              </a:rPr>
              <a:t>виде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4" dirty="0" err="1" smtClean="0">
                <a:solidFill>
                  <a:srgbClr val="2A2929"/>
                </a:solidFill>
                <a:latin typeface="Arial"/>
                <a:cs typeface="Arial"/>
              </a:rPr>
              <a:t>аннулирования</a:t>
            </a:r>
            <a:r>
              <a:rPr sz="1400" spc="-4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4" dirty="0" err="1">
                <a:solidFill>
                  <a:srgbClr val="2A2929"/>
                </a:solidFill>
                <a:latin typeface="Arial"/>
                <a:cs typeface="Arial"/>
              </a:rPr>
              <a:t>или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9" dirty="0" err="1" smtClean="0">
                <a:solidFill>
                  <a:srgbClr val="2A2929"/>
                </a:solidFill>
                <a:latin typeface="Arial"/>
                <a:cs typeface="Arial"/>
              </a:rPr>
              <a:t>приостановления</a:t>
            </a:r>
            <a:r>
              <a:rPr sz="1400" spc="-9" dirty="0" smtClean="0">
                <a:solidFill>
                  <a:srgbClr val="2A2929"/>
                </a:solidFill>
                <a:latin typeface="Arial"/>
                <a:cs typeface="Arial"/>
              </a:rPr>
              <a:t> 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действия </a:t>
            </a:r>
            <a:r>
              <a:rPr sz="1400" dirty="0">
                <a:solidFill>
                  <a:srgbClr val="2A2929"/>
                </a:solidFill>
                <a:latin typeface="Arial"/>
                <a:cs typeface="Arial"/>
              </a:rPr>
              <a:t>лицензии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(в </a:t>
            </a:r>
            <a:r>
              <a:rPr sz="1400" spc="-18" dirty="0">
                <a:solidFill>
                  <a:srgbClr val="2A2929"/>
                </a:solidFill>
                <a:latin typeface="Arial"/>
                <a:cs typeface="Arial"/>
              </a:rPr>
              <a:t>случае, 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если </a:t>
            </a:r>
            <a:r>
              <a:rPr sz="1400" spc="-18" dirty="0">
                <a:solidFill>
                  <a:srgbClr val="2A2929"/>
                </a:solidFill>
                <a:latin typeface="Arial"/>
                <a:cs typeface="Arial"/>
              </a:rPr>
              <a:t>деятельность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подлежит  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лицензированию).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84"/>
          <p:cNvSpPr txBox="1"/>
          <p:nvPr/>
        </p:nvSpPr>
        <p:spPr>
          <a:xfrm>
            <a:off x="827584" y="4509120"/>
            <a:ext cx="5313123" cy="11383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lnSpc>
                <a:spcPts val="802"/>
              </a:lnSpc>
              <a:spcBef>
                <a:spcPts val="88"/>
              </a:spcBef>
              <a:tabLst>
                <a:tab pos="210943" algn="l"/>
                <a:tab pos="330607" algn="l"/>
              </a:tabLst>
            </a:pPr>
            <a:r>
              <a:rPr sz="700" u="heavy" dirty="0">
                <a:solidFill>
                  <a:srgbClr val="1A5480"/>
                </a:solidFill>
                <a:uFill>
                  <a:solidFill>
                    <a:srgbClr val="E63B2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b="1" spc="-92" dirty="0" smtClean="0">
                <a:solidFill>
                  <a:srgbClr val="1A5480"/>
                </a:solidFill>
                <a:latin typeface="Verdana"/>
                <a:cs typeface="Verdana"/>
              </a:rPr>
              <a:t>УСЛОВИЯ ПРЕДОСТАВЛЕНИЯ</a:t>
            </a:r>
            <a:r>
              <a:rPr sz="1400" b="1" spc="-96" dirty="0" smtClean="0">
                <a:solidFill>
                  <a:srgbClr val="1A5480"/>
                </a:solidFill>
                <a:latin typeface="Verdana"/>
                <a:cs typeface="Verdana"/>
              </a:rPr>
              <a:t>: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00"/>
          <p:cNvSpPr txBox="1"/>
          <p:nvPr/>
        </p:nvSpPr>
        <p:spPr>
          <a:xfrm>
            <a:off x="1071538" y="4941168"/>
            <a:ext cx="7820942" cy="1119726"/>
          </a:xfrm>
          <a:prstGeom prst="rect">
            <a:avLst/>
          </a:prstGeom>
        </p:spPr>
        <p:txBody>
          <a:bodyPr vert="horz" wrap="square" lIns="0" tIns="16697" rIns="0" bIns="0" rtlCol="0">
            <a:spAutoFit/>
          </a:bodyPr>
          <a:lstStyle/>
          <a:p>
            <a:pPr marL="11132" marR="62893">
              <a:spcBef>
                <a:spcPts val="131"/>
              </a:spcBef>
            </a:pP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Обеспечение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кредита</a:t>
            </a:r>
            <a:r>
              <a:rPr sz="1400" spc="-66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22" dirty="0">
                <a:solidFill>
                  <a:srgbClr val="2A2929"/>
                </a:solidFill>
                <a:latin typeface="Arial"/>
                <a:cs typeface="Arial"/>
              </a:rPr>
              <a:t>субъекту  </a:t>
            </a:r>
            <a:r>
              <a:rPr sz="1400" spc="-26" dirty="0">
                <a:solidFill>
                  <a:srgbClr val="2A2929"/>
                </a:solidFill>
                <a:latin typeface="Arial"/>
                <a:cs typeface="Arial"/>
              </a:rPr>
              <a:t>МСП </a:t>
            </a:r>
            <a:r>
              <a:rPr sz="1400" spc="4" dirty="0">
                <a:solidFill>
                  <a:srgbClr val="2A2929"/>
                </a:solidFill>
                <a:latin typeface="Arial"/>
                <a:cs typeface="Arial"/>
              </a:rPr>
              <a:t>в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размере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не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менее </a:t>
            </a:r>
            <a:r>
              <a:rPr sz="1400" spc="-26" dirty="0">
                <a:solidFill>
                  <a:srgbClr val="2A2929"/>
                </a:solidFill>
                <a:latin typeface="Arial"/>
                <a:cs typeface="Arial"/>
              </a:rPr>
              <a:t>30%  от </a:t>
            </a:r>
            <a:r>
              <a:rPr sz="1400" spc="-18">
                <a:solidFill>
                  <a:srgbClr val="2A2929"/>
                </a:solidFill>
                <a:latin typeface="Arial"/>
                <a:cs typeface="Arial"/>
              </a:rPr>
              <a:t>суммы </a:t>
            </a:r>
            <a:r>
              <a:rPr sz="1400" spc="-4" smtClean="0">
                <a:solidFill>
                  <a:srgbClr val="2A2929"/>
                </a:solidFill>
                <a:latin typeface="Arial"/>
                <a:cs typeface="Arial"/>
              </a:rPr>
              <a:t>своих</a:t>
            </a:r>
            <a:r>
              <a:rPr lang="ru-RU" sz="1400" spc="-4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57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lang="ru-RU" sz="1400" spc="-57" dirty="0" smtClean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400" spc="-13" smtClean="0">
                <a:solidFill>
                  <a:srgbClr val="2A2929"/>
                </a:solidFill>
                <a:latin typeface="Arial"/>
                <a:cs typeface="Arial"/>
              </a:rPr>
              <a:t>бязательств</a:t>
            </a:r>
            <a:r>
              <a:rPr lang="ru-RU" sz="1400" spc="-13" dirty="0" smtClean="0">
                <a:solidFill>
                  <a:srgbClr val="2A2929"/>
                </a:solidFill>
                <a:latin typeface="Arial"/>
                <a:cs typeface="Arial"/>
              </a:rPr>
              <a:t>, не более 25 млн. руб.</a:t>
            </a:r>
            <a:r>
              <a:rPr sz="1400" spc="-13" dirty="0" smtClean="0">
                <a:solidFill>
                  <a:srgbClr val="2A2929"/>
                </a:solidFill>
                <a:latin typeface="Arial"/>
                <a:cs typeface="Arial"/>
              </a:rPr>
              <a:t>;</a:t>
            </a:r>
            <a:endParaRPr lang="ru-RU" sz="1400" spc="-13" dirty="0" smtClean="0">
              <a:solidFill>
                <a:srgbClr val="2A2929"/>
              </a:solidFill>
              <a:latin typeface="Arial"/>
              <a:cs typeface="Arial"/>
            </a:endParaRPr>
          </a:p>
          <a:p>
            <a:pPr marL="11132" marR="4453">
              <a:spcBef>
                <a:spcPts val="66"/>
              </a:spcBef>
            </a:pPr>
            <a:r>
              <a:rPr sz="1400" spc="-13" dirty="0" err="1" smtClean="0">
                <a:solidFill>
                  <a:srgbClr val="2A2929"/>
                </a:solidFill>
                <a:latin typeface="Arial"/>
                <a:cs typeface="Arial"/>
              </a:rPr>
              <a:t>Размер</a:t>
            </a:r>
            <a:r>
              <a:rPr sz="1400" spc="-13" dirty="0" smtClean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вознаграждения за 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предоставление</a:t>
            </a:r>
            <a:r>
              <a:rPr sz="1400" spc="-39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поручительства  </a:t>
            </a:r>
            <a:r>
              <a:rPr sz="1400" spc="-18" dirty="0">
                <a:solidFill>
                  <a:srgbClr val="2A2929"/>
                </a:solidFill>
                <a:latin typeface="Arial"/>
                <a:cs typeface="Arial"/>
              </a:rPr>
              <a:t>составляет </a:t>
            </a:r>
            <a:r>
              <a:rPr sz="1400" spc="-26" dirty="0">
                <a:solidFill>
                  <a:srgbClr val="2A2929"/>
                </a:solidFill>
                <a:latin typeface="Arial"/>
                <a:cs typeface="Arial"/>
              </a:rPr>
              <a:t>от </a:t>
            </a:r>
            <a:r>
              <a:rPr sz="1400" spc="-22" dirty="0">
                <a:solidFill>
                  <a:srgbClr val="2A2929"/>
                </a:solidFill>
                <a:latin typeface="Arial"/>
                <a:cs typeface="Arial"/>
              </a:rPr>
              <a:t>0,5–2% </a:t>
            </a:r>
            <a:r>
              <a:rPr sz="1400" spc="4" dirty="0">
                <a:solidFill>
                  <a:srgbClr val="2A2929"/>
                </a:solidFill>
                <a:latin typeface="Arial"/>
                <a:cs typeface="Arial"/>
              </a:rPr>
              <a:t>в </a:t>
            </a:r>
            <a:r>
              <a:rPr sz="1400" spc="13" dirty="0">
                <a:solidFill>
                  <a:srgbClr val="2A2929"/>
                </a:solidFill>
                <a:latin typeface="Arial"/>
                <a:cs typeface="Arial"/>
              </a:rPr>
              <a:t>зави- 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симости </a:t>
            </a:r>
            <a:r>
              <a:rPr sz="1400" spc="-26" dirty="0">
                <a:solidFill>
                  <a:srgbClr val="2A2929"/>
                </a:solidFill>
                <a:latin typeface="Arial"/>
                <a:cs typeface="Arial"/>
              </a:rPr>
              <a:t>от 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основного </a:t>
            </a:r>
            <a:r>
              <a:rPr sz="1400" spc="-9" dirty="0">
                <a:solidFill>
                  <a:srgbClr val="2A2929"/>
                </a:solidFill>
                <a:latin typeface="Arial"/>
                <a:cs typeface="Arial"/>
              </a:rPr>
              <a:t>вида  </a:t>
            </a:r>
            <a:r>
              <a:rPr sz="1400" spc="-4" dirty="0">
                <a:solidFill>
                  <a:srgbClr val="2A2929"/>
                </a:solidFill>
                <a:latin typeface="Arial"/>
                <a:cs typeface="Arial"/>
              </a:rPr>
              <a:t>экономической</a:t>
            </a:r>
            <a:r>
              <a:rPr sz="1400" spc="-31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400" spc="-13" dirty="0">
                <a:solidFill>
                  <a:srgbClr val="2A2929"/>
                </a:solidFill>
                <a:latin typeface="Arial"/>
                <a:cs typeface="Arial"/>
              </a:rPr>
              <a:t>деятельности;</a:t>
            </a:r>
            <a:endParaRPr sz="1400" dirty="0">
              <a:latin typeface="Arial"/>
              <a:cs typeface="Arial"/>
            </a:endParaRPr>
          </a:p>
          <a:p>
            <a:pPr marL="11132" marR="221517">
              <a:spcBef>
                <a:spcPts val="57"/>
              </a:spcBef>
            </a:pPr>
            <a:endParaRPr lang="ru-RU" sz="1400" spc="-18" dirty="0">
              <a:solidFill>
                <a:srgbClr val="2A29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56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107504" y="1000108"/>
            <a:ext cx="9036496" cy="107721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Новая роль государственной финансовой поддержки предпринимателей.  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348880"/>
            <a:ext cx="4536505" cy="1272214"/>
          </a:xfrm>
          <a:prstGeom prst="rect">
            <a:avLst/>
          </a:prstGeom>
        </p:spPr>
      </p:pic>
      <p:pic>
        <p:nvPicPr>
          <p:cNvPr id="11" name="Рисунок 10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276872"/>
            <a:ext cx="1080120" cy="10467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7624" y="4221088"/>
            <a:ext cx="7560840" cy="1944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Фонд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микрофинансирования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предпринимательства Волгоградской области и </a:t>
            </a:r>
            <a:r>
              <a:rPr lang="ru-RU" spc="-13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Ассоциация (некоммерческое </a:t>
            </a:r>
            <a:r>
              <a:rPr lang="ru-RU" spc="-13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партнерство) </a:t>
            </a:r>
            <a:r>
              <a:rPr lang="ru-RU" spc="-4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«Гарантийный Фонд Волгоградской  области</a:t>
            </a:r>
            <a:r>
              <a:rPr lang="ru-RU" spc="-9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приступили к реализации совместного продукта по предоставлению займа под поручительство для субъектов МСП.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 2020 года по выдано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 на сумму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8 300 тыс. руб.,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поручительства составила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4 462 тыс. руб.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5076056" y="23488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 13"/>
          <p:cNvSpPr/>
          <p:nvPr/>
        </p:nvSpPr>
        <p:spPr>
          <a:xfrm>
            <a:off x="3707904" y="335699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710" y="264318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«РГФ 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711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56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107504" y="1000108"/>
            <a:ext cx="9036496" cy="15696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Новая роль государственной финансовой поддержки предпринимателей в 2021 году.</a:t>
            </a:r>
          </a:p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Пути повышения эффективности.  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pic>
        <p:nvPicPr>
          <p:cNvPr id="15" name="Рисунок 14" descr="biznes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437112"/>
            <a:ext cx="4283968" cy="21419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2571744"/>
            <a:ext cx="7560840" cy="2071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приступить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 с Фондом 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микрофинансирования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предпринимательства Волгоградской области к предоставлению займов начинающим предпринимателя (ведущим свою деятельность до 1 года), на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общую сумму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57,1 млн. руб. 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711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56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107504" y="1000108"/>
            <a:ext cx="9036496" cy="120032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Новая роль государственной финансовой поддержки предпринимателей в 2021 году.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Пути повышения эффективности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08920"/>
            <a:ext cx="8606190" cy="3744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Разработать нормативные </a:t>
            </a:r>
            <a:r>
              <a:rPr lang="ru-RU" sz="2400" dirty="0" smtClean="0">
                <a:solidFill>
                  <a:schemeClr val="tx1"/>
                </a:solidFill>
              </a:rPr>
              <a:t>документы,  </a:t>
            </a:r>
            <a:r>
              <a:rPr lang="ru-RU" sz="2400" dirty="0" smtClean="0">
                <a:solidFill>
                  <a:schemeClr val="tx1"/>
                </a:solidFill>
              </a:rPr>
              <a:t>регламентирующие предоставление поручительства по займам Фонда </a:t>
            </a:r>
            <a:r>
              <a:rPr lang="ru-RU" sz="2400" dirty="0" err="1" smtClean="0">
                <a:solidFill>
                  <a:schemeClr val="tx1"/>
                </a:solidFill>
              </a:rPr>
              <a:t>микрофинансирования</a:t>
            </a:r>
            <a:r>
              <a:rPr lang="ru-RU" sz="2400" dirty="0" smtClean="0">
                <a:solidFill>
                  <a:schemeClr val="tx1"/>
                </a:solidFill>
              </a:rPr>
              <a:t> Волгоградской области для начинающих </a:t>
            </a:r>
            <a:r>
              <a:rPr lang="ru-RU" sz="2400" dirty="0" smtClean="0">
                <a:solidFill>
                  <a:schemeClr val="tx1"/>
                </a:solidFill>
              </a:rPr>
              <a:t>предпринимателей.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Определить модель риска для </a:t>
            </a:r>
            <a:r>
              <a:rPr lang="ru-RU" sz="2400" dirty="0" smtClean="0">
                <a:solidFill>
                  <a:schemeClr val="tx1"/>
                </a:solidFill>
              </a:rPr>
              <a:t>данной категории</a:t>
            </a:r>
            <a:r>
              <a:rPr lang="ru-RU" sz="2400" dirty="0" smtClean="0">
                <a:solidFill>
                  <a:schemeClr val="tx1"/>
                </a:solidFill>
              </a:rPr>
              <a:t>, определяющую минимальные требования к финансовым показателям, с целью минимизировать потери «Гарантийного фонда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3711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568952" cy="83099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Структура Гарантийного Капитала по состоянию на 01.11.2020г.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204864"/>
            <a:ext cx="7632848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Сумма Гарантийного капитала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370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183 тыс. руб.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Сумма действующих гарантий 			605 20 тыс. руб.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Коэффициент мультипликатора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(сумма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/сумма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				1,63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									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568952" cy="12003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Гарантийный капитал – является финансовым, измеримым  и ограниченным  ресурсом, за счет которого Фонд отвечает перед финансовыми организациями за не исполнение субъектом МСП своих обязательств по кредиту или займу.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636914"/>
          <a:ext cx="7535191" cy="2232245"/>
        </p:xfrm>
        <a:graphic>
          <a:graphicData uri="http://schemas.openxmlformats.org/drawingml/2006/table">
            <a:tbl>
              <a:tblPr/>
              <a:tblGrid>
                <a:gridCol w="2963158"/>
                <a:gridCol w="714380"/>
                <a:gridCol w="642942"/>
                <a:gridCol w="642942"/>
                <a:gridCol w="642942"/>
                <a:gridCol w="714380"/>
                <a:gridCol w="564384"/>
                <a:gridCol w="650063"/>
              </a:tblGrid>
              <a:tr h="31889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Источники формирования гарантийного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бюджет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202 295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318 575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Областной бюджет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Муниципальный бюджет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252 869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14 461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395 595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568952" cy="107721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Новая роль государственной финансовой поддержки предпринимателей в 2021 году.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Пути повышения эффективности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</a:p>
        </p:txBody>
      </p:sp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2708920"/>
            <a:ext cx="7920880" cy="3096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Дифференцированный подход при выделении субсидии на пополнение Гарантийного капитала, в случае наступления ответственности Гарантийного фонда по кредитам (займам) субъектов МСП категории «Начинающие», осуществляющие свою </a:t>
            </a:r>
            <a:r>
              <a:rPr lang="ru-RU" smtClean="0">
                <a:solidFill>
                  <a:schemeClr val="tx1"/>
                </a:solidFill>
              </a:rPr>
              <a:t>деятельность менее 1 </a:t>
            </a:r>
            <a:r>
              <a:rPr lang="ru-RU" dirty="0" smtClean="0">
                <a:solidFill>
                  <a:schemeClr val="tx1"/>
                </a:solidFill>
              </a:rPr>
              <a:t>года.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Внести изменения в показатели определяющие рейтинг Гарантийного фонда по итогам работы, исключить суммы выплаты (при наступлении ответственности) по кредитам (займам) субъектов МСП категории «Начинающие», осуществляющие свою деятельность менее 1 года.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09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53752" y="2930597"/>
            <a:ext cx="9036496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 ОТВЕТИТЬ НА ВОПРОСЫ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95965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1268760"/>
            <a:ext cx="72728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Люди не спешат создавать свое дело, значит, риски и преграды перевешивают стимулы, заявил президент РФ Владимир Путин на заседании Госсовета, призвав поддержать предпринимателей.</a:t>
            </a:r>
            <a:endParaRPr lang="ru-RU" dirty="0"/>
          </a:p>
        </p:txBody>
      </p:sp>
      <p:pic>
        <p:nvPicPr>
          <p:cNvPr id="12" name="Рисунок 11" descr="1554717892_590441_russia_putin_jpeg-f639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348880"/>
            <a:ext cx="3168546" cy="21134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95936" y="3501008"/>
            <a:ext cx="4896544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"Малые и средние компании в силу мобильности и гибкости могут быстро занимать востребованные ниши, формировать новые точки экономического роста, решать проблемы занятости, активнее частное производство и в социальной сфере».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В.В.Путин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357158" y="1000108"/>
            <a:ext cx="8501122" cy="120032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Динамика числа субъектов малого и среднего предпринимательства в Волгоградской области и других регионах Южного федерального округа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2033588"/>
          <a:ext cx="8712968" cy="463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8712968" cy="4392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выпускной аттестационной работы </a:t>
            </a:r>
            <a:r>
              <a:rPr lang="ru-RU" sz="2400" dirty="0" smtClean="0">
                <a:solidFill>
                  <a:schemeClr val="tx1"/>
                </a:solidFill>
              </a:rPr>
              <a:t>разработка мероприятий по повышению эффективности использования финансовых инструментов при осуществлении поддержки субъектов МСП Ассоциацией (некоммерческое партнерство) «Гарантийный Фонд Волгоградской области»</a:t>
            </a:r>
          </a:p>
          <a:p>
            <a:pPr algn="ctr"/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56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107504" y="1000108"/>
            <a:ext cx="8784976" cy="461664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tx1"/>
                </a:solidFill>
              </a:rPr>
              <a:t>Достижение поставленной цели потребовало решение </a:t>
            </a:r>
            <a:r>
              <a:rPr lang="ru-RU" sz="2100" i="1" dirty="0" smtClean="0">
                <a:solidFill>
                  <a:schemeClr val="tx1"/>
                </a:solidFill>
              </a:rPr>
              <a:t>задач:</a:t>
            </a:r>
            <a:endParaRPr lang="ru-RU" sz="2100" dirty="0" smtClean="0">
              <a:solidFill>
                <a:schemeClr val="tx1"/>
              </a:solidFill>
            </a:endParaRPr>
          </a:p>
          <a:p>
            <a:r>
              <a:rPr lang="ru-RU" sz="2100" i="1" dirty="0" smtClean="0">
                <a:solidFill>
                  <a:schemeClr val="tx1"/>
                </a:solidFill>
              </a:rPr>
              <a:t> - </a:t>
            </a:r>
            <a:r>
              <a:rPr lang="ru-RU" sz="2100" dirty="0" smtClean="0">
                <a:solidFill>
                  <a:schemeClr val="tx1"/>
                </a:solidFill>
              </a:rPr>
              <a:t>обосновать необходимость</a:t>
            </a:r>
            <a:r>
              <a:rPr lang="ru-RU" sz="2100" i="1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в</a:t>
            </a:r>
            <a:r>
              <a:rPr lang="ru-RU" sz="2100" i="1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повышении эффективности использования финансовых инструментов при осуществлении поддержки субъектов МСП Ассоциацией (некоммерческое партнерство) «Гарантийный Фонд Волгоградской области»; 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 - охарактеризовать проект по повышению эффективности использования финансовых инструментов при осуществлении поддержки субъектов МСП Ассоциацией (некоммерческое партнерство) «Гарантийный Фонд Волгоградской области»; 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 - представить</a:t>
            </a:r>
            <a:r>
              <a:rPr lang="ru-RU" sz="2100" i="1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дорожную карту реализации проекта повышения эффективности использования финансовых инструментов при осуществлении поддержки субъектов МСП Ассоциацией (Некоммерческое партнерство) «Гарантийный фонд Волгоградской области»</a:t>
            </a:r>
          </a:p>
        </p:txBody>
      </p:sp>
      <p:pic>
        <p:nvPicPr>
          <p:cNvPr id="5" name="Рисунок 4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4572000" cy="14773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Объект исследования – </a:t>
            </a:r>
            <a:r>
              <a:rPr lang="ru-RU" dirty="0" smtClean="0">
                <a:solidFill>
                  <a:schemeClr val="tx1"/>
                </a:solidFill>
              </a:rPr>
              <a:t>финансовые инструменты поддержки субъектов МСП Ассоциацией (некоммерческое партнерство) «Гарантийный Фонд Волгоградской области».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429000"/>
            <a:ext cx="457200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Предметом исследования</a:t>
            </a:r>
            <a:r>
              <a:rPr lang="ru-RU" dirty="0" smtClean="0">
                <a:solidFill>
                  <a:schemeClr val="tx1"/>
                </a:solidFill>
              </a:rPr>
              <a:t>  стали особенности повышения эффективности использования финансовых инструментов при осуществлении поддержки субъектов МСП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568952" cy="64633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Число малых и средних предприятий на 10 000 человек населения территориальных образований ЮФО , шт.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251520" y="2132856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pic>
        <p:nvPicPr>
          <p:cNvPr id="5" name="Рисунок 4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pic>
        <p:nvPicPr>
          <p:cNvPr id="6" name="Рисунок 5" descr="startup-1-1200x8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6328"/>
            <a:ext cx="5580112" cy="385957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0F262B2-8805-4FE1-9036-66E23687BADF}"/>
              </a:ext>
            </a:extLst>
          </p:cNvPr>
          <p:cNvSpPr/>
          <p:nvPr/>
        </p:nvSpPr>
        <p:spPr>
          <a:xfrm>
            <a:off x="2786050" y="1052736"/>
            <a:ext cx="6357950" cy="181588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Особо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остро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стоит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вопрос привлечения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финансирования, перед начинающими предпринимателями,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ведущие деятельность менее 1 года.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711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eif_LOGO cu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997"/>
            <a:ext cx="1938200" cy="723259"/>
          </a:xfrm>
          <a:prstGeom prst="rect">
            <a:avLst/>
          </a:prstGeom>
        </p:spPr>
      </p:pic>
      <p:pic>
        <p:nvPicPr>
          <p:cNvPr id="6" name="Рисунок 5" descr="npr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652340"/>
            <a:ext cx="1080120" cy="1046714"/>
          </a:xfrm>
          <a:prstGeom prst="rect">
            <a:avLst/>
          </a:prstGeom>
        </p:spPr>
      </p:pic>
      <p:sp>
        <p:nvSpPr>
          <p:cNvPr id="8" name="Заголовок 1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623620" cy="892513"/>
          </a:xfrm>
        </p:spPr>
        <p:txBody>
          <a:bodyPr>
            <a:normAutofit fontScale="90000"/>
          </a:bodyPr>
          <a:lstStyle/>
          <a:p>
            <a:pPr algn="l">
              <a:lnSpc>
                <a:spcPts val="1341"/>
              </a:lnSpc>
              <a:spcBef>
                <a:spcPts val="88"/>
              </a:spcBef>
            </a:pPr>
            <a: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  <a:t>АССОЦИАЦИЯ</a:t>
            </a:r>
            <a:b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</a:br>
            <a: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</a:br>
            <a: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  <a:t>(НЕКОММЕРЧЕСКОЕ ПАРТНЕРСТВО)</a:t>
            </a:r>
            <a:b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</a:br>
            <a: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</a:br>
            <a:r>
              <a:rPr lang="ru-RU" sz="1800" dirty="0">
                <a:latin typeface="Century Gothic" pitchFamily="34" charset="0"/>
                <a:ea typeface="+mn-ea"/>
                <a:cs typeface="Times New Roman" pitchFamily="18" charset="0"/>
              </a:rPr>
              <a:t>«ГАРАНТИЙНЫЙ ФОНД ВОЛГОГРАДСКОЙ ОБЛАСТИ»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916832"/>
            <a:ext cx="4120439" cy="4537535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100" b="1" dirty="0">
                <a:solidFill>
                  <a:srgbClr val="C00000"/>
                </a:solidFill>
                <a:latin typeface="Century Gothic" pitchFamily="34" charset="0"/>
              </a:rPr>
              <a:t>Гарантийный капитал «РГФ ВО» </a:t>
            </a:r>
          </a:p>
          <a:p>
            <a:pPr algn="ctr"/>
            <a:endParaRPr lang="ru-RU" altLang="ru-RU" b="1" dirty="0">
              <a:solidFill>
                <a:srgbClr val="015994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altLang="ru-RU" sz="2100" b="1" dirty="0" smtClean="0">
                <a:solidFill>
                  <a:srgbClr val="0070C0"/>
                </a:solidFill>
                <a:latin typeface="Century Gothic" pitchFamily="34" charset="0"/>
              </a:rPr>
              <a:t>367,183 </a:t>
            </a:r>
            <a:r>
              <a:rPr lang="ru-RU" altLang="ru-RU" sz="2100" b="1" dirty="0">
                <a:solidFill>
                  <a:srgbClr val="0070C0"/>
                </a:solidFill>
                <a:latin typeface="Century Gothic" pitchFamily="34" charset="0"/>
              </a:rPr>
              <a:t>млн руб.  </a:t>
            </a:r>
          </a:p>
          <a:p>
            <a:pPr algn="ctr"/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(размещен на платной основе</a:t>
            </a:r>
          </a:p>
          <a:p>
            <a:pPr algn="ctr"/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 в кредитных организациях)</a:t>
            </a:r>
          </a:p>
          <a:p>
            <a:pPr algn="ctr"/>
            <a:endParaRPr lang="ru-RU" altLang="ru-RU" dirty="0"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altLang="ru-RU" sz="2500" b="1" dirty="0">
                <a:solidFill>
                  <a:srgbClr val="C00000"/>
                </a:solidFill>
                <a:latin typeface="Century Gothic" pitchFamily="34" charset="0"/>
              </a:rPr>
              <a:t>Партнеры:</a:t>
            </a:r>
          </a:p>
          <a:p>
            <a:pPr marL="300552" indent="-300552" algn="ctr">
              <a:buAutoNum type="arabicPlain" startAt="15"/>
            </a:pPr>
            <a:r>
              <a:rPr lang="ru-RU" altLang="ru-RU" sz="28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altLang="ru-RU" dirty="0">
                <a:solidFill>
                  <a:srgbClr val="17375E"/>
                </a:solidFill>
                <a:latin typeface="Century Gothic" pitchFamily="34" charset="0"/>
              </a:rPr>
              <a:t>Коммерческих банков,</a:t>
            </a:r>
          </a:p>
          <a:p>
            <a:pPr algn="ctr"/>
            <a:r>
              <a:rPr lang="ru-RU" altLang="ru-RU" sz="2800" b="1" dirty="0" smtClean="0">
                <a:solidFill>
                  <a:srgbClr val="0070C0"/>
                </a:solidFill>
                <a:latin typeface="Century Gothic" pitchFamily="34" charset="0"/>
              </a:rPr>
              <a:t>2</a:t>
            </a:r>
            <a:r>
              <a:rPr lang="ru-RU" alt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17375E"/>
                </a:solidFill>
                <a:latin typeface="Century Gothic" pitchFamily="34" charset="0"/>
              </a:rPr>
              <a:t>Фонда развития промышленности,</a:t>
            </a:r>
          </a:p>
          <a:p>
            <a:pPr algn="ctr"/>
            <a:r>
              <a:rPr lang="ru-RU" altLang="ru-RU" sz="2800" b="1" dirty="0" smtClean="0">
                <a:solidFill>
                  <a:srgbClr val="0070C0"/>
                </a:solidFill>
                <a:latin typeface="Century Gothic" pitchFamily="34" charset="0"/>
              </a:rPr>
              <a:t>1</a:t>
            </a:r>
            <a:r>
              <a:rPr lang="ru-RU" altLang="ru-RU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17375E"/>
                </a:solidFill>
                <a:latin typeface="Century Gothic" pitchFamily="34" charset="0"/>
              </a:rPr>
              <a:t>Микрофинансовая</a:t>
            </a:r>
            <a:r>
              <a:rPr lang="ru-RU" altLang="ru-RU" dirty="0">
                <a:solidFill>
                  <a:srgbClr val="17375E"/>
                </a:solidFill>
                <a:latin typeface="Century Gothic" pitchFamily="34" charset="0"/>
              </a:rPr>
              <a:t> </a:t>
            </a:r>
            <a:r>
              <a:rPr lang="ru-RU" altLang="ru-RU" dirty="0" smtClean="0">
                <a:solidFill>
                  <a:srgbClr val="17375E"/>
                </a:solidFill>
                <a:latin typeface="Century Gothic" pitchFamily="34" charset="0"/>
              </a:rPr>
              <a:t>организация</a:t>
            </a:r>
          </a:p>
          <a:p>
            <a:pPr algn="ctr"/>
            <a:endParaRPr lang="ru-RU" altLang="ru-RU" dirty="0">
              <a:solidFill>
                <a:srgbClr val="17375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5113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4559</TotalTime>
  <Words>881</Words>
  <Application>Microsoft Office PowerPoint</Application>
  <PresentationFormat>Экран (4:3)</PresentationFormat>
  <Paragraphs>131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АССОЦИАЦИЯ  (НЕКОММЕРЧЕСКОЕ ПАРТНЕРСТВО)  «ГАРАНТИЙНЫЙ ФОНД ВОЛГОГРАДСКОЙ ОБЛАСТИ» </vt:lpstr>
      <vt:lpstr>Слайд 10</vt:lpstr>
      <vt:lpstr>АССОЦИАЦИЯ  (НЕКОММЕРЧЕСКОЕ ПАРТНЕРСТВО)  «ГАРАНТИЙНЫЙ ФОНД ВОЛГОГРАДСКОЙ ОБЛАСТИ»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VolSU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Волгоградский государственный университет</dc:title>
  <dc:creator>admin</dc:creator>
  <cp:lastModifiedBy>vib</cp:lastModifiedBy>
  <cp:revision>653</cp:revision>
  <dcterms:created xsi:type="dcterms:W3CDTF">2005-03-24T14:12:57Z</dcterms:created>
  <dcterms:modified xsi:type="dcterms:W3CDTF">2020-11-27T08:25:41Z</dcterms:modified>
</cp:coreProperties>
</file>