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Alice" panose="020B0604020202020204" charset="-52"/>
      <p:regular r:id="rId12"/>
    </p:embeddedFont>
    <p:embeddedFont>
      <p:font typeface="Glacial Indifference Bold" panose="020B0604020202020204" charset="0"/>
      <p:regular r:id="rId13"/>
    </p:embeddedFont>
    <p:embeddedFont>
      <p:font typeface="Alice Bold Italics" panose="020B0604020202020204" charset="-52"/>
      <p:regular r:id="rId14"/>
    </p:embeddedFont>
    <p:embeddedFont>
      <p:font typeface="Playfair Display Black" panose="020B0604020202020204" charset="-52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Alice Bold" panose="020B0604020202020204" charset="-52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2D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933842" cy="10287000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AutoShape 3"/>
          <p:cNvSpPr/>
          <p:nvPr/>
        </p:nvSpPr>
        <p:spPr>
          <a:xfrm>
            <a:off x="7916393" y="8036125"/>
            <a:ext cx="2103516" cy="45849"/>
          </a:xfrm>
          <a:prstGeom prst="rect">
            <a:avLst/>
          </a:prstGeom>
          <a:solidFill>
            <a:srgbClr val="F2EFE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4946" r="20563"/>
          <a:stretch>
            <a:fillRect/>
          </a:stretch>
        </p:blipFill>
        <p:spPr>
          <a:xfrm>
            <a:off x="643795" y="860976"/>
            <a:ext cx="7384414" cy="722099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688611" y="1884675"/>
            <a:ext cx="9599389" cy="4439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94"/>
              </a:lnSpc>
            </a:pPr>
            <a:r>
              <a:rPr lang="en-US" sz="3996">
                <a:solidFill>
                  <a:srgbClr val="D4C0AB"/>
                </a:solidFill>
                <a:latin typeface="Playfair Display Black"/>
              </a:rPr>
              <a:t>Разработка проекта по совершенствованию системы ключевых показателей эффективности работника организации</a:t>
            </a:r>
          </a:p>
          <a:p>
            <a:pPr>
              <a:lnSpc>
                <a:spcPts val="5994"/>
              </a:lnSpc>
            </a:pPr>
            <a:r>
              <a:rPr lang="en-US" sz="3996">
                <a:solidFill>
                  <a:srgbClr val="D4C0AB"/>
                </a:solidFill>
                <a:latin typeface="Playfair Display Black"/>
              </a:rPr>
              <a:t> (на примере ГКУ ВО "МФЦ")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995959" y="8814911"/>
            <a:ext cx="5876851" cy="829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Alice"/>
              </a:rPr>
              <a:t>Выполнила: Змановская И.М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Alice"/>
              </a:rPr>
              <a:t>Научный руководитель: Мушкетова Н.С.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828618" cy="10287000"/>
          </a:xfrm>
          <a:prstGeom prst="rect">
            <a:avLst/>
          </a:prstGeom>
          <a:solidFill>
            <a:srgbClr val="D4C0AB"/>
          </a:solidFill>
        </p:spPr>
      </p:sp>
      <p:grpSp>
        <p:nvGrpSpPr>
          <p:cNvPr id="3" name="Group 3"/>
          <p:cNvGrpSpPr/>
          <p:nvPr/>
        </p:nvGrpSpPr>
        <p:grpSpPr>
          <a:xfrm>
            <a:off x="1455633" y="3424776"/>
            <a:ext cx="16230600" cy="6118146"/>
            <a:chOff x="0" y="0"/>
            <a:chExt cx="21640800" cy="815752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11398" b="11398"/>
            <a:stretch>
              <a:fillRect/>
            </a:stretch>
          </p:blipFill>
          <p:spPr>
            <a:xfrm>
              <a:off x="0" y="0"/>
              <a:ext cx="7044267" cy="815752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8087" r="28087"/>
            <a:stretch>
              <a:fillRect/>
            </a:stretch>
          </p:blipFill>
          <p:spPr>
            <a:xfrm>
              <a:off x="7298267" y="0"/>
              <a:ext cx="7044267" cy="815752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28969" r="28969"/>
            <a:stretch>
              <a:fillRect/>
            </a:stretch>
          </p:blipFill>
          <p:spPr>
            <a:xfrm>
              <a:off x="14596533" y="0"/>
              <a:ext cx="7044267" cy="8157528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5292055" y="1714500"/>
            <a:ext cx="12414498" cy="689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76"/>
              </a:lnSpc>
            </a:pPr>
            <a:r>
              <a:rPr lang="en-US" sz="4800" spc="288" dirty="0">
                <a:solidFill>
                  <a:srgbClr val="342D29"/>
                </a:solidFill>
                <a:latin typeface="Glacial Indifference Bold"/>
              </a:rPr>
              <a:t>БЛАГОДАРЮ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1462"/>
            <a:ext cx="5104475" cy="4409406"/>
          </a:xfrm>
          <a:prstGeom prst="rect">
            <a:avLst/>
          </a:prstGeom>
          <a:solidFill>
            <a:srgbClr val="D4C0AB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994" t="1685" b="22843"/>
          <a:stretch>
            <a:fillRect/>
          </a:stretch>
        </p:blipFill>
        <p:spPr>
          <a:xfrm>
            <a:off x="5104475" y="-2090380"/>
            <a:ext cx="13183525" cy="6488324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-23058" y="2953588"/>
            <a:ext cx="2103516" cy="45849"/>
          </a:xfrm>
          <a:prstGeom prst="rect">
            <a:avLst/>
          </a:prstGeom>
          <a:solidFill>
            <a:srgbClr val="F2EFE5"/>
          </a:solidFill>
        </p:spPr>
      </p:sp>
      <p:grpSp>
        <p:nvGrpSpPr>
          <p:cNvPr id="5" name="Group 5"/>
          <p:cNvGrpSpPr/>
          <p:nvPr/>
        </p:nvGrpSpPr>
        <p:grpSpPr>
          <a:xfrm>
            <a:off x="-276688" y="4629150"/>
            <a:ext cx="11777224" cy="2527007"/>
            <a:chOff x="0" y="0"/>
            <a:chExt cx="3983901" cy="8548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83901" cy="854815"/>
            </a:xfrm>
            <a:custGeom>
              <a:avLst/>
              <a:gdLst/>
              <a:ahLst/>
              <a:cxnLst/>
              <a:rect l="l" t="t" r="r" b="b"/>
              <a:pathLst>
                <a:path w="3983901" h="854815">
                  <a:moveTo>
                    <a:pt x="0" y="0"/>
                  </a:moveTo>
                  <a:lnTo>
                    <a:pt x="3983901" y="0"/>
                  </a:lnTo>
                  <a:lnTo>
                    <a:pt x="3983901" y="854815"/>
                  </a:lnTo>
                  <a:lnTo>
                    <a:pt x="0" y="854815"/>
                  </a:lnTo>
                  <a:close/>
                </a:path>
              </a:pathLst>
            </a:custGeom>
            <a:solidFill>
              <a:srgbClr val="D4C0AB">
                <a:alpha val="21960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54284" y="4902054"/>
            <a:ext cx="10115281" cy="189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2500" spc="25">
                <a:solidFill>
                  <a:srgbClr val="342D29"/>
                </a:solidFill>
                <a:latin typeface="Alice"/>
              </a:rPr>
              <a:t>Эффективность управления персоналом определяется рационально функционирующей системой материальной мотивации сотрудников , для этого оно должно основываться на</a:t>
            </a:r>
            <a:r>
              <a:rPr lang="en-US" sz="2500" spc="25">
                <a:solidFill>
                  <a:srgbClr val="342D29"/>
                </a:solidFill>
                <a:latin typeface="Alice Bold Italics"/>
              </a:rPr>
              <a:t> ключевых показателях эффективности работника.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393421" y="7483621"/>
            <a:ext cx="13789909" cy="2527007"/>
            <a:chOff x="0" y="0"/>
            <a:chExt cx="4664735" cy="8548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64735" cy="854815"/>
            </a:xfrm>
            <a:custGeom>
              <a:avLst/>
              <a:gdLst/>
              <a:ahLst/>
              <a:cxnLst/>
              <a:rect l="l" t="t" r="r" b="b"/>
              <a:pathLst>
                <a:path w="4664735" h="854815">
                  <a:moveTo>
                    <a:pt x="0" y="0"/>
                  </a:moveTo>
                  <a:lnTo>
                    <a:pt x="4664735" y="0"/>
                  </a:lnTo>
                  <a:lnTo>
                    <a:pt x="4664735" y="854815"/>
                  </a:lnTo>
                  <a:lnTo>
                    <a:pt x="0" y="854815"/>
                  </a:lnTo>
                  <a:close/>
                </a:path>
              </a:pathLst>
            </a:custGeom>
            <a:solidFill>
              <a:srgbClr val="D4C0AB">
                <a:alpha val="21960"/>
              </a:srgbClr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7245816" y="7756525"/>
            <a:ext cx="8900842" cy="189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2500" spc="25">
                <a:solidFill>
                  <a:srgbClr val="342D29"/>
                </a:solidFill>
                <a:latin typeface="Alice"/>
              </a:rPr>
              <a:t>Целесообразно разработанные системы KPI призваны способствовать не только наиболее эффективному функционированию самих предприятий, но и вместе с этим социально-экономическому развитию региона.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4059" y="1820718"/>
            <a:ext cx="6503760" cy="735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56"/>
              </a:lnSpc>
            </a:pPr>
            <a:r>
              <a:rPr lang="en-US" sz="4800">
                <a:solidFill>
                  <a:srgbClr val="342D29"/>
                </a:solidFill>
                <a:latin typeface="Playfair Display Black Bold"/>
              </a:rPr>
              <a:t>Актуальность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269547" y="2576953"/>
            <a:ext cx="989753" cy="677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 spc="320">
                <a:solidFill>
                  <a:srgbClr val="F2EFE5"/>
                </a:solidFill>
                <a:latin typeface="Playfair Display Black Bold"/>
              </a:rPr>
              <a:t>02</a:t>
            </a:r>
          </a:p>
        </p:txBody>
      </p:sp>
      <p:sp>
        <p:nvSpPr>
          <p:cNvPr id="13" name="AutoShape 13"/>
          <p:cNvSpPr/>
          <p:nvPr/>
        </p:nvSpPr>
        <p:spPr>
          <a:xfrm>
            <a:off x="17236242" y="2999437"/>
            <a:ext cx="2103516" cy="45849"/>
          </a:xfrm>
          <a:prstGeom prst="rect">
            <a:avLst/>
          </a:prstGeom>
          <a:solidFill>
            <a:srgbClr val="F2EFE5"/>
          </a:solid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2D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8656"/>
            <a:ext cx="2314816" cy="10315656"/>
          </a:xfrm>
          <a:prstGeom prst="rect">
            <a:avLst/>
          </a:prstGeom>
          <a:solidFill>
            <a:srgbClr val="D4C0AB"/>
          </a:solidFill>
        </p:spPr>
      </p:sp>
      <p:grpSp>
        <p:nvGrpSpPr>
          <p:cNvPr id="3" name="Group 3"/>
          <p:cNvGrpSpPr/>
          <p:nvPr/>
        </p:nvGrpSpPr>
        <p:grpSpPr>
          <a:xfrm>
            <a:off x="-695785" y="1028700"/>
            <a:ext cx="2587899" cy="603250"/>
            <a:chOff x="0" y="0"/>
            <a:chExt cx="3450532" cy="804333"/>
          </a:xfrm>
        </p:grpSpPr>
        <p:sp>
          <p:nvSpPr>
            <p:cNvPr id="4" name="AutoShape 4"/>
            <p:cNvSpPr/>
            <p:nvPr/>
          </p:nvSpPr>
          <p:spPr>
            <a:xfrm rot="-10800000">
              <a:off x="0" y="371601"/>
              <a:ext cx="1518522" cy="61132"/>
            </a:xfrm>
            <a:prstGeom prst="rect">
              <a:avLst/>
            </a:prstGeom>
            <a:solidFill>
              <a:srgbClr val="342D2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130861" y="-76200"/>
              <a:ext cx="1319671" cy="880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spc="320">
                  <a:solidFill>
                    <a:srgbClr val="342D29"/>
                  </a:solidFill>
                  <a:latin typeface="Playfair Display Black Bold"/>
                </a:rPr>
                <a:t>03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-3871792" y="6691284"/>
            <a:ext cx="10058400" cy="889140"/>
            <a:chOff x="0" y="0"/>
            <a:chExt cx="9194800" cy="812800"/>
          </a:xfrm>
        </p:grpSpPr>
        <p:sp>
          <p:nvSpPr>
            <p:cNvPr id="7" name="Freeform 7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342D29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3563" t="57126" b="3117"/>
          <a:stretch>
            <a:fillRect/>
          </a:stretch>
        </p:blipFill>
        <p:spPr>
          <a:xfrm>
            <a:off x="2314816" y="-28656"/>
            <a:ext cx="16623749" cy="457017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686716" y="5855512"/>
            <a:ext cx="11879948" cy="2691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sz="3600" spc="36">
                <a:solidFill>
                  <a:srgbClr val="F2EFE5"/>
                </a:solidFill>
                <a:latin typeface="Alice Bold"/>
              </a:rPr>
              <a:t>Целью дипломного проекта</a:t>
            </a:r>
            <a:r>
              <a:rPr lang="en-US" sz="3600" spc="36">
                <a:solidFill>
                  <a:srgbClr val="F2EFE5"/>
                </a:solidFill>
                <a:latin typeface="Alice"/>
              </a:rPr>
              <a:t> является разработка проекта по совершенствованию системы ключевых показателей эффективности работника организации (на примере ГКУ ВО «МФЦ»).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973184" y="-28656"/>
            <a:ext cx="2314816" cy="10315656"/>
          </a:xfrm>
          <a:prstGeom prst="rect">
            <a:avLst/>
          </a:prstGeom>
          <a:solidFill>
            <a:srgbClr val="D4C0AB"/>
          </a:solidFill>
        </p:spPr>
      </p:sp>
      <p:grpSp>
        <p:nvGrpSpPr>
          <p:cNvPr id="3" name="Group 3"/>
          <p:cNvGrpSpPr/>
          <p:nvPr/>
        </p:nvGrpSpPr>
        <p:grpSpPr>
          <a:xfrm>
            <a:off x="16329811" y="1028700"/>
            <a:ext cx="2587899" cy="603250"/>
            <a:chOff x="0" y="0"/>
            <a:chExt cx="3450532" cy="804333"/>
          </a:xfrm>
        </p:grpSpPr>
        <p:sp>
          <p:nvSpPr>
            <p:cNvPr id="4" name="AutoShape 4"/>
            <p:cNvSpPr/>
            <p:nvPr/>
          </p:nvSpPr>
          <p:spPr>
            <a:xfrm>
              <a:off x="1932010" y="371601"/>
              <a:ext cx="1518522" cy="61132"/>
            </a:xfrm>
            <a:prstGeom prst="rect">
              <a:avLst/>
            </a:prstGeom>
            <a:solidFill>
              <a:srgbClr val="342D2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1319671" cy="880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600"/>
                </a:lnSpc>
              </a:pPr>
              <a:r>
                <a:rPr lang="en-US" sz="4000" spc="320">
                  <a:solidFill>
                    <a:srgbClr val="342D29"/>
                  </a:solidFill>
                  <a:latin typeface="Playfair Display Black Bold"/>
                </a:rPr>
                <a:t>04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626359" y="2301811"/>
            <a:ext cx="7610617" cy="7410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  <a:spcBef>
                <a:spcPct val="0"/>
              </a:spcBef>
            </a:pPr>
            <a:r>
              <a:rPr lang="en-US" sz="3000" spc="30">
                <a:solidFill>
                  <a:srgbClr val="000000"/>
                </a:solidFill>
                <a:latin typeface="Alice"/>
              </a:rPr>
              <a:t>1. Необходимо проанализировать внешнюю и внутреннюю среду ГКУ ВО «МФЦ», на основе PEST-анализа и SWOT-анализа; </a:t>
            </a:r>
          </a:p>
          <a:p>
            <a:pPr>
              <a:lnSpc>
                <a:spcPts val="4500"/>
              </a:lnSpc>
              <a:spcBef>
                <a:spcPct val="0"/>
              </a:spcBef>
            </a:pPr>
            <a:endParaRPr lang="en-US" sz="3000" spc="30">
              <a:solidFill>
                <a:srgbClr val="000000"/>
              </a:solidFill>
              <a:latin typeface="Alice"/>
            </a:endParaRPr>
          </a:p>
          <a:p>
            <a:pPr>
              <a:lnSpc>
                <a:spcPts val="4500"/>
              </a:lnSpc>
              <a:spcBef>
                <a:spcPct val="0"/>
              </a:spcBef>
            </a:pPr>
            <a:endParaRPr lang="en-US" sz="3000" spc="30">
              <a:solidFill>
                <a:srgbClr val="000000"/>
              </a:solidFill>
              <a:latin typeface="Alice"/>
            </a:endParaRPr>
          </a:p>
          <a:p>
            <a:pPr>
              <a:lnSpc>
                <a:spcPts val="4500"/>
              </a:lnSpc>
              <a:spcBef>
                <a:spcPct val="0"/>
              </a:spcBef>
            </a:pPr>
            <a:r>
              <a:rPr lang="en-US" sz="3000" spc="30">
                <a:solidFill>
                  <a:srgbClr val="000000"/>
                </a:solidFill>
                <a:latin typeface="Alice"/>
              </a:rPr>
              <a:t>2. Комплексно охарактеризовать проект по совершенствованию системы KPI и оценить его региональную значимость; </a:t>
            </a:r>
          </a:p>
          <a:p>
            <a:pPr>
              <a:lnSpc>
                <a:spcPts val="4500"/>
              </a:lnSpc>
              <a:spcBef>
                <a:spcPct val="0"/>
              </a:spcBef>
            </a:pPr>
            <a:endParaRPr lang="en-US" sz="3000" spc="30">
              <a:solidFill>
                <a:srgbClr val="000000"/>
              </a:solidFill>
              <a:latin typeface="Alice"/>
            </a:endParaRPr>
          </a:p>
          <a:p>
            <a:pPr>
              <a:lnSpc>
                <a:spcPts val="4500"/>
              </a:lnSpc>
              <a:spcBef>
                <a:spcPct val="0"/>
              </a:spcBef>
            </a:pPr>
            <a:endParaRPr lang="en-US" sz="3000" spc="30">
              <a:solidFill>
                <a:srgbClr val="000000"/>
              </a:solidFill>
              <a:latin typeface="Alice"/>
            </a:endParaRPr>
          </a:p>
          <a:p>
            <a:pPr>
              <a:lnSpc>
                <a:spcPts val="4500"/>
              </a:lnSpc>
              <a:spcBef>
                <a:spcPct val="0"/>
              </a:spcBef>
            </a:pPr>
            <a:r>
              <a:rPr lang="en-US" sz="3000" spc="30">
                <a:solidFill>
                  <a:srgbClr val="000000"/>
                </a:solidFill>
                <a:latin typeface="Alice"/>
              </a:rPr>
              <a:t>3. Составить организационную схему проекта и сформулировать выводы. </a:t>
            </a:r>
          </a:p>
        </p:txBody>
      </p:sp>
      <p:sp>
        <p:nvSpPr>
          <p:cNvPr id="7" name="AutoShape 7"/>
          <p:cNvSpPr/>
          <p:nvPr/>
        </p:nvSpPr>
        <p:spPr>
          <a:xfrm>
            <a:off x="7626359" y="5143500"/>
            <a:ext cx="2103516" cy="45849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8" name="AutoShape 8"/>
          <p:cNvSpPr/>
          <p:nvPr/>
        </p:nvSpPr>
        <p:spPr>
          <a:xfrm>
            <a:off x="7626359" y="8124974"/>
            <a:ext cx="2103516" cy="45849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9" name="AutoShape 9"/>
          <p:cNvSpPr/>
          <p:nvPr/>
        </p:nvSpPr>
        <p:spPr>
          <a:xfrm>
            <a:off x="0" y="2351212"/>
            <a:ext cx="2103516" cy="45849"/>
          </a:xfrm>
          <a:prstGeom prst="rect">
            <a:avLst/>
          </a:prstGeom>
          <a:solidFill>
            <a:srgbClr val="D4C0AB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l="12984" r="12984"/>
          <a:stretch>
            <a:fillRect/>
          </a:stretch>
        </p:blipFill>
        <p:spPr>
          <a:xfrm>
            <a:off x="-5707245" y="-211439"/>
            <a:ext cx="12340544" cy="1111648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467353" y="187325"/>
            <a:ext cx="6597659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>
                <a:solidFill>
                  <a:srgbClr val="342D29"/>
                </a:solidFill>
                <a:latin typeface="Playfair Display Black"/>
              </a:rPr>
              <a:t>Задачи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0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12376348" y="0"/>
            <a:ext cx="5911652" cy="10287000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3" name="Group 3"/>
          <p:cNvGrpSpPr/>
          <p:nvPr/>
        </p:nvGrpSpPr>
        <p:grpSpPr>
          <a:xfrm>
            <a:off x="-569446" y="1028700"/>
            <a:ext cx="2587899" cy="603250"/>
            <a:chOff x="0" y="0"/>
            <a:chExt cx="3450532" cy="804333"/>
          </a:xfrm>
        </p:grpSpPr>
        <p:sp>
          <p:nvSpPr>
            <p:cNvPr id="4" name="AutoShape 4"/>
            <p:cNvSpPr/>
            <p:nvPr/>
          </p:nvSpPr>
          <p:spPr>
            <a:xfrm rot="-10800000">
              <a:off x="0" y="371601"/>
              <a:ext cx="1518522" cy="61132"/>
            </a:xfrm>
            <a:prstGeom prst="rect">
              <a:avLst/>
            </a:prstGeom>
            <a:solidFill>
              <a:srgbClr val="342D2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130861" y="-76200"/>
              <a:ext cx="1319671" cy="880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spc="320">
                  <a:solidFill>
                    <a:srgbClr val="342D29"/>
                  </a:solidFill>
                  <a:latin typeface="Playfair Display Black Bold"/>
                </a:rPr>
                <a:t>05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1279"/>
          <a:stretch>
            <a:fillRect/>
          </a:stretch>
        </p:blipFill>
        <p:spPr>
          <a:xfrm>
            <a:off x="2018453" y="1991500"/>
            <a:ext cx="14111667" cy="747010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286000" y="606801"/>
            <a:ext cx="12839356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spc="30" dirty="0" err="1">
                <a:solidFill>
                  <a:srgbClr val="000000"/>
                </a:solidFill>
                <a:latin typeface="Alice"/>
              </a:rPr>
              <a:t>Временные</a:t>
            </a:r>
            <a:r>
              <a:rPr lang="en-US" sz="3000" spc="3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000" spc="30" dirty="0" err="1">
                <a:solidFill>
                  <a:srgbClr val="000000"/>
                </a:solidFill>
                <a:latin typeface="Alice"/>
              </a:rPr>
              <a:t>ограничения</a:t>
            </a:r>
            <a:r>
              <a:rPr lang="en-US" sz="3000" spc="3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000" spc="30" dirty="0" err="1">
                <a:solidFill>
                  <a:srgbClr val="000000"/>
                </a:solidFill>
                <a:latin typeface="Alice"/>
              </a:rPr>
              <a:t>по</a:t>
            </a:r>
            <a:r>
              <a:rPr lang="en-US" sz="3000" spc="3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000" spc="30" dirty="0" err="1">
                <a:solidFill>
                  <a:srgbClr val="000000"/>
                </a:solidFill>
                <a:latin typeface="Alice"/>
              </a:rPr>
              <a:t>работам</a:t>
            </a:r>
            <a:r>
              <a:rPr lang="en-US" sz="3000" spc="3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000" spc="30" dirty="0" err="1">
                <a:solidFill>
                  <a:srgbClr val="000000"/>
                </a:solidFill>
                <a:latin typeface="Alice"/>
              </a:rPr>
              <a:t>для</a:t>
            </a:r>
            <a:r>
              <a:rPr lang="en-US" sz="3000" spc="3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000" spc="30" dirty="0" err="1">
                <a:solidFill>
                  <a:srgbClr val="000000"/>
                </a:solidFill>
                <a:latin typeface="Alice"/>
              </a:rPr>
              <a:t>конкретных</a:t>
            </a:r>
            <a:r>
              <a:rPr lang="en-US" sz="3000" spc="3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000" spc="30" dirty="0" err="1">
                <a:solidFill>
                  <a:srgbClr val="F2EFE5"/>
                </a:solidFill>
                <a:latin typeface="Alice"/>
              </a:rPr>
              <a:t>специалистов</a:t>
            </a:r>
            <a:endParaRPr lang="en-US" sz="3000" spc="30" dirty="0">
              <a:solidFill>
                <a:srgbClr val="F2EFE5"/>
              </a:solidFill>
              <a:latin typeface="Alic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269547" y="1028700"/>
            <a:ext cx="2587899" cy="603250"/>
            <a:chOff x="0" y="0"/>
            <a:chExt cx="3450532" cy="804333"/>
          </a:xfrm>
        </p:grpSpPr>
        <p:sp>
          <p:nvSpPr>
            <p:cNvPr id="3" name="AutoShape 3"/>
            <p:cNvSpPr/>
            <p:nvPr/>
          </p:nvSpPr>
          <p:spPr>
            <a:xfrm>
              <a:off x="1932010" y="371601"/>
              <a:ext cx="1518522" cy="61132"/>
            </a:xfrm>
            <a:prstGeom prst="rect">
              <a:avLst/>
            </a:prstGeom>
            <a:solidFill>
              <a:srgbClr val="342D2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319671" cy="880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600"/>
                </a:lnSpc>
              </a:pPr>
              <a:r>
                <a:rPr lang="en-US" sz="4000" spc="320">
                  <a:solidFill>
                    <a:srgbClr val="342D29"/>
                  </a:solidFill>
                  <a:latin typeface="Playfair Display Black Bold"/>
                </a:rPr>
                <a:t>06</a:t>
              </a:r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7277796" y="2487807"/>
            <a:ext cx="11579649" cy="5397522"/>
          </a:xfrm>
          <a:prstGeom prst="rect">
            <a:avLst/>
          </a:prstGeom>
          <a:solidFill>
            <a:srgbClr val="D4C0AB">
              <a:alpha val="14901"/>
            </a:srgbClr>
          </a:solidFill>
        </p:spPr>
      </p:sp>
      <p:sp>
        <p:nvSpPr>
          <p:cNvPr id="6" name="AutoShape 6"/>
          <p:cNvSpPr/>
          <p:nvPr/>
        </p:nvSpPr>
        <p:spPr>
          <a:xfrm rot="-10800000">
            <a:off x="0" y="0"/>
            <a:ext cx="7277796" cy="3974411"/>
          </a:xfrm>
          <a:prstGeom prst="rect">
            <a:avLst/>
          </a:prstGeom>
          <a:solidFill>
            <a:srgbClr val="D4C0AB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3623" r="19992"/>
          <a:stretch>
            <a:fillRect/>
          </a:stretch>
        </p:blipFill>
        <p:spPr>
          <a:xfrm>
            <a:off x="-2151397" y="3041385"/>
            <a:ext cx="9429194" cy="82296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847639" y="2599293"/>
            <a:ext cx="9878499" cy="5021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spc="256">
                <a:solidFill>
                  <a:srgbClr val="342D29"/>
                </a:solidFill>
                <a:latin typeface="Alice"/>
              </a:rPr>
              <a:t>При осуществлении проекта по </a:t>
            </a:r>
            <a:r>
              <a:rPr lang="en-US" sz="3200" spc="256">
                <a:solidFill>
                  <a:srgbClr val="342D29"/>
                </a:solidFill>
                <a:latin typeface="Alice Bold Italics"/>
              </a:rPr>
              <a:t>совершенствованию системы KPI </a:t>
            </a:r>
            <a:r>
              <a:rPr lang="en-US" sz="3200" spc="256">
                <a:solidFill>
                  <a:srgbClr val="342D29"/>
                </a:solidFill>
                <a:latin typeface="Alice"/>
              </a:rPr>
              <a:t>руководство будет иметь полный контроль над происходящим в организации, с сотрудников кадровых служб и бухгалтерии снимается нагрузка на ведение табелей учета рабочего времени, а, следовательно, повысится эффективность деятельности организации.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6188" y="870903"/>
            <a:ext cx="7025421" cy="1445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342D29"/>
                </a:solidFill>
                <a:latin typeface="Playfair Display Black"/>
              </a:rPr>
              <a:t>Положительное влияние на ГКУ ВО "МФЦ"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14473440" y="0"/>
            <a:ext cx="3814560" cy="10287000"/>
          </a:xfrm>
          <a:prstGeom prst="rect">
            <a:avLst/>
          </a:prstGeom>
          <a:solidFill>
            <a:srgbClr val="D4C0AB"/>
          </a:solidFill>
        </p:spPr>
      </p:sp>
      <p:grpSp>
        <p:nvGrpSpPr>
          <p:cNvPr id="3" name="Group 3"/>
          <p:cNvGrpSpPr/>
          <p:nvPr/>
        </p:nvGrpSpPr>
        <p:grpSpPr>
          <a:xfrm>
            <a:off x="-569446" y="1028700"/>
            <a:ext cx="2587899" cy="603250"/>
            <a:chOff x="0" y="0"/>
            <a:chExt cx="3450532" cy="804333"/>
          </a:xfrm>
        </p:grpSpPr>
        <p:sp>
          <p:nvSpPr>
            <p:cNvPr id="4" name="AutoShape 4"/>
            <p:cNvSpPr/>
            <p:nvPr/>
          </p:nvSpPr>
          <p:spPr>
            <a:xfrm rot="-10800000">
              <a:off x="0" y="371601"/>
              <a:ext cx="1518522" cy="61132"/>
            </a:xfrm>
            <a:prstGeom prst="rect">
              <a:avLst/>
            </a:prstGeom>
            <a:solidFill>
              <a:srgbClr val="342D2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130861" y="-76200"/>
              <a:ext cx="1319671" cy="880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spc="320">
                  <a:solidFill>
                    <a:srgbClr val="342D29"/>
                  </a:solidFill>
                  <a:latin typeface="Playfair Display Black Bold"/>
                </a:rPr>
                <a:t>07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2641" y="2898902"/>
            <a:ext cx="9792570" cy="3662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81"/>
              </a:lnSpc>
              <a:spcBef>
                <a:spcPct val="0"/>
              </a:spcBef>
            </a:pPr>
            <a:r>
              <a:rPr lang="en-US" sz="2986" spc="238">
                <a:solidFill>
                  <a:srgbClr val="000000"/>
                </a:solidFill>
                <a:latin typeface="Alice"/>
              </a:rPr>
              <a:t>Региональная значимость проекта объясняется тем, что более эффективное функционирование МФЦ, позволит повысить качество предоставления государственных и муниципальных услуг для населения и бизнеса и сэкономить средства бюджета и заявителей Волгоградской области.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t="40219" r="1038" b="9170"/>
          <a:stretch>
            <a:fillRect/>
          </a:stretch>
        </p:blipFill>
        <p:spPr>
          <a:xfrm>
            <a:off x="11219045" y="4763366"/>
            <a:ext cx="6238615" cy="478569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681971" y="561107"/>
            <a:ext cx="7065252" cy="342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000"/>
              </a:lnSpc>
            </a:pPr>
            <a:r>
              <a:rPr lang="en-US" sz="7500">
                <a:solidFill>
                  <a:srgbClr val="342D29"/>
                </a:solidFill>
                <a:latin typeface="Playfair Display Black"/>
              </a:rPr>
              <a:t>Региональная значимость проекта</a:t>
            </a:r>
          </a:p>
        </p:txBody>
      </p:sp>
      <p:sp>
        <p:nvSpPr>
          <p:cNvPr id="9" name="AutoShape 9"/>
          <p:cNvSpPr/>
          <p:nvPr/>
        </p:nvSpPr>
        <p:spPr>
          <a:xfrm>
            <a:off x="0" y="7461137"/>
            <a:ext cx="8060249" cy="167830"/>
          </a:xfrm>
          <a:prstGeom prst="rect">
            <a:avLst/>
          </a:prstGeom>
          <a:solidFill>
            <a:srgbClr val="D4C0AB"/>
          </a:solid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-1907280" y="0"/>
            <a:ext cx="3814560" cy="10287000"/>
          </a:xfrm>
          <a:prstGeom prst="rect">
            <a:avLst/>
          </a:prstGeom>
          <a:solidFill>
            <a:srgbClr val="D4C0AB"/>
          </a:solidFill>
        </p:spPr>
      </p:sp>
      <p:grpSp>
        <p:nvGrpSpPr>
          <p:cNvPr id="3" name="Group 3"/>
          <p:cNvGrpSpPr/>
          <p:nvPr/>
        </p:nvGrpSpPr>
        <p:grpSpPr>
          <a:xfrm>
            <a:off x="-569446" y="1028700"/>
            <a:ext cx="2587899" cy="603250"/>
            <a:chOff x="0" y="0"/>
            <a:chExt cx="3450532" cy="804333"/>
          </a:xfrm>
        </p:grpSpPr>
        <p:sp>
          <p:nvSpPr>
            <p:cNvPr id="4" name="AutoShape 4"/>
            <p:cNvSpPr/>
            <p:nvPr/>
          </p:nvSpPr>
          <p:spPr>
            <a:xfrm rot="-10800000">
              <a:off x="0" y="371601"/>
              <a:ext cx="1518522" cy="61132"/>
            </a:xfrm>
            <a:prstGeom prst="rect">
              <a:avLst/>
            </a:prstGeom>
            <a:solidFill>
              <a:srgbClr val="342D2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130861" y="-76200"/>
              <a:ext cx="1319671" cy="880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spc="320">
                  <a:solidFill>
                    <a:srgbClr val="342D29"/>
                  </a:solidFill>
                  <a:latin typeface="Playfair Display Black Bold"/>
                </a:rPr>
                <a:t>07</a:t>
              </a:r>
            </a:p>
          </p:txBody>
        </p:sp>
      </p:grpSp>
      <p:sp>
        <p:nvSpPr>
          <p:cNvPr id="6" name="AutoShape 6"/>
          <p:cNvSpPr/>
          <p:nvPr/>
        </p:nvSpPr>
        <p:spPr>
          <a:xfrm>
            <a:off x="1907280" y="3040122"/>
            <a:ext cx="5295349" cy="147500"/>
          </a:xfrm>
          <a:prstGeom prst="rect">
            <a:avLst/>
          </a:prstGeom>
          <a:solidFill>
            <a:srgbClr val="D4C0AB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25846" r="24793"/>
          <a:stretch>
            <a:fillRect/>
          </a:stretch>
        </p:blipFill>
        <p:spPr>
          <a:xfrm>
            <a:off x="10973713" y="0"/>
            <a:ext cx="7607046" cy="102870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07601" y="185341"/>
            <a:ext cx="8793315" cy="2536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20"/>
              </a:lnSpc>
            </a:pPr>
            <a:r>
              <a:rPr lang="en-US" sz="5600">
                <a:solidFill>
                  <a:srgbClr val="342D29"/>
                </a:solidFill>
                <a:latin typeface="Playfair Display Black"/>
              </a:rPr>
              <a:t>Инвестиционная привлекательность проекта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18453" y="4173920"/>
            <a:ext cx="8375464" cy="437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9"/>
              </a:lnSpc>
              <a:spcBef>
                <a:spcPct val="0"/>
              </a:spcBef>
            </a:pPr>
            <a:r>
              <a:rPr lang="en-US" sz="2492" spc="199">
                <a:solidFill>
                  <a:srgbClr val="000000"/>
                </a:solidFill>
                <a:latin typeface="Alice"/>
              </a:rPr>
              <a:t>Инвестиционная привлекательность проектов государственных учреждений определяется при достижении повышения качества предоставления социальных услуг, а основной целью данного проекта является именно повышение уровня качества предоставления государственных и муниципальных услуг на территории Волгоградской области за счет использования дополнительных функциональных возможностей системы KPI.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-1907280" y="0"/>
            <a:ext cx="3814560" cy="10287000"/>
          </a:xfrm>
          <a:prstGeom prst="rect">
            <a:avLst/>
          </a:prstGeom>
          <a:solidFill>
            <a:srgbClr val="D4C0AB"/>
          </a:solidFill>
        </p:spPr>
      </p:sp>
      <p:grpSp>
        <p:nvGrpSpPr>
          <p:cNvPr id="3" name="Group 3"/>
          <p:cNvGrpSpPr/>
          <p:nvPr/>
        </p:nvGrpSpPr>
        <p:grpSpPr>
          <a:xfrm>
            <a:off x="-569446" y="1028700"/>
            <a:ext cx="2587899" cy="603250"/>
            <a:chOff x="0" y="0"/>
            <a:chExt cx="3450532" cy="804333"/>
          </a:xfrm>
        </p:grpSpPr>
        <p:sp>
          <p:nvSpPr>
            <p:cNvPr id="4" name="AutoShape 4"/>
            <p:cNvSpPr/>
            <p:nvPr/>
          </p:nvSpPr>
          <p:spPr>
            <a:xfrm rot="-10800000">
              <a:off x="0" y="371601"/>
              <a:ext cx="1518522" cy="61132"/>
            </a:xfrm>
            <a:prstGeom prst="rect">
              <a:avLst/>
            </a:prstGeom>
            <a:solidFill>
              <a:srgbClr val="342D2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130861" y="-76200"/>
              <a:ext cx="1319671" cy="880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spc="320">
                  <a:solidFill>
                    <a:srgbClr val="342D29"/>
                  </a:solidFill>
                  <a:latin typeface="Playfair Display Black Bold"/>
                </a:rPr>
                <a:t>07</a:t>
              </a:r>
            </a:p>
          </p:txBody>
        </p:sp>
      </p:grpSp>
      <p:sp>
        <p:nvSpPr>
          <p:cNvPr id="6" name="AutoShape 6"/>
          <p:cNvSpPr/>
          <p:nvPr/>
        </p:nvSpPr>
        <p:spPr>
          <a:xfrm>
            <a:off x="1834768" y="1330325"/>
            <a:ext cx="5295349" cy="147500"/>
          </a:xfrm>
          <a:prstGeom prst="rect">
            <a:avLst/>
          </a:prstGeom>
          <a:solidFill>
            <a:srgbClr val="D4C0AB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t="47498" b="15877"/>
          <a:stretch>
            <a:fillRect/>
          </a:stretch>
        </p:blipFill>
        <p:spPr>
          <a:xfrm>
            <a:off x="1907280" y="6245410"/>
            <a:ext cx="16532057" cy="404159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07601" y="185341"/>
            <a:ext cx="8793315" cy="845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20"/>
              </a:lnSpc>
            </a:pPr>
            <a:r>
              <a:rPr lang="en-US" sz="5600">
                <a:solidFill>
                  <a:srgbClr val="342D29"/>
                </a:solidFill>
                <a:latin typeface="Playfair Display Black"/>
              </a:rPr>
              <a:t>Вывод: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86216" y="1931218"/>
            <a:ext cx="14974186" cy="3342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256">
                <a:solidFill>
                  <a:srgbClr val="000000"/>
                </a:solidFill>
                <a:latin typeface="Alice"/>
              </a:rPr>
              <a:t>Для того, чтобы повысить производительность труда, снизить уровень текучести, необходима сформированная качественная и эффективная система стимулирования труда. Поэтому так важно учесть все недостатки существующей системы и создать более усовершенствованную версию, которая позволит более эффективно функционировать ГКУ ВО «МФЦ».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338</Words>
  <Application>Microsoft Office PowerPoint</Application>
  <PresentationFormat>Произвольный</PresentationFormat>
  <Paragraphs>34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Alice</vt:lpstr>
      <vt:lpstr>Playfair Display Black Bold</vt:lpstr>
      <vt:lpstr>Arial</vt:lpstr>
      <vt:lpstr>Glacial Indifference Bold</vt:lpstr>
      <vt:lpstr>Alice Bold Italics</vt:lpstr>
      <vt:lpstr>Playfair Display Black</vt:lpstr>
      <vt:lpstr>Calibri</vt:lpstr>
      <vt:lpstr>Alice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Разработка проекта по совершенствованию системы ключевых показателей эффективности работника на примере ГКУ ВО "МФЦ"</dc:title>
  <cp:lastModifiedBy>Ангелина Курбанниязова</cp:lastModifiedBy>
  <cp:revision>3</cp:revision>
  <dcterms:created xsi:type="dcterms:W3CDTF">2006-08-16T00:00:00Z</dcterms:created>
  <dcterms:modified xsi:type="dcterms:W3CDTF">2020-11-25T07:55:55Z</dcterms:modified>
  <dc:identifier>DAEOfDVn-8c</dc:identifier>
</cp:coreProperties>
</file>