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C730A5E-92FB-4A51-934D-E3E81FBDBCBC}" type="datetimeFigureOut">
              <a:rPr lang="ru-RU" smtClean="0"/>
              <a:t>27.11.2020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9555B7A4-C60D-47E9-B570-E11502A1F487}"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C730A5E-92FB-4A51-934D-E3E81FBDBCBC}" type="datetimeFigureOut">
              <a:rPr lang="ru-RU" smtClean="0"/>
              <a:t>27.11.2020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C730A5E-92FB-4A51-934D-E3E81FBDBCBC}" type="datetimeFigureOut">
              <a:rPr lang="ru-RU" smtClean="0"/>
              <a:t>27.11.2020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C730A5E-92FB-4A51-934D-E3E81FBDBCBC}" type="datetimeFigureOut">
              <a:rPr lang="ru-RU" smtClean="0"/>
              <a:t>27.11.2020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C730A5E-92FB-4A51-934D-E3E81FBDBCBC}" type="datetimeFigureOut">
              <a:rPr lang="ru-RU" smtClean="0"/>
              <a:t>27.11.2020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9555B7A4-C60D-47E9-B570-E11502A1F487}"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C730A5E-92FB-4A51-934D-E3E81FBDBCBC}" type="datetimeFigureOut">
              <a:rPr lang="ru-RU" smtClean="0"/>
              <a:t>27.11.2020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C730A5E-92FB-4A51-934D-E3E81FBDBCBC}" type="datetimeFigureOut">
              <a:rPr lang="ru-RU" smtClean="0"/>
              <a:t>27.11.2020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C730A5E-92FB-4A51-934D-E3E81FBDBCBC}" type="datetimeFigureOut">
              <a:rPr lang="ru-RU" smtClean="0"/>
              <a:t>27.11.2020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C730A5E-92FB-4A51-934D-E3E81FBDBCBC}" type="datetimeFigureOut">
              <a:rPr lang="ru-RU" smtClean="0"/>
              <a:t>27.11.2020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C730A5E-92FB-4A51-934D-E3E81FBDBCBC}" type="datetimeFigureOut">
              <a:rPr lang="ru-RU" smtClean="0"/>
              <a:t>27.11.2020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C730A5E-92FB-4A51-934D-E3E81FBDBCBC}" type="datetimeFigureOut">
              <a:rPr lang="ru-RU" smtClean="0"/>
              <a:t>27.11.2020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5B7A4-C60D-47E9-B570-E11502A1F48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730A5E-92FB-4A51-934D-E3E81FBDBCBC}" type="datetimeFigureOut">
              <a:rPr lang="ru-RU" smtClean="0"/>
              <a:t>27.11.2020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555B7A4-C60D-47E9-B570-E11502A1F487}"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852936"/>
            <a:ext cx="8229600" cy="1828800"/>
          </a:xfrm>
        </p:spPr>
        <p:txBody>
          <a:bodyPr>
            <a:normAutofit fontScale="90000"/>
          </a:bodyPr>
          <a:lstStyle/>
          <a:p>
            <a:r>
              <a:rPr lang="ru-RU" sz="1800" dirty="0">
                <a:solidFill>
                  <a:schemeClr val="bg1"/>
                </a:solidFill>
                <a:latin typeface="Times New Roman" pitchFamily="18" charset="0"/>
                <a:cs typeface="Times New Roman" pitchFamily="18" charset="0"/>
              </a:rPr>
              <a:t>Министерство науки и высшего образования Российской Федерации</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Федеральное государственное автономное образовательное учреждение</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высшего образования</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«Волгоградский государственный университет»</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 </a:t>
            </a:r>
            <a:r>
              <a:rPr lang="ru-RU" sz="1800" dirty="0" smtClean="0">
                <a:solidFill>
                  <a:schemeClr val="bg1"/>
                </a:solidFill>
                <a:latin typeface="Times New Roman" pitchFamily="18" charset="0"/>
                <a:cs typeface="Times New Roman" pitchFamily="18" charset="0"/>
              </a:rPr>
              <a:t>институт </a:t>
            </a:r>
            <a:r>
              <a:rPr lang="ru-RU" sz="1800" dirty="0">
                <a:solidFill>
                  <a:schemeClr val="bg1"/>
                </a:solidFill>
                <a:latin typeface="Times New Roman" pitchFamily="18" charset="0"/>
                <a:cs typeface="Times New Roman" pitchFamily="18" charset="0"/>
              </a:rPr>
              <a:t>дополнительного </a:t>
            </a:r>
            <a:r>
              <a:rPr lang="ru-RU" sz="1800" dirty="0" smtClean="0">
                <a:solidFill>
                  <a:schemeClr val="bg1"/>
                </a:solidFill>
                <a:latin typeface="Times New Roman" pitchFamily="18" charset="0"/>
                <a:cs typeface="Times New Roman" pitchFamily="18" charset="0"/>
              </a:rPr>
              <a:t>образования</a:t>
            </a:r>
            <a:r>
              <a:rPr lang="ru-RU" sz="1800" dirty="0">
                <a:solidFill>
                  <a:schemeClr val="bg1"/>
                </a:solidFill>
                <a:latin typeface="Times New Roman" pitchFamily="18" charset="0"/>
                <a:cs typeface="Times New Roman" pitchFamily="18" charset="0"/>
              </a:rPr>
              <a:t> </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программа профессиональной переподготовки</a:t>
            </a:r>
            <a:br>
              <a:rPr lang="ru-RU" sz="1800" dirty="0">
                <a:solidFill>
                  <a:schemeClr val="bg1"/>
                </a:solidFill>
                <a:latin typeface="Times New Roman" pitchFamily="18" charset="0"/>
                <a:cs typeface="Times New Roman" pitchFamily="18" charset="0"/>
              </a:rPr>
            </a:br>
            <a:r>
              <a:rPr lang="ru-RU" sz="1800" dirty="0">
                <a:solidFill>
                  <a:schemeClr val="bg1"/>
                </a:solidFill>
                <a:latin typeface="Times New Roman" pitchFamily="18" charset="0"/>
                <a:cs typeface="Times New Roman" pitchFamily="18" charset="0"/>
              </a:rPr>
              <a:t> «Менеджмент В»</a:t>
            </a:r>
            <a:r>
              <a:rPr lang="ru-RU" dirty="0">
                <a:solidFill>
                  <a:schemeClr val="bg1"/>
                </a:solidFill>
              </a:rPr>
              <a:t/>
            </a:r>
            <a:br>
              <a:rPr lang="ru-RU" dirty="0">
                <a:solidFill>
                  <a:schemeClr val="bg1"/>
                </a:solidFill>
              </a:rPr>
            </a:br>
            <a:r>
              <a:rPr lang="ru-RU" sz="2000" dirty="0">
                <a:solidFill>
                  <a:schemeClr val="bg1"/>
                </a:solidFill>
                <a:latin typeface="Times New Roman" pitchFamily="18" charset="0"/>
                <a:cs typeface="Times New Roman" pitchFamily="18" charset="0"/>
              </a:rPr>
              <a:t/>
            </a:r>
            <a:br>
              <a:rPr lang="ru-RU" sz="2000" dirty="0">
                <a:solidFill>
                  <a:schemeClr val="bg1"/>
                </a:solidFill>
                <a:latin typeface="Times New Roman" pitchFamily="18" charset="0"/>
                <a:cs typeface="Times New Roman" pitchFamily="18" charset="0"/>
              </a:rPr>
            </a:br>
            <a:r>
              <a:rPr lang="ru-RU" sz="2000" dirty="0">
                <a:solidFill>
                  <a:schemeClr val="bg1"/>
                </a:solidFill>
                <a:latin typeface="Times New Roman" pitchFamily="18" charset="0"/>
                <a:cs typeface="Times New Roman" pitchFamily="18" charset="0"/>
              </a:rPr>
              <a:t>ВЫПУСКНАЯ АТТЕСТАЦИОННАЯ РАБОТА НА ТЕМУ:</a:t>
            </a:r>
            <a:br>
              <a:rPr lang="ru-RU" sz="2000" dirty="0">
                <a:solidFill>
                  <a:schemeClr val="bg1"/>
                </a:solidFill>
                <a:latin typeface="Times New Roman" pitchFamily="18" charset="0"/>
                <a:cs typeface="Times New Roman" pitchFamily="18" charset="0"/>
              </a:rPr>
            </a:br>
            <a:r>
              <a:rPr lang="ru-RU" sz="2000" dirty="0">
                <a:solidFill>
                  <a:schemeClr val="bg1"/>
                </a:solidFill>
                <a:latin typeface="Times New Roman" pitchFamily="18" charset="0"/>
                <a:cs typeface="Times New Roman" pitchFamily="18" charset="0"/>
              </a:rPr>
              <a:t> </a:t>
            </a:r>
            <a:br>
              <a:rPr lang="ru-RU" sz="2000" dirty="0">
                <a:solidFill>
                  <a:schemeClr val="bg1"/>
                </a:solidFill>
                <a:latin typeface="Times New Roman" pitchFamily="18" charset="0"/>
                <a:cs typeface="Times New Roman" pitchFamily="18" charset="0"/>
              </a:rPr>
            </a:br>
            <a:r>
              <a:rPr lang="ru-RU" sz="2000" b="1" dirty="0">
                <a:solidFill>
                  <a:schemeClr val="bg1"/>
                </a:solidFill>
                <a:latin typeface="Times New Roman" pitchFamily="18" charset="0"/>
                <a:cs typeface="Times New Roman" pitchFamily="18" charset="0"/>
              </a:rPr>
              <a:t>" Разработка стратегии поиска и выбора кредитной организации для предприятий малого бизнеса на примере ООО "Профит".</a:t>
            </a:r>
            <a:r>
              <a:rPr lang="ru-RU" sz="2000" dirty="0">
                <a:solidFill>
                  <a:schemeClr val="bg1"/>
                </a:solidFill>
                <a:latin typeface="Times New Roman" pitchFamily="18" charset="0"/>
                <a:cs typeface="Times New Roman" pitchFamily="18" charset="0"/>
              </a:rPr>
              <a:t/>
            </a:r>
            <a:br>
              <a:rPr lang="ru-RU" sz="2000" dirty="0">
                <a:solidFill>
                  <a:schemeClr val="bg1"/>
                </a:solidFill>
                <a:latin typeface="Times New Roman" pitchFamily="18" charset="0"/>
                <a:cs typeface="Times New Roman" pitchFamily="18" charset="0"/>
              </a:rPr>
            </a:br>
            <a:r>
              <a:rPr lang="ru-RU" sz="2000" dirty="0">
                <a:solidFill>
                  <a:schemeClr val="bg1"/>
                </a:solidFill>
                <a:latin typeface="Times New Roman" pitchFamily="18" charset="0"/>
                <a:cs typeface="Times New Roman" pitchFamily="18" charset="0"/>
              </a:rPr>
              <a:t> </a:t>
            </a:r>
            <a:br>
              <a:rPr lang="ru-RU" sz="2000" dirty="0">
                <a:solidFill>
                  <a:schemeClr val="bg1"/>
                </a:solidFill>
                <a:latin typeface="Times New Roman" pitchFamily="18" charset="0"/>
                <a:cs typeface="Times New Roman" pitchFamily="18" charset="0"/>
              </a:rPr>
            </a:br>
            <a:r>
              <a:rPr lang="ru-RU" sz="2000" dirty="0">
                <a:solidFill>
                  <a:schemeClr val="bg1"/>
                </a:solidFill>
                <a:latin typeface="Times New Roman" pitchFamily="18" charset="0"/>
                <a:cs typeface="Times New Roman" pitchFamily="18" charset="0"/>
              </a:rPr>
              <a:t>                        </a:t>
            </a:r>
          </a:p>
        </p:txBody>
      </p:sp>
      <p:sp>
        <p:nvSpPr>
          <p:cNvPr id="3" name="Подзаголовок 2"/>
          <p:cNvSpPr>
            <a:spLocks noGrp="1"/>
          </p:cNvSpPr>
          <p:nvPr>
            <p:ph type="subTitle" idx="1"/>
          </p:nvPr>
        </p:nvSpPr>
        <p:spPr>
          <a:xfrm>
            <a:off x="2051720" y="4509120"/>
            <a:ext cx="6400800" cy="1752600"/>
          </a:xfrm>
        </p:spPr>
        <p:txBody>
          <a:bodyPr/>
          <a:lstStyle/>
          <a:p>
            <a:endParaRPr lang="ru-RU" dirty="0" smtClean="0"/>
          </a:p>
          <a:p>
            <a:pPr algn="r"/>
            <a:r>
              <a:rPr lang="ru-RU" sz="2000" dirty="0" smtClean="0">
                <a:solidFill>
                  <a:schemeClr val="bg1"/>
                </a:solidFill>
              </a:rPr>
              <a:t>Выполнила </a:t>
            </a:r>
            <a:r>
              <a:rPr lang="ru-RU" sz="2000" dirty="0" err="1" smtClean="0">
                <a:solidFill>
                  <a:schemeClr val="bg1"/>
                </a:solidFill>
              </a:rPr>
              <a:t>Мицукова</a:t>
            </a:r>
            <a:r>
              <a:rPr lang="ru-RU" sz="2000" dirty="0" smtClean="0">
                <a:solidFill>
                  <a:schemeClr val="bg1"/>
                </a:solidFill>
              </a:rPr>
              <a:t> Е.И</a:t>
            </a:r>
            <a:r>
              <a:rPr lang="ru-RU" dirty="0" smtClean="0"/>
              <a:t>.</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1" algn="ctr" rtl="0">
              <a:spcBef>
                <a:spcPct val="0"/>
              </a:spcBef>
            </a:pPr>
            <a:r>
              <a:rPr lang="ru-RU" sz="2800" dirty="0"/>
              <a:t>Критерии выбора кредитной организации для финансирования предприятий малого бизнеса</a:t>
            </a:r>
            <a:r>
              <a:rPr lang="ru-RU" sz="1400" dirty="0"/>
              <a:t/>
            </a:r>
            <a:br>
              <a:rPr lang="ru-RU" sz="1400" dirty="0"/>
            </a:br>
            <a:endParaRPr lang="ru-RU" dirty="0"/>
          </a:p>
        </p:txBody>
      </p:sp>
      <p:sp>
        <p:nvSpPr>
          <p:cNvPr id="3" name="Содержимое 2"/>
          <p:cNvSpPr>
            <a:spLocks noGrp="1"/>
          </p:cNvSpPr>
          <p:nvPr>
            <p:ph idx="1"/>
          </p:nvPr>
        </p:nvSpPr>
        <p:spPr/>
        <p:txBody>
          <a:bodyPr>
            <a:normAutofit lnSpcReduction="10000"/>
          </a:bodyPr>
          <a:lstStyle/>
          <a:p>
            <a:pPr lvl="0"/>
            <a:r>
              <a:rPr lang="ru-RU" b="1" dirty="0" smtClean="0">
                <a:solidFill>
                  <a:schemeClr val="bg1"/>
                </a:solidFill>
              </a:rPr>
              <a:t>Возраст </a:t>
            </a:r>
            <a:r>
              <a:rPr lang="ru-RU" b="1" dirty="0" smtClean="0">
                <a:solidFill>
                  <a:schemeClr val="bg1"/>
                </a:solidFill>
              </a:rPr>
              <a:t>банка</a:t>
            </a:r>
            <a:r>
              <a:rPr lang="ru-RU" dirty="0" smtClean="0">
                <a:solidFill>
                  <a:schemeClr val="bg1"/>
                </a:solidFill>
              </a:rPr>
              <a:t>.</a:t>
            </a:r>
            <a:endParaRPr lang="ru-RU" dirty="0" smtClean="0">
              <a:solidFill>
                <a:schemeClr val="bg1"/>
              </a:solidFill>
            </a:endParaRPr>
          </a:p>
          <a:p>
            <a:pPr lvl="0"/>
            <a:r>
              <a:rPr lang="ru-RU" b="1" dirty="0" smtClean="0">
                <a:solidFill>
                  <a:schemeClr val="bg1"/>
                </a:solidFill>
              </a:rPr>
              <a:t>Репутация, </a:t>
            </a:r>
            <a:r>
              <a:rPr lang="ru-RU" b="1" dirty="0" smtClean="0">
                <a:solidFill>
                  <a:schemeClr val="bg1"/>
                </a:solidFill>
              </a:rPr>
              <a:t>имидж</a:t>
            </a:r>
            <a:r>
              <a:rPr lang="ru-RU" dirty="0" smtClean="0">
                <a:solidFill>
                  <a:schemeClr val="bg1"/>
                </a:solidFill>
              </a:rPr>
              <a:t>.</a:t>
            </a:r>
            <a:endParaRPr lang="ru-RU" dirty="0" smtClean="0">
              <a:solidFill>
                <a:schemeClr val="bg1"/>
              </a:solidFill>
            </a:endParaRPr>
          </a:p>
          <a:p>
            <a:pPr lvl="0"/>
            <a:r>
              <a:rPr lang="ru-RU" b="1" dirty="0" smtClean="0">
                <a:solidFill>
                  <a:schemeClr val="bg1"/>
                </a:solidFill>
              </a:rPr>
              <a:t>Размер и </a:t>
            </a:r>
            <a:r>
              <a:rPr lang="ru-RU" b="1" dirty="0" smtClean="0">
                <a:solidFill>
                  <a:schemeClr val="bg1"/>
                </a:solidFill>
              </a:rPr>
              <a:t>рейтинг</a:t>
            </a:r>
            <a:r>
              <a:rPr lang="ru-RU" dirty="0" smtClean="0">
                <a:solidFill>
                  <a:schemeClr val="bg1"/>
                </a:solidFill>
              </a:rPr>
              <a:t>.</a:t>
            </a:r>
            <a:endParaRPr lang="ru-RU" dirty="0" smtClean="0">
              <a:solidFill>
                <a:schemeClr val="bg1"/>
              </a:solidFill>
            </a:endParaRPr>
          </a:p>
          <a:p>
            <a:pPr lvl="0"/>
            <a:r>
              <a:rPr lang="ru-RU" b="1" dirty="0" smtClean="0">
                <a:solidFill>
                  <a:schemeClr val="bg1"/>
                </a:solidFill>
              </a:rPr>
              <a:t>Организация </a:t>
            </a:r>
            <a:r>
              <a:rPr lang="ru-RU" b="1" dirty="0" smtClean="0">
                <a:solidFill>
                  <a:schemeClr val="bg1"/>
                </a:solidFill>
              </a:rPr>
              <a:t>банка</a:t>
            </a:r>
            <a:r>
              <a:rPr lang="ru-RU" dirty="0" smtClean="0">
                <a:solidFill>
                  <a:schemeClr val="bg1"/>
                </a:solidFill>
              </a:rPr>
              <a:t>.</a:t>
            </a:r>
            <a:endParaRPr lang="ru-RU" dirty="0" smtClean="0">
              <a:solidFill>
                <a:schemeClr val="bg1"/>
              </a:solidFill>
            </a:endParaRPr>
          </a:p>
          <a:p>
            <a:pPr lvl="0"/>
            <a:r>
              <a:rPr lang="ru-RU" b="1" dirty="0" smtClean="0">
                <a:solidFill>
                  <a:schemeClr val="bg1"/>
                </a:solidFill>
              </a:rPr>
              <a:t>Надежность </a:t>
            </a:r>
            <a:r>
              <a:rPr lang="ru-RU" b="1" dirty="0" smtClean="0">
                <a:solidFill>
                  <a:schemeClr val="bg1"/>
                </a:solidFill>
              </a:rPr>
              <a:t>банка</a:t>
            </a:r>
            <a:r>
              <a:rPr lang="ru-RU" dirty="0" smtClean="0">
                <a:solidFill>
                  <a:schemeClr val="bg1"/>
                </a:solidFill>
              </a:rPr>
              <a:t>.</a:t>
            </a:r>
            <a:endParaRPr lang="ru-RU" dirty="0" smtClean="0">
              <a:solidFill>
                <a:schemeClr val="bg1"/>
              </a:solidFill>
            </a:endParaRPr>
          </a:p>
          <a:p>
            <a:pPr lvl="0"/>
            <a:r>
              <a:rPr lang="ru-RU" b="1" dirty="0" smtClean="0">
                <a:solidFill>
                  <a:schemeClr val="bg1"/>
                </a:solidFill>
              </a:rPr>
              <a:t>Качество расчетно-кассового </a:t>
            </a:r>
            <a:r>
              <a:rPr lang="ru-RU" b="1" dirty="0" smtClean="0">
                <a:solidFill>
                  <a:schemeClr val="bg1"/>
                </a:solidFill>
              </a:rPr>
              <a:t>обслуживания</a:t>
            </a:r>
            <a:r>
              <a:rPr lang="ru-RU" dirty="0" smtClean="0">
                <a:solidFill>
                  <a:schemeClr val="bg1"/>
                </a:solidFill>
              </a:rPr>
              <a:t>.</a:t>
            </a:r>
            <a:endParaRPr lang="ru-RU" dirty="0" smtClean="0">
              <a:solidFill>
                <a:schemeClr val="bg1"/>
              </a:solidFill>
            </a:endParaRPr>
          </a:p>
          <a:p>
            <a:r>
              <a:rPr lang="ru-RU" b="1" dirty="0" smtClean="0">
                <a:solidFill>
                  <a:schemeClr val="bg1"/>
                </a:solidFill>
              </a:rPr>
              <a:t>Кредитная политика </a:t>
            </a:r>
            <a:r>
              <a:rPr lang="ru-RU" b="1" dirty="0" smtClean="0">
                <a:solidFill>
                  <a:schemeClr val="bg1"/>
                </a:solidFill>
              </a:rPr>
              <a:t>банка.</a:t>
            </a:r>
          </a:p>
          <a:p>
            <a:pPr lvl="0"/>
            <a:r>
              <a:rPr lang="ru-RU" b="1" dirty="0" smtClean="0">
                <a:solidFill>
                  <a:schemeClr val="bg1"/>
                </a:solidFill>
              </a:rPr>
              <a:t>Оптимизация деятельности субъекта малого </a:t>
            </a:r>
            <a:r>
              <a:rPr lang="ru-RU" b="1" dirty="0" smtClean="0">
                <a:solidFill>
                  <a:schemeClr val="bg1"/>
                </a:solidFill>
              </a:rPr>
              <a:t>бизнеса</a:t>
            </a:r>
            <a:endParaRPr lang="ru-RU" dirty="0" smtClean="0">
              <a:solidFill>
                <a:schemeClr val="bg1"/>
              </a:solidFill>
            </a:endParaRPr>
          </a:p>
          <a:p>
            <a:pPr lvl="0"/>
            <a:r>
              <a:rPr lang="ru-RU" b="1" dirty="0" smtClean="0">
                <a:solidFill>
                  <a:schemeClr val="bg1"/>
                </a:solidFill>
              </a:rPr>
              <a:t>Комплексное обслуживание физических лиц</a:t>
            </a:r>
            <a:r>
              <a:rPr lang="ru-RU" b="1" dirty="0" smtClean="0"/>
              <a:t>.</a:t>
            </a:r>
            <a:endParaRPr lang="ru-RU" dirty="0" smtClean="0"/>
          </a:p>
          <a:p>
            <a:endParaRPr lang="ru-RU" dirty="0" smtClean="0">
              <a:solidFill>
                <a:schemeClr val="bg1"/>
              </a:solidFill>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1" algn="ctr" rtl="0">
              <a:spcBef>
                <a:spcPct val="0"/>
              </a:spcBef>
            </a:pPr>
            <a:r>
              <a:rPr lang="ru-RU" sz="2800" dirty="0"/>
              <a:t>Оценка необходимых инвестиций и их экономическое обоснование</a:t>
            </a:r>
            <a:r>
              <a:rPr lang="ru-RU" sz="1400" dirty="0"/>
              <a:t/>
            </a:r>
            <a:br>
              <a:rPr lang="ru-RU" sz="1400" dirty="0"/>
            </a:b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dirty="0" smtClean="0">
                <a:solidFill>
                  <a:schemeClr val="bg1"/>
                </a:solidFill>
              </a:rPr>
              <a:t>Закон денежного обращения гласит, что количество денег (К), обслуживающих предпринимательскую деятельность, находится в прямой пропорциональной зависимости от суммы цен сырья, материалов, готовой продукции (сумма товаров на складах, в розничной продаже) и в обратной пропорции от скорости обращения товаров:</a:t>
            </a:r>
          </a:p>
          <a:p>
            <a:pPr algn="just"/>
            <a:r>
              <a:rPr lang="ru-RU" dirty="0" smtClean="0">
                <a:solidFill>
                  <a:schemeClr val="bg1"/>
                </a:solidFill>
              </a:rPr>
              <a:t>где Т — объем (сумма) закупки товаров (в цепах закупки) в год (руб.);</a:t>
            </a:r>
          </a:p>
          <a:p>
            <a:pPr algn="just"/>
            <a:r>
              <a:rPr lang="ru-RU" dirty="0" smtClean="0">
                <a:solidFill>
                  <a:schemeClr val="bg1"/>
                </a:solidFill>
              </a:rPr>
              <a:t>О — количество оборотов товарной массы.</a:t>
            </a:r>
          </a:p>
          <a:p>
            <a:pPr algn="just"/>
            <a:r>
              <a:rPr lang="ru-RU" dirty="0" smtClean="0">
                <a:solidFill>
                  <a:schemeClr val="bg1"/>
                </a:solidFill>
              </a:rPr>
              <a:t>Этот расчет принимается как ориентировочная сумма оборотных средств, увеличенная на лимит денежных средств в кассе и на расчетном счете.</a:t>
            </a:r>
          </a:p>
          <a:p>
            <a:pPr algn="just"/>
            <a:r>
              <a:rPr lang="ru-RU" dirty="0" smtClean="0">
                <a:solidFill>
                  <a:schemeClr val="bg1"/>
                </a:solidFill>
              </a:rPr>
              <a:t>Исходя из этой формулы, применительно к системе работы ООО «Профит», можно произвести два варианта расчета необходимой денежной массы</a:t>
            </a:r>
            <a:r>
              <a:rPr lang="ru-RU" dirty="0" smtClean="0">
                <a:solidFill>
                  <a:schemeClr val="bg1"/>
                </a:solidFill>
              </a:rPr>
              <a:t>.</a:t>
            </a:r>
          </a:p>
          <a:p>
            <a:pPr algn="just"/>
            <a:endParaRPr lang="ru-RU" dirty="0" smtClean="0">
              <a:solidFill>
                <a:schemeClr val="bg1"/>
              </a:solidFill>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pPr lvl="1"/>
            <a:r>
              <a:rPr lang="ru-RU" dirty="0" smtClean="0">
                <a:solidFill>
                  <a:schemeClr val="bg1"/>
                </a:solidFill>
              </a:rPr>
              <a:t>Если работать по условиям контракта ГК «Красный Октябрь», то количество дней, через которые произойдет возврат суммы за поставку лома составит от 30 до 40. При цене на металлолом 20000 рублей за </a:t>
            </a:r>
            <a:r>
              <a:rPr lang="ru-RU" dirty="0" err="1" smtClean="0">
                <a:solidFill>
                  <a:schemeClr val="bg1"/>
                </a:solidFill>
              </a:rPr>
              <a:t>тн</a:t>
            </a:r>
            <a:r>
              <a:rPr lang="ru-RU" dirty="0" smtClean="0">
                <a:solidFill>
                  <a:schemeClr val="bg1"/>
                </a:solidFill>
              </a:rPr>
              <a:t>. При средних, ежемесячных поставках лома в количестве 500тн., можно произвести подсчет:</a:t>
            </a:r>
            <a:endParaRPr lang="ru-RU" sz="1800" dirty="0" smtClean="0">
              <a:solidFill>
                <a:schemeClr val="bg1"/>
              </a:solidFill>
            </a:endParaRPr>
          </a:p>
          <a:p>
            <a:r>
              <a:rPr lang="ru-RU" dirty="0" smtClean="0">
                <a:solidFill>
                  <a:schemeClr val="bg1"/>
                </a:solidFill>
              </a:rPr>
              <a:t>К(количество денег)=120000000рублей в год/12(средний оборот денежной массы за год)=10000000рублей потребуется как инвестиции привлечь в оборот организации.</a:t>
            </a:r>
            <a:endParaRPr lang="ru-RU" sz="2000" dirty="0" smtClean="0">
              <a:solidFill>
                <a:schemeClr val="bg1"/>
              </a:solidFill>
            </a:endParaRPr>
          </a:p>
          <a:p>
            <a:pPr lvl="1"/>
            <a:r>
              <a:rPr lang="ru-RU" dirty="0" smtClean="0">
                <a:solidFill>
                  <a:schemeClr val="bg1"/>
                </a:solidFill>
              </a:rPr>
              <a:t> Если работать по условиям контракта ООО «</a:t>
            </a:r>
            <a:r>
              <a:rPr lang="ru-RU" dirty="0" err="1" smtClean="0">
                <a:solidFill>
                  <a:schemeClr val="bg1"/>
                </a:solidFill>
              </a:rPr>
              <a:t>Чермет-Волжский</a:t>
            </a:r>
            <a:r>
              <a:rPr lang="ru-RU" dirty="0" smtClean="0">
                <a:solidFill>
                  <a:schemeClr val="bg1"/>
                </a:solidFill>
              </a:rPr>
              <a:t>», непосредственной сырьевой базы ОАО «Волжский трубный завод», количество дней возврата суммы за поставленный товар составляет 3 дня, цена на лом составляет 19000рублей за </a:t>
            </a:r>
            <a:r>
              <a:rPr lang="ru-RU" dirty="0" err="1" smtClean="0">
                <a:solidFill>
                  <a:schemeClr val="bg1"/>
                </a:solidFill>
              </a:rPr>
              <a:t>тн</a:t>
            </a:r>
            <a:r>
              <a:rPr lang="ru-RU" dirty="0" smtClean="0">
                <a:solidFill>
                  <a:schemeClr val="bg1"/>
                </a:solidFill>
              </a:rPr>
              <a:t>. Так же при средних ежемесячных поставках в количестве 500тн., производим подсчет:</a:t>
            </a:r>
            <a:endParaRPr lang="ru-RU" sz="1800" dirty="0" smtClean="0">
              <a:solidFill>
                <a:schemeClr val="bg1"/>
              </a:solidFill>
            </a:endParaRPr>
          </a:p>
          <a:p>
            <a:r>
              <a:rPr lang="ru-RU" dirty="0" smtClean="0">
                <a:solidFill>
                  <a:schemeClr val="bg1"/>
                </a:solidFill>
              </a:rPr>
              <a:t>К(количество денег)=114000000рублей в год/120(средний оборот денежной массы за год)=950000рублей потребуется как инвестиции привлечь в оборот организации.</a:t>
            </a:r>
            <a:endParaRPr lang="ru-RU" sz="2000" dirty="0" smtClean="0">
              <a:solidFill>
                <a:schemeClr val="bg1"/>
              </a:solidFill>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Факторы, влияющие на отказ банковским сегментом в кредите представителю МСП</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solidFill>
                  <a:schemeClr val="bg1"/>
                </a:solidFill>
              </a:rPr>
              <a:t>1. Такой фактор, как платежеспособность клиента имеет 90% значимости при принятии решения о кредитовании. Банк определяет финансовое состояние бизнеса с помощью различных инструментов. </a:t>
            </a:r>
          </a:p>
          <a:p>
            <a:r>
              <a:rPr lang="ru-RU" dirty="0" smtClean="0">
                <a:solidFill>
                  <a:schemeClr val="bg1"/>
                </a:solidFill>
              </a:rPr>
              <a:t>2. Также значимым для банка является такой фактор, как цель кредитования. Если клиент занимается каким-то делом и вкладывается в это же дело, это типичная и понятная ситуация, в которой банк охотно выдаст кредит. Если клиент идет кардинально на другой рынок, здесь надо думать. Если клиент в этом же рынке начинает заниматься другим направлением, здесь тоже надо думать. Если клиент берет деньги, чтобы заниматься на другом рынке и другим направлением, скорее всего это «</a:t>
            </a:r>
            <a:r>
              <a:rPr lang="ru-RU" dirty="0" err="1" smtClean="0">
                <a:solidFill>
                  <a:schemeClr val="bg1"/>
                </a:solidFill>
              </a:rPr>
              <a:t>стоп-фактор</a:t>
            </a:r>
            <a:r>
              <a:rPr lang="ru-RU" dirty="0" smtClean="0">
                <a:solidFill>
                  <a:schemeClr val="bg1"/>
                </a:solidFill>
              </a:rPr>
              <a:t>» для банка. Потому что клиент, не имея опыта ни по рынку, ни по продукту, может просто потерять инвестиции. </a:t>
            </a:r>
          </a:p>
          <a:p>
            <a:r>
              <a:rPr lang="ru-RU" dirty="0" smtClean="0">
                <a:solidFill>
                  <a:schemeClr val="bg1"/>
                </a:solidFill>
              </a:rPr>
              <a:t>3. Кроме финансового состояния, которое в любой момент может пошатнуться, банк требует обеспечение кредита. Залог должен быть достаточно высоколиквидным, например, недвижимость или автотранспорт. Но есть специальные виды кредитования без залога – это кредиты небольших размеров или овердрафты.</a:t>
            </a:r>
          </a:p>
          <a:p>
            <a:r>
              <a:rPr lang="ru-RU" dirty="0" smtClean="0">
                <a:solidFill>
                  <a:schemeClr val="bg1"/>
                </a:solidFill>
              </a:rPr>
              <a:t>4. Другие факторы, которые оценивает банк, – положение на рынке, деловая репутация, возможность контролировать решения в компании, структура поставщиков и покупателей.</a:t>
            </a:r>
            <a:endParaRPr lang="ru-RU"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Содержимое 2"/>
          <p:cNvSpPr>
            <a:spLocks noGrp="1"/>
          </p:cNvSpPr>
          <p:nvPr>
            <p:ph idx="1"/>
          </p:nvPr>
        </p:nvSpPr>
        <p:spPr>
          <a:xfrm>
            <a:off x="457200" y="1124744"/>
            <a:ext cx="8229600" cy="5616624"/>
          </a:xfrm>
        </p:spPr>
        <p:txBody>
          <a:bodyPr>
            <a:normAutofit fontScale="55000" lnSpcReduction="20000"/>
          </a:bodyPr>
          <a:lstStyle/>
          <a:p>
            <a:pPr algn="just"/>
            <a:r>
              <a:rPr lang="ru-RU" dirty="0" smtClean="0">
                <a:solidFill>
                  <a:schemeClr val="bg1"/>
                </a:solidFill>
              </a:rPr>
              <a:t>В результате проведенных исследований, и детальной проработки актуальной на текущий момент темы «Разработка стратегии поиска и выбора кредитной организации для предприятий малого бизнеса на примере ООО "Профит"» можно сделать ряд выводов. </a:t>
            </a:r>
          </a:p>
          <a:p>
            <a:pPr algn="just"/>
            <a:r>
              <a:rPr lang="ru-RU" dirty="0" smtClean="0">
                <a:solidFill>
                  <a:schemeClr val="bg1"/>
                </a:solidFill>
              </a:rPr>
              <a:t>ООО «Профит» работает в секторе промышленной переработки, заготовки, транспортировки и реализации лома черных и цветных металлов, по факту являясь структурой рынка, претерпевающей кризисный период в Волгоградской области, ввиду не возврата денежных средств за поставленный товар одним из крупных металлургических комбинатов в конце 2018года.</a:t>
            </a:r>
          </a:p>
          <a:p>
            <a:pPr algn="just"/>
            <a:r>
              <a:rPr lang="ru-RU" dirty="0" smtClean="0">
                <a:solidFill>
                  <a:schemeClr val="bg1"/>
                </a:solidFill>
              </a:rPr>
              <a:t>Предприятия, начинающие жизнь заново, без фактических оборотных средств, вынуждены обратиться к сфере банковских кредитов или системы факторинга. </a:t>
            </a:r>
          </a:p>
          <a:p>
            <a:pPr algn="just"/>
            <a:r>
              <a:rPr lang="ru-RU" dirty="0" smtClean="0">
                <a:solidFill>
                  <a:schemeClr val="bg1"/>
                </a:solidFill>
              </a:rPr>
              <a:t>Какими механизмами возможно достичь максимального прироста собственных оборотных средств?</a:t>
            </a:r>
          </a:p>
          <a:p>
            <a:pPr algn="just"/>
            <a:r>
              <a:rPr lang="ru-RU" dirty="0" smtClean="0">
                <a:solidFill>
                  <a:schemeClr val="bg1"/>
                </a:solidFill>
              </a:rPr>
              <a:t>В указанных выше условиях, необходимо собственникам обратить внимание на стратегию сокращения расходов, что значительно снизит финансовую нагрузку, также это позволит вырваться вперед за счет возможной конкурентной стратегии – </a:t>
            </a:r>
            <a:r>
              <a:rPr lang="ru-RU" dirty="0" err="1" smtClean="0">
                <a:solidFill>
                  <a:schemeClr val="bg1"/>
                </a:solidFill>
              </a:rPr>
              <a:t>минимазации</a:t>
            </a:r>
            <a:r>
              <a:rPr lang="ru-RU" dirty="0" smtClean="0">
                <a:solidFill>
                  <a:schemeClr val="bg1"/>
                </a:solidFill>
              </a:rPr>
              <a:t> затрат. </a:t>
            </a:r>
          </a:p>
          <a:p>
            <a:pPr algn="just"/>
            <a:r>
              <a:rPr lang="ru-RU" dirty="0" smtClean="0">
                <a:solidFill>
                  <a:schemeClr val="bg1"/>
                </a:solidFill>
              </a:rPr>
              <a:t>Рассматривая возможные финансовые потоки, а также все риски, и стоп листы от Центробанка России, мы смогли сделать следующие выводы (при этом, успев проверить их в реальной жизни):</a:t>
            </a:r>
          </a:p>
          <a:p>
            <a:pPr lvl="0" algn="just"/>
            <a:r>
              <a:rPr lang="ru-RU" dirty="0" smtClean="0">
                <a:solidFill>
                  <a:schemeClr val="bg1"/>
                </a:solidFill>
              </a:rPr>
              <a:t>Система факторинга – получается необоснованно завышенной, с учетом рисков, которые несет малое предприятие, либо его учредители, собственным имуществом, если вдруг </a:t>
            </a:r>
            <a:r>
              <a:rPr lang="ru-RU" dirty="0" err="1" smtClean="0">
                <a:solidFill>
                  <a:schemeClr val="bg1"/>
                </a:solidFill>
              </a:rPr>
              <a:t>меткомбинат</a:t>
            </a:r>
            <a:r>
              <a:rPr lang="ru-RU" dirty="0" smtClean="0">
                <a:solidFill>
                  <a:schemeClr val="bg1"/>
                </a:solidFill>
              </a:rPr>
              <a:t> не вернет средства, за поставленный товар.</a:t>
            </a:r>
          </a:p>
          <a:p>
            <a:pPr lvl="0" algn="just"/>
            <a:r>
              <a:rPr lang="ru-RU" dirty="0" smtClean="0">
                <a:solidFill>
                  <a:schemeClr val="bg1"/>
                </a:solidFill>
              </a:rPr>
              <a:t>Система кредитования – возможно интересна, при возобновляемой </a:t>
            </a:r>
            <a:r>
              <a:rPr lang="ru-RU" dirty="0" err="1" smtClean="0">
                <a:solidFill>
                  <a:schemeClr val="bg1"/>
                </a:solidFill>
              </a:rPr>
              <a:t>овердрафтной</a:t>
            </a:r>
            <a:r>
              <a:rPr lang="ru-RU" dirty="0" smtClean="0">
                <a:solidFill>
                  <a:schemeClr val="bg1"/>
                </a:solidFill>
              </a:rPr>
              <a:t> линии, с отсутствием залогового элемента (но возникает пробел, в связи с нерегламентированным письмом Центробанка о рискованности работы с предприятиями данного сегмента).</a:t>
            </a:r>
          </a:p>
          <a:p>
            <a:pPr lvl="0" algn="just"/>
            <a:r>
              <a:rPr lang="ru-RU" dirty="0" smtClean="0">
                <a:solidFill>
                  <a:schemeClr val="bg1"/>
                </a:solidFill>
              </a:rPr>
              <a:t>Система кредитования у частных, физических лиц, либо возможном </a:t>
            </a:r>
            <a:r>
              <a:rPr lang="ru-RU" dirty="0" err="1" smtClean="0">
                <a:solidFill>
                  <a:schemeClr val="bg1"/>
                </a:solidFill>
              </a:rPr>
              <a:t>микрофинансовом</a:t>
            </a:r>
            <a:r>
              <a:rPr lang="ru-RU" dirty="0" smtClean="0">
                <a:solidFill>
                  <a:schemeClr val="bg1"/>
                </a:solidFill>
              </a:rPr>
              <a:t> секторе, при установлении процентной ставки не выше, установленной на рынке предлагаемых услуг.</a:t>
            </a:r>
          </a:p>
          <a:p>
            <a:pPr algn="just"/>
            <a:endParaRPr lang="ru-RU"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работы</a:t>
            </a:r>
            <a:endParaRPr lang="ru-RU" dirty="0"/>
          </a:p>
        </p:txBody>
      </p:sp>
      <p:sp>
        <p:nvSpPr>
          <p:cNvPr id="3" name="Содержимое 2"/>
          <p:cNvSpPr>
            <a:spLocks noGrp="1"/>
          </p:cNvSpPr>
          <p:nvPr>
            <p:ph idx="1"/>
          </p:nvPr>
        </p:nvSpPr>
        <p:spPr/>
        <p:txBody>
          <a:bodyPr>
            <a:normAutofit fontScale="55000" lnSpcReduction="20000"/>
          </a:bodyPr>
          <a:lstStyle/>
          <a:p>
            <a:pPr lvl="0"/>
            <a:r>
              <a:rPr lang="ru-RU" dirty="0" smtClean="0">
                <a:solidFill>
                  <a:schemeClr val="bg1"/>
                </a:solidFill>
              </a:rPr>
              <a:t>АНАЛИЗ СТРАТЕГИЙ ПОИСКА И ВЫБОРА КРЕДИТНОЙ ОРГАНИЗАЦИИ </a:t>
            </a:r>
            <a:endParaRPr lang="ru-RU" sz="2000" dirty="0" smtClean="0">
              <a:solidFill>
                <a:schemeClr val="bg1"/>
              </a:solidFill>
            </a:endParaRPr>
          </a:p>
          <a:p>
            <a:r>
              <a:rPr lang="ru-RU" dirty="0" smtClean="0">
                <a:solidFill>
                  <a:schemeClr val="bg1"/>
                </a:solidFill>
              </a:rPr>
              <a:t> </a:t>
            </a:r>
            <a:endParaRPr lang="ru-RU" sz="2000" dirty="0" smtClean="0">
              <a:solidFill>
                <a:schemeClr val="bg1"/>
              </a:solidFill>
            </a:endParaRPr>
          </a:p>
          <a:p>
            <a:pPr lvl="1"/>
            <a:r>
              <a:rPr lang="ru-RU" dirty="0" smtClean="0">
                <a:solidFill>
                  <a:schemeClr val="bg1"/>
                </a:solidFill>
              </a:rPr>
              <a:t>Краткая характеристика предприятия</a:t>
            </a:r>
            <a:endParaRPr lang="ru-RU" sz="1800" dirty="0" smtClean="0">
              <a:solidFill>
                <a:schemeClr val="bg1"/>
              </a:solidFill>
            </a:endParaRPr>
          </a:p>
          <a:p>
            <a:pPr lvl="1"/>
            <a:r>
              <a:rPr lang="ru-RU" dirty="0" smtClean="0">
                <a:solidFill>
                  <a:schemeClr val="bg1"/>
                </a:solidFill>
              </a:rPr>
              <a:t>Описание отрасли и перспективы ее развития </a:t>
            </a:r>
            <a:endParaRPr lang="ru-RU" sz="1800" dirty="0" smtClean="0">
              <a:solidFill>
                <a:schemeClr val="bg1"/>
              </a:solidFill>
            </a:endParaRPr>
          </a:p>
          <a:p>
            <a:pPr lvl="1"/>
            <a:r>
              <a:rPr lang="ru-RU" dirty="0" smtClean="0">
                <a:solidFill>
                  <a:schemeClr val="bg1"/>
                </a:solidFill>
              </a:rPr>
              <a:t>Основные критерии выбора стратегии для предприятий малого бизнеса </a:t>
            </a:r>
            <a:endParaRPr lang="ru-RU" sz="1800" dirty="0" smtClean="0">
              <a:solidFill>
                <a:schemeClr val="bg1"/>
              </a:solidFill>
            </a:endParaRPr>
          </a:p>
          <a:p>
            <a:pPr lvl="1"/>
            <a:r>
              <a:rPr lang="ru-RU" dirty="0" smtClean="0">
                <a:solidFill>
                  <a:schemeClr val="bg1"/>
                </a:solidFill>
              </a:rPr>
              <a:t>Анализ финансовых инструментов кредитной поддержки предприятий малого бизнеса в России</a:t>
            </a:r>
            <a:endParaRPr lang="ru-RU" sz="1800" dirty="0" smtClean="0">
              <a:solidFill>
                <a:schemeClr val="bg1"/>
              </a:solidFill>
            </a:endParaRPr>
          </a:p>
          <a:p>
            <a:pPr lvl="1"/>
            <a:r>
              <a:rPr lang="ru-RU" dirty="0" smtClean="0">
                <a:solidFill>
                  <a:schemeClr val="bg1"/>
                </a:solidFill>
              </a:rPr>
              <a:t>Система факторинга – как альтернатива банковских продуктов.</a:t>
            </a:r>
            <a:endParaRPr lang="ru-RU" sz="1800" dirty="0" smtClean="0">
              <a:solidFill>
                <a:schemeClr val="bg1"/>
              </a:solidFill>
            </a:endParaRPr>
          </a:p>
          <a:p>
            <a:r>
              <a:rPr lang="ru-RU" dirty="0" smtClean="0">
                <a:solidFill>
                  <a:schemeClr val="bg1"/>
                </a:solidFill>
              </a:rPr>
              <a:t> </a:t>
            </a:r>
            <a:endParaRPr lang="ru-RU" sz="2000" dirty="0" smtClean="0">
              <a:solidFill>
                <a:schemeClr val="bg1"/>
              </a:solidFill>
            </a:endParaRPr>
          </a:p>
          <a:p>
            <a:pPr lvl="0"/>
            <a:r>
              <a:rPr lang="ru-RU" dirty="0" smtClean="0">
                <a:solidFill>
                  <a:schemeClr val="bg1"/>
                </a:solidFill>
              </a:rPr>
              <a:t>ХАРАКТЕРИСТИКА СТРАТЕГИИ ПОИСКА И ВЫБОРА КРЕДИТНОЙ ОРГАНИЗАЦИИ</a:t>
            </a:r>
            <a:endParaRPr lang="ru-RU" sz="2000" dirty="0" smtClean="0">
              <a:solidFill>
                <a:schemeClr val="bg1"/>
              </a:solidFill>
            </a:endParaRPr>
          </a:p>
          <a:p>
            <a:r>
              <a:rPr lang="ru-RU" dirty="0" smtClean="0">
                <a:solidFill>
                  <a:schemeClr val="bg1"/>
                </a:solidFill>
              </a:rPr>
              <a:t> </a:t>
            </a:r>
            <a:endParaRPr lang="ru-RU" sz="2000" dirty="0" smtClean="0">
              <a:solidFill>
                <a:schemeClr val="bg1"/>
              </a:solidFill>
            </a:endParaRPr>
          </a:p>
          <a:p>
            <a:pPr lvl="1"/>
            <a:r>
              <a:rPr lang="ru-RU" dirty="0" smtClean="0">
                <a:solidFill>
                  <a:schemeClr val="bg1"/>
                </a:solidFill>
              </a:rPr>
              <a:t>Цели и задачи стратегии поиска и выбора кредитной организации</a:t>
            </a:r>
            <a:endParaRPr lang="ru-RU" sz="1800" dirty="0" smtClean="0">
              <a:solidFill>
                <a:schemeClr val="bg1"/>
              </a:solidFill>
            </a:endParaRPr>
          </a:p>
          <a:p>
            <a:pPr lvl="1"/>
            <a:r>
              <a:rPr lang="ru-RU" dirty="0" smtClean="0">
                <a:solidFill>
                  <a:schemeClr val="bg1"/>
                </a:solidFill>
              </a:rPr>
              <a:t>Критерии выбора кредитной организации для финансирования предприятий малого бизнеса</a:t>
            </a:r>
            <a:endParaRPr lang="ru-RU" sz="1800" dirty="0" smtClean="0">
              <a:solidFill>
                <a:schemeClr val="bg1"/>
              </a:solidFill>
            </a:endParaRPr>
          </a:p>
          <a:p>
            <a:pPr lvl="1"/>
            <a:r>
              <a:rPr lang="ru-RU" dirty="0" smtClean="0">
                <a:solidFill>
                  <a:schemeClr val="bg1"/>
                </a:solidFill>
              </a:rPr>
              <a:t>Оценка необходимых инвестиций и их экономическое обоснование</a:t>
            </a:r>
            <a:endParaRPr lang="ru-RU" sz="1800" dirty="0" smtClean="0">
              <a:solidFill>
                <a:schemeClr val="bg1"/>
              </a:solidFill>
            </a:endParaRPr>
          </a:p>
          <a:p>
            <a:pPr lvl="1"/>
            <a:r>
              <a:rPr lang="ru-RU" dirty="0" smtClean="0">
                <a:solidFill>
                  <a:schemeClr val="bg1"/>
                </a:solidFill>
              </a:rPr>
              <a:t>Специфика управления кредитным риском при формировании стратегии кредитования банка, ориентированной на малый бизнес</a:t>
            </a:r>
            <a:endParaRPr lang="ru-RU" sz="1800" dirty="0" smtClean="0">
              <a:solidFill>
                <a:schemeClr val="bg1"/>
              </a:solidFill>
            </a:endParaRPr>
          </a:p>
          <a:p>
            <a:r>
              <a:rPr lang="ru-RU" dirty="0" smtClean="0">
                <a:solidFill>
                  <a:schemeClr val="bg1"/>
                </a:solidFill>
              </a:rPr>
              <a:t> </a:t>
            </a:r>
            <a:endParaRPr lang="ru-RU" sz="2000" dirty="0" smtClean="0">
              <a:solidFill>
                <a:schemeClr val="bg1"/>
              </a:solidFill>
            </a:endParaRPr>
          </a:p>
          <a:p>
            <a:pPr lvl="0"/>
            <a:r>
              <a:rPr lang="ru-RU" dirty="0" smtClean="0">
                <a:solidFill>
                  <a:schemeClr val="bg1"/>
                </a:solidFill>
              </a:rPr>
              <a:t>РАЗРАБОТКА СТРАТЕГИИ ПОИСКА И ВЫБОРА КРЕДИТНОЙ ОРГАНИЗАЦИИ</a:t>
            </a:r>
            <a:endParaRPr lang="ru-RU" sz="2000" dirty="0" smtClean="0">
              <a:solidFill>
                <a:schemeClr val="bg1"/>
              </a:solidFill>
            </a:endParaRPr>
          </a:p>
          <a:p>
            <a:r>
              <a:rPr lang="ru-RU" dirty="0" smtClean="0">
                <a:solidFill>
                  <a:schemeClr val="bg1"/>
                </a:solidFill>
              </a:rPr>
              <a:t> </a:t>
            </a:r>
            <a:endParaRPr lang="ru-RU" sz="2000" dirty="0" smtClean="0">
              <a:solidFill>
                <a:schemeClr val="bg1"/>
              </a:solidFill>
            </a:endParaRPr>
          </a:p>
          <a:p>
            <a:pPr lvl="1"/>
            <a:r>
              <a:rPr lang="ru-RU" dirty="0" smtClean="0">
                <a:solidFill>
                  <a:schemeClr val="bg1"/>
                </a:solidFill>
              </a:rPr>
              <a:t>Основные факторы, определяющие выбор необходимой стратегии для ООО «Профит»</a:t>
            </a:r>
            <a:endParaRPr lang="ru-RU" sz="1800" dirty="0" smtClean="0">
              <a:solidFill>
                <a:schemeClr val="bg1"/>
              </a:solidFill>
            </a:endParaRPr>
          </a:p>
          <a:p>
            <a:pPr lvl="1"/>
            <a:r>
              <a:rPr lang="ru-RU" dirty="0" smtClean="0">
                <a:solidFill>
                  <a:schemeClr val="bg1"/>
                </a:solidFill>
              </a:rPr>
              <a:t>Алгоритм выбора кредитной организации</a:t>
            </a:r>
            <a:endParaRPr lang="ru-RU" sz="1800" dirty="0" smtClean="0">
              <a:solidFill>
                <a:schemeClr val="bg1"/>
              </a:solidFill>
            </a:endParaRPr>
          </a:p>
          <a:p>
            <a:endParaRPr lang="ru-RU"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Краткая характеристика предприятия</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solidFill>
                  <a:schemeClr val="bg1"/>
                </a:solidFill>
              </a:rPr>
              <a:t>ООО «Профит» организовано в ноябре 2018 года. Основной, указанный, вид деятельности прочая оптовая торговля. Фактическая деятельность, которую ведет организация, согласно выданной лицензии, заготовка, переработка, транспортировка и реализация лома черных и цветных металлов на территории Волгоградской области</a:t>
            </a:r>
            <a:r>
              <a:rPr lang="ru-RU" dirty="0" smtClean="0">
                <a:solidFill>
                  <a:schemeClr val="bg1"/>
                </a:solidFill>
              </a:rPr>
              <a:t>.</a:t>
            </a:r>
          </a:p>
          <a:p>
            <a:r>
              <a:rPr lang="ru-RU" dirty="0" smtClean="0">
                <a:solidFill>
                  <a:schemeClr val="bg1"/>
                </a:solidFill>
              </a:rPr>
              <a:t>В составе учредителей организации два участника, с равным количеством долей, имеющие двадцатилетний стаж работы, в указанной сфере промышленной переработки.</a:t>
            </a:r>
          </a:p>
          <a:p>
            <a:r>
              <a:rPr lang="ru-RU" dirty="0" smtClean="0">
                <a:solidFill>
                  <a:schemeClr val="bg1"/>
                </a:solidFill>
              </a:rPr>
              <a:t>Руководитель один из учредителей.</a:t>
            </a:r>
          </a:p>
          <a:p>
            <a:r>
              <a:rPr lang="ru-RU" dirty="0" smtClean="0">
                <a:solidFill>
                  <a:schemeClr val="bg1"/>
                </a:solidFill>
              </a:rPr>
              <a:t>Организация зарегистрирована в налоговой инспекции Краснооктябрьского района с обычной системой налогообложения, имеет нулевую ставку по НДС (в связи с льготным налогообложением при переработке, заготовке, реализации лома черных и цветных металлов), но при этом является налоговым агентом, который обязан исчислять и указывать НДС.</a:t>
            </a:r>
          </a:p>
          <a:p>
            <a:r>
              <a:rPr lang="ru-RU" dirty="0" smtClean="0">
                <a:solidFill>
                  <a:schemeClr val="bg1"/>
                </a:solidFill>
              </a:rPr>
              <a:t>В составе предприятия имеется персонал, обученный и привлекаемый по договорам подряда, либо трудовым контрактам, на выполнение соответствующего заказа, арендованные площади, а также арендованное оборудование.</a:t>
            </a:r>
          </a:p>
          <a:p>
            <a:endParaRPr lang="ru-RU" dirty="0" smtClean="0">
              <a:solidFill>
                <a:schemeClr val="bg1"/>
              </a:solidFill>
            </a:endParaRPr>
          </a:p>
          <a:p>
            <a:endParaRPr lang="ru-RU" dirty="0" smtClean="0">
              <a:solidFill>
                <a:schemeClr val="bg1"/>
              </a:solidFill>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rtl="0">
              <a:spcBef>
                <a:spcPct val="0"/>
              </a:spcBef>
            </a:pPr>
            <a:r>
              <a:rPr lang="ru-RU" dirty="0" smtClean="0">
                <a:solidFill>
                  <a:schemeClr val="bg1"/>
                </a:solidFill>
              </a:rPr>
              <a:t>Основные критерии выбора стратегии для предприятий малого бизнеса </a:t>
            </a:r>
            <a:r>
              <a:rPr lang="ru-RU" sz="1800" dirty="0" smtClean="0">
                <a:solidFill>
                  <a:schemeClr val="bg1"/>
                </a:solidFill>
              </a:rPr>
              <a:t/>
            </a:r>
            <a:br>
              <a:rPr lang="ru-RU" sz="1800" dirty="0" smtClean="0">
                <a:solidFill>
                  <a:schemeClr val="bg1"/>
                </a:solidFill>
              </a:rPr>
            </a:b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dirty="0" smtClean="0">
                <a:solidFill>
                  <a:schemeClr val="bg1"/>
                </a:solidFill>
              </a:rPr>
              <a:t>	Разрабатывая </a:t>
            </a:r>
            <a:r>
              <a:rPr lang="ru-RU" dirty="0" smtClean="0">
                <a:solidFill>
                  <a:schemeClr val="bg1"/>
                </a:solidFill>
              </a:rPr>
              <a:t>индивидуальную стратегию или </a:t>
            </a:r>
            <a:r>
              <a:rPr lang="ru-RU" dirty="0" smtClean="0">
                <a:solidFill>
                  <a:schemeClr val="bg1"/>
                </a:solidFill>
              </a:rPr>
              <a:t>группу стратегий</a:t>
            </a:r>
            <a:r>
              <a:rPr lang="ru-RU" dirty="0" smtClean="0">
                <a:solidFill>
                  <a:schemeClr val="bg1"/>
                </a:solidFill>
              </a:rPr>
              <a:t>, необходимо стремиться к тому, чтобы она отвечала ряду требований:</a:t>
            </a:r>
          </a:p>
          <a:p>
            <a:pPr lvl="0"/>
            <a:r>
              <a:rPr lang="ru-RU" dirty="0" smtClean="0">
                <a:solidFill>
                  <a:schemeClr val="bg1"/>
                </a:solidFill>
              </a:rPr>
              <a:t>соединяла четко поставленные цели, достижение которых является решающим для общего исхода дела;</a:t>
            </a:r>
          </a:p>
          <a:p>
            <a:pPr lvl="0"/>
            <a:r>
              <a:rPr lang="ru-RU" dirty="0" smtClean="0">
                <a:solidFill>
                  <a:schemeClr val="bg1"/>
                </a:solidFill>
              </a:rPr>
              <a:t>поддерживала прогрессивную инициативу; концентрировала главные усилия в нужное время в нужном месте;</a:t>
            </a:r>
          </a:p>
          <a:p>
            <a:pPr lvl="0"/>
            <a:r>
              <a:rPr lang="ru-RU" dirty="0" smtClean="0">
                <a:solidFill>
                  <a:schemeClr val="bg1"/>
                </a:solidFill>
              </a:rPr>
              <a:t>предусматривала использование минимума ресурсов для достижения максимального результата;</a:t>
            </a:r>
          </a:p>
          <a:p>
            <a:pPr lvl="0"/>
            <a:r>
              <a:rPr lang="ru-RU" dirty="0" smtClean="0">
                <a:solidFill>
                  <a:schemeClr val="bg1"/>
                </a:solidFill>
              </a:rPr>
              <a:t>координировала управление бизнес-процессами;</a:t>
            </a:r>
          </a:p>
          <a:p>
            <a:pPr lvl="0"/>
            <a:r>
              <a:rPr lang="ru-RU" dirty="0" smtClean="0">
                <a:solidFill>
                  <a:schemeClr val="bg1"/>
                </a:solidFill>
              </a:rPr>
              <a:t>содержала план действий на перспективу;</a:t>
            </a:r>
          </a:p>
          <a:p>
            <a:pPr lvl="0"/>
            <a:r>
              <a:rPr lang="ru-RU" dirty="0" smtClean="0">
                <a:solidFill>
                  <a:schemeClr val="bg1"/>
                </a:solidFill>
              </a:rPr>
              <a:t>обеспечивала гарантированные ресурсы.</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Возможные стратегии организации МСП</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dirty="0" smtClean="0">
                <a:solidFill>
                  <a:schemeClr val="bg1"/>
                </a:solidFill>
              </a:rPr>
              <a:t>С точки зрения направления развития организации можно выделить:</a:t>
            </a:r>
          </a:p>
          <a:p>
            <a:pPr lvl="0"/>
            <a:r>
              <a:rPr lang="ru-RU" dirty="0" smtClean="0">
                <a:solidFill>
                  <a:schemeClr val="bg1"/>
                </a:solidFill>
              </a:rPr>
              <a:t>стратегию роста</a:t>
            </a:r>
            <a:r>
              <a:rPr lang="ru-RU" dirty="0" smtClean="0">
                <a:solidFill>
                  <a:schemeClr val="bg1"/>
                </a:solidFill>
              </a:rPr>
              <a:t>;</a:t>
            </a:r>
          </a:p>
          <a:p>
            <a:pPr lvl="0" algn="just">
              <a:buNone/>
            </a:pPr>
            <a:r>
              <a:rPr lang="ru-RU" dirty="0" smtClean="0">
                <a:solidFill>
                  <a:schemeClr val="bg1"/>
                </a:solidFill>
              </a:rPr>
              <a:t>	организация </a:t>
            </a:r>
            <a:r>
              <a:rPr lang="ru-RU" dirty="0" smtClean="0">
                <a:solidFill>
                  <a:schemeClr val="bg1"/>
                </a:solidFill>
              </a:rPr>
              <a:t>планирует и </a:t>
            </a:r>
            <a:r>
              <a:rPr lang="ru-RU" dirty="0" smtClean="0">
                <a:solidFill>
                  <a:schemeClr val="bg1"/>
                </a:solidFill>
              </a:rPr>
              <a:t>осуществляет мероприятия </a:t>
            </a:r>
            <a:r>
              <a:rPr lang="ru-RU" dirty="0" smtClean="0">
                <a:solidFill>
                  <a:schemeClr val="bg1"/>
                </a:solidFill>
              </a:rPr>
              <a:t>по улучшению своих позиций </a:t>
            </a:r>
            <a:r>
              <a:rPr lang="ru-RU" dirty="0" smtClean="0">
                <a:solidFill>
                  <a:schemeClr val="bg1"/>
                </a:solidFill>
              </a:rPr>
              <a:t>на рынке </a:t>
            </a:r>
            <a:endParaRPr lang="ru-RU" dirty="0" smtClean="0">
              <a:solidFill>
                <a:schemeClr val="bg1"/>
              </a:solidFill>
            </a:endParaRPr>
          </a:p>
          <a:p>
            <a:pPr lvl="0"/>
            <a:r>
              <a:rPr lang="ru-RU" dirty="0" smtClean="0">
                <a:solidFill>
                  <a:schemeClr val="bg1"/>
                </a:solidFill>
              </a:rPr>
              <a:t>стратегию сокращения</a:t>
            </a:r>
            <a:r>
              <a:rPr lang="ru-RU" dirty="0" smtClean="0">
                <a:solidFill>
                  <a:schemeClr val="bg1"/>
                </a:solidFill>
              </a:rPr>
              <a:t>;</a:t>
            </a:r>
          </a:p>
          <a:p>
            <a:pPr algn="just">
              <a:buNone/>
            </a:pPr>
            <a:r>
              <a:rPr lang="ru-RU" dirty="0" smtClean="0">
                <a:solidFill>
                  <a:schemeClr val="bg1"/>
                </a:solidFill>
              </a:rPr>
              <a:t>	</a:t>
            </a:r>
            <a:r>
              <a:rPr lang="ru-RU" dirty="0" smtClean="0">
                <a:solidFill>
                  <a:schemeClr val="bg1"/>
                </a:solidFill>
              </a:rPr>
              <a:t>эту стратегию выбирают </a:t>
            </a:r>
            <a:r>
              <a:rPr lang="ru-RU" dirty="0" smtClean="0">
                <a:solidFill>
                  <a:schemeClr val="bg1"/>
                </a:solidFill>
              </a:rPr>
              <a:t>организации, которые нуждаются в перегруппировке сил после длительного периода </a:t>
            </a:r>
            <a:r>
              <a:rPr lang="ru-RU" dirty="0" smtClean="0">
                <a:solidFill>
                  <a:schemeClr val="bg1"/>
                </a:solidFill>
              </a:rPr>
              <a:t>роста, либо </a:t>
            </a:r>
            <a:r>
              <a:rPr lang="ru-RU" dirty="0" smtClean="0">
                <a:solidFill>
                  <a:schemeClr val="bg1"/>
                </a:solidFill>
              </a:rPr>
              <a:t>в ситуации, когда наблюдаются спады, кризисные явления в экономике</a:t>
            </a:r>
            <a:r>
              <a:rPr lang="ru-RU" dirty="0" smtClean="0">
                <a:solidFill>
                  <a:schemeClr val="bg1"/>
                </a:solidFill>
              </a:rPr>
              <a:t>.</a:t>
            </a:r>
            <a:endParaRPr lang="ru-RU" dirty="0" smtClean="0">
              <a:solidFill>
                <a:schemeClr val="bg1"/>
              </a:solidFill>
            </a:endParaRPr>
          </a:p>
          <a:p>
            <a:pPr lvl="0"/>
            <a:r>
              <a:rPr lang="ru-RU" dirty="0" smtClean="0">
                <a:solidFill>
                  <a:schemeClr val="bg1"/>
                </a:solidFill>
              </a:rPr>
              <a:t>стратегию стабилизации</a:t>
            </a:r>
            <a:r>
              <a:rPr lang="ru-RU" dirty="0" smtClean="0">
                <a:solidFill>
                  <a:schemeClr val="bg1"/>
                </a:solidFill>
              </a:rPr>
              <a:t>.</a:t>
            </a:r>
          </a:p>
          <a:p>
            <a:pPr lvl="0">
              <a:buNone/>
            </a:pPr>
            <a:r>
              <a:rPr lang="ru-RU" dirty="0" smtClean="0">
                <a:solidFill>
                  <a:schemeClr val="bg1"/>
                </a:solidFill>
              </a:rPr>
              <a:t>	эта стратегия </a:t>
            </a:r>
            <a:r>
              <a:rPr lang="ru-RU" dirty="0" smtClean="0">
                <a:solidFill>
                  <a:schemeClr val="bg1"/>
                </a:solidFill>
              </a:rPr>
              <a:t>предполагает сосредоточение и поддержку существующих направлений бизнеса.</a:t>
            </a:r>
            <a:endParaRPr lang="ru-RU" dirty="0" smtClean="0">
              <a:solidFill>
                <a:schemeClr val="bg1"/>
              </a:solidFill>
            </a:endParaRPr>
          </a:p>
          <a:p>
            <a:pPr lvl="0">
              <a:buNone/>
            </a:pPr>
            <a:r>
              <a:rPr lang="ru-RU" dirty="0" smtClean="0">
                <a:solidFill>
                  <a:schemeClr val="bg1"/>
                </a:solidFill>
              </a:rPr>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rtl="0">
              <a:spcBef>
                <a:spcPct val="0"/>
              </a:spcBef>
            </a:pPr>
            <a:r>
              <a:rPr lang="ru-RU" dirty="0"/>
              <a:t>Анализ финансовых инструментов кредитной поддержки предприятий малого бизнеса в России</a:t>
            </a:r>
            <a:r>
              <a:rPr lang="ru-RU" sz="1400" dirty="0"/>
              <a:t/>
            </a:r>
            <a:br>
              <a:rPr lang="ru-RU" sz="1400" dirty="0"/>
            </a:br>
            <a:endParaRPr lang="ru-RU" dirty="0"/>
          </a:p>
        </p:txBody>
      </p:sp>
      <p:graphicFrame>
        <p:nvGraphicFramePr>
          <p:cNvPr id="4" name="Содержимое 3"/>
          <p:cNvGraphicFramePr>
            <a:graphicFrameLocks noGrp="1"/>
          </p:cNvGraphicFramePr>
          <p:nvPr>
            <p:ph idx="1"/>
          </p:nvPr>
        </p:nvGraphicFramePr>
        <p:xfrm>
          <a:off x="457200" y="1124743"/>
          <a:ext cx="8229600" cy="5609118"/>
        </p:xfrm>
        <a:graphic>
          <a:graphicData uri="http://schemas.openxmlformats.org/drawingml/2006/table">
            <a:tbl>
              <a:tblPr firstRow="1" bandRow="1">
                <a:tableStyleId>{5C22544A-7EE6-4342-B048-85BDC9FD1C3A}</a:tableStyleId>
              </a:tblPr>
              <a:tblGrid>
                <a:gridCol w="2057400"/>
                <a:gridCol w="2057400"/>
                <a:gridCol w="2057400"/>
                <a:gridCol w="2057400"/>
              </a:tblGrid>
              <a:tr h="405185">
                <a:tc>
                  <a:txBody>
                    <a:bodyPr/>
                    <a:lstStyle/>
                    <a:p>
                      <a:pPr algn="just">
                        <a:lnSpc>
                          <a:spcPct val="150000"/>
                        </a:lnSpc>
                        <a:spcAft>
                          <a:spcPts val="1000"/>
                        </a:spcAft>
                      </a:pPr>
                      <a:r>
                        <a:rPr lang="ru-RU" sz="1200" dirty="0">
                          <a:latin typeface="Times New Roman"/>
                          <a:ea typeface="Times New Roman"/>
                          <a:cs typeface="Times New Roman"/>
                        </a:rPr>
                        <a:t>Вид кредита</a:t>
                      </a:r>
                      <a:endParaRPr lang="ru-RU" sz="11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200">
                          <a:latin typeface="Times New Roman"/>
                          <a:ea typeface="Times New Roman"/>
                          <a:cs typeface="Times New Roman"/>
                        </a:rPr>
                        <a:t>Цель</a:t>
                      </a:r>
                      <a:endParaRPr lang="ru-RU" sz="11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200">
                          <a:latin typeface="Times New Roman"/>
                          <a:ea typeface="Times New Roman"/>
                          <a:cs typeface="Times New Roman"/>
                        </a:rPr>
                        <a:t>Риск для банка</a:t>
                      </a:r>
                      <a:endParaRPr lang="ru-RU" sz="11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200" dirty="0">
                          <a:latin typeface="Times New Roman"/>
                          <a:ea typeface="Times New Roman"/>
                          <a:cs typeface="Times New Roman"/>
                        </a:rPr>
                        <a:t>Наличие обеспечения</a:t>
                      </a:r>
                      <a:endParaRPr lang="ru-RU" sz="1100" dirty="0">
                        <a:latin typeface="Calibri"/>
                        <a:ea typeface="Calibri"/>
                        <a:cs typeface="Times New Roman"/>
                      </a:endParaRPr>
                    </a:p>
                  </a:txBody>
                  <a:tcPr marL="9525" marR="9525" marT="9525" marB="9525" anchor="ctr"/>
                </a:tc>
              </a:tr>
              <a:tr h="493647">
                <a:tc>
                  <a:txBody>
                    <a:bodyPr/>
                    <a:lstStyle/>
                    <a:p>
                      <a:pPr algn="just">
                        <a:lnSpc>
                          <a:spcPct val="150000"/>
                        </a:lnSpc>
                        <a:spcAft>
                          <a:spcPts val="1000"/>
                        </a:spcAft>
                      </a:pPr>
                      <a:r>
                        <a:rPr lang="ru-RU" sz="1000" dirty="0">
                          <a:latin typeface="Times New Roman"/>
                          <a:ea typeface="Times New Roman"/>
                          <a:cs typeface="Times New Roman"/>
                        </a:rPr>
                        <a:t>Кредит на открытие бизнеса</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предоставление средств для начала работы новой организации</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Очень высокий риск</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Обязательно </a:t>
                      </a:r>
                      <a:endParaRPr lang="ru-RU" sz="1000" dirty="0">
                        <a:latin typeface="Calibri"/>
                        <a:ea typeface="Calibri"/>
                        <a:cs typeface="Times New Roman"/>
                      </a:endParaRPr>
                    </a:p>
                  </a:txBody>
                  <a:tcPr marL="9525" marR="9525" marT="9525" marB="9525" anchor="ctr"/>
                </a:tc>
              </a:tr>
              <a:tr h="493647">
                <a:tc>
                  <a:txBody>
                    <a:bodyPr/>
                    <a:lstStyle/>
                    <a:p>
                      <a:pPr algn="just">
                        <a:lnSpc>
                          <a:spcPct val="150000"/>
                        </a:lnSpc>
                        <a:spcAft>
                          <a:spcPts val="1000"/>
                        </a:spcAft>
                      </a:pPr>
                      <a:r>
                        <a:rPr lang="ru-RU" sz="1000" dirty="0">
                          <a:latin typeface="Times New Roman"/>
                          <a:ea typeface="Times New Roman"/>
                          <a:cs typeface="Times New Roman"/>
                        </a:rPr>
                        <a:t>Кредиты индивидуальным предпринимателям</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предоставление средств на нужды индивидуального предпринимателя</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Высокий риск</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В основном поручители</a:t>
                      </a:r>
                      <a:endParaRPr lang="ru-RU" sz="1000">
                        <a:latin typeface="Calibri"/>
                        <a:ea typeface="Calibri"/>
                        <a:cs typeface="Times New Roman"/>
                      </a:endParaRPr>
                    </a:p>
                  </a:txBody>
                  <a:tcPr marL="9525" marR="9525" marT="9525" marB="9525" anchor="ctr"/>
                </a:tc>
              </a:tr>
              <a:tr h="493647">
                <a:tc>
                  <a:txBody>
                    <a:bodyPr/>
                    <a:lstStyle/>
                    <a:p>
                      <a:pPr algn="just">
                        <a:lnSpc>
                          <a:spcPct val="150000"/>
                        </a:lnSpc>
                        <a:spcAft>
                          <a:spcPts val="1000"/>
                        </a:spcAft>
                      </a:pPr>
                      <a:r>
                        <a:rPr lang="ru-RU" sz="1000">
                          <a:latin typeface="Times New Roman"/>
                          <a:ea typeface="Times New Roman"/>
                          <a:cs typeface="Times New Roman"/>
                        </a:rPr>
                        <a:t>Кредит на развитие бизнеса</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пополнение собственного капитала организации</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Невысокий риск</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Залог, товар в обороте или личное имущество - обязателен</a:t>
                      </a:r>
                      <a:endParaRPr lang="ru-RU" sz="1000" dirty="0">
                        <a:latin typeface="Calibri"/>
                        <a:ea typeface="Calibri"/>
                        <a:cs typeface="Times New Roman"/>
                      </a:endParaRPr>
                    </a:p>
                  </a:txBody>
                  <a:tcPr marL="9525" marR="9525" marT="9525" marB="9525" anchor="ctr"/>
                </a:tc>
              </a:tr>
              <a:tr h="1242963">
                <a:tc>
                  <a:txBody>
                    <a:bodyPr/>
                    <a:lstStyle/>
                    <a:p>
                      <a:pPr algn="just">
                        <a:lnSpc>
                          <a:spcPct val="150000"/>
                        </a:lnSpc>
                        <a:spcAft>
                          <a:spcPts val="1000"/>
                        </a:spcAft>
                      </a:pPr>
                      <a:r>
                        <a:rPr lang="ru-RU" sz="1000" dirty="0">
                          <a:latin typeface="Times New Roman"/>
                          <a:ea typeface="Times New Roman"/>
                          <a:cs typeface="Times New Roman"/>
                        </a:rPr>
                        <a:t>Кредит на покупку основных средств</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приобретение внеоборотных активов компании</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Невысокий риск</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Обязательно наличие залога, в качестве которого могут выступать товары в обороте, оборудование, имеющийся автотранспорт, спецтехника, недвижимость.</a:t>
                      </a:r>
                      <a:endParaRPr lang="ru-RU" sz="1000">
                        <a:latin typeface="Calibri"/>
                        <a:ea typeface="Calibri"/>
                        <a:cs typeface="Times New Roman"/>
                      </a:endParaRPr>
                    </a:p>
                  </a:txBody>
                  <a:tcPr marL="9525" marR="9525" marT="9525" marB="9525" anchor="ctr"/>
                </a:tc>
              </a:tr>
              <a:tr h="493647">
                <a:tc>
                  <a:txBody>
                    <a:bodyPr/>
                    <a:lstStyle/>
                    <a:p>
                      <a:pPr algn="just">
                        <a:lnSpc>
                          <a:spcPct val="150000"/>
                        </a:lnSpc>
                        <a:spcAft>
                          <a:spcPts val="1000"/>
                        </a:spcAft>
                      </a:pPr>
                      <a:r>
                        <a:rPr lang="ru-RU" sz="1000">
                          <a:latin typeface="Times New Roman"/>
                          <a:ea typeface="Times New Roman"/>
                          <a:cs typeface="Times New Roman"/>
                        </a:rPr>
                        <a:t>Коммерческая ипотека.</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приобретение объектов коммерческой недвижимости</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Невысокий риск </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Залог приобретаемой недвижимости</a:t>
                      </a:r>
                      <a:endParaRPr lang="ru-RU" sz="1000" dirty="0">
                        <a:latin typeface="Calibri"/>
                        <a:ea typeface="Calibri"/>
                        <a:cs typeface="Times New Roman"/>
                      </a:endParaRPr>
                    </a:p>
                  </a:txBody>
                  <a:tcPr marL="9525" marR="9525" marT="9525" marB="9525" anchor="ctr"/>
                </a:tc>
              </a:tr>
              <a:tr h="993191">
                <a:tc>
                  <a:txBody>
                    <a:bodyPr/>
                    <a:lstStyle/>
                    <a:p>
                      <a:pPr algn="just">
                        <a:lnSpc>
                          <a:spcPct val="150000"/>
                        </a:lnSpc>
                        <a:spcAft>
                          <a:spcPts val="1000"/>
                        </a:spcAft>
                      </a:pPr>
                      <a:r>
                        <a:rPr lang="ru-RU" sz="1000">
                          <a:latin typeface="Times New Roman"/>
                          <a:ea typeface="Times New Roman"/>
                          <a:cs typeface="Times New Roman"/>
                        </a:rPr>
                        <a:t>Инвестиционное кредитование</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осуществление конкретной инвестиционной программы</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Невысокий риск</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В качестве залога по кредиту могут выступать все имеющиеся активы: недвижимость, автотранспорт, товары и т. </a:t>
                      </a:r>
                      <a:r>
                        <a:rPr lang="ru-RU" sz="1000" dirty="0" err="1">
                          <a:latin typeface="Times New Roman"/>
                          <a:ea typeface="Times New Roman"/>
                          <a:cs typeface="Times New Roman"/>
                        </a:rPr>
                        <a:t>д</a:t>
                      </a:r>
                      <a:endParaRPr lang="ru-RU" sz="1000" dirty="0">
                        <a:latin typeface="Calibri"/>
                        <a:ea typeface="Calibri"/>
                        <a:cs typeface="Times New Roman"/>
                      </a:endParaRPr>
                    </a:p>
                  </a:txBody>
                  <a:tcPr marL="9525" marR="9525" marT="9525" marB="9525" anchor="ctr"/>
                </a:tc>
              </a:tr>
              <a:tr h="993191">
                <a:tc>
                  <a:txBody>
                    <a:bodyPr/>
                    <a:lstStyle/>
                    <a:p>
                      <a:pPr algn="just">
                        <a:lnSpc>
                          <a:spcPct val="150000"/>
                        </a:lnSpc>
                        <a:spcAft>
                          <a:spcPts val="1000"/>
                        </a:spcAft>
                      </a:pPr>
                      <a:r>
                        <a:rPr lang="ru-RU" sz="1000" dirty="0">
                          <a:latin typeface="Times New Roman"/>
                          <a:ea typeface="Times New Roman"/>
                          <a:cs typeface="Times New Roman"/>
                        </a:rPr>
                        <a:t>Овердрафт</a:t>
                      </a:r>
                      <a:endParaRPr lang="ru-RU" sz="1000" dirty="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предоставление средств для возможности бесперебойного осуществления операций организации</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a:latin typeface="Times New Roman"/>
                          <a:ea typeface="Times New Roman"/>
                          <a:cs typeface="Times New Roman"/>
                        </a:rPr>
                        <a:t>Низкий риск</a:t>
                      </a:r>
                      <a:endParaRPr lang="ru-RU" sz="1000">
                        <a:latin typeface="Calibri"/>
                        <a:ea typeface="Calibri"/>
                        <a:cs typeface="Times New Roman"/>
                      </a:endParaRPr>
                    </a:p>
                  </a:txBody>
                  <a:tcPr marL="9525" marR="9525" marT="9525" marB="9525" anchor="ctr"/>
                </a:tc>
                <a:tc>
                  <a:txBody>
                    <a:bodyPr/>
                    <a:lstStyle/>
                    <a:p>
                      <a:pPr algn="just">
                        <a:lnSpc>
                          <a:spcPct val="150000"/>
                        </a:lnSpc>
                        <a:spcAft>
                          <a:spcPts val="1000"/>
                        </a:spcAft>
                      </a:pPr>
                      <a:r>
                        <a:rPr lang="ru-RU" sz="1000" dirty="0">
                          <a:latin typeface="Times New Roman"/>
                          <a:ea typeface="Times New Roman"/>
                          <a:cs typeface="Times New Roman"/>
                        </a:rPr>
                        <a:t>Не требуется</a:t>
                      </a:r>
                      <a:endParaRPr lang="ru-RU" sz="1000" dirty="0">
                        <a:latin typeface="Calibri"/>
                        <a:ea typeface="Calibri"/>
                        <a:cs typeface="Times New Roman"/>
                      </a:endParaRPr>
                    </a:p>
                  </a:txBody>
                  <a:tcPr marL="9525" marR="9525" marT="9525" marB="9525"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Факторинг – как альтернатива кредитным продуктам банков</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solidFill>
                  <a:schemeClr val="bg1"/>
                </a:solidFill>
              </a:rPr>
              <a:t>	</a:t>
            </a:r>
            <a:r>
              <a:rPr lang="ru-RU" dirty="0" smtClean="0">
                <a:solidFill>
                  <a:schemeClr val="bg1"/>
                </a:solidFill>
              </a:rPr>
              <a:t>В настоящий момент факторинг является одним из наиболее современных и перспективных механизмов финансирования бизнеса. В настоящий момент многие компании сосредоточились на своем бизнесе и повышают его эффективность, вкладывая собственные и заемные средства, прежде всего, в основную деятельность, именно поэтому большой спрос наблюдается на гибкие инструменты, позволяющие решать различные </a:t>
            </a:r>
            <a:r>
              <a:rPr lang="ru-RU" dirty="0" err="1" smtClean="0">
                <a:solidFill>
                  <a:schemeClr val="bg1"/>
                </a:solidFill>
              </a:rPr>
              <a:t>бизнес-задачи</a:t>
            </a:r>
            <a:r>
              <a:rPr lang="ru-RU" dirty="0" smtClean="0">
                <a:solidFill>
                  <a:schemeClr val="bg1"/>
                </a:solidFill>
              </a:rPr>
              <a:t> наиболее оперативно.</a:t>
            </a:r>
          </a:p>
          <a:p>
            <a:pPr algn="just">
              <a:buNone/>
            </a:pPr>
            <a:endParaRPr lang="ru-RU" dirty="0" smtClean="0">
              <a:solidFill>
                <a:schemeClr val="bg1"/>
              </a:solidFill>
            </a:endParaRPr>
          </a:p>
          <a:p>
            <a:pPr algn="just">
              <a:buNone/>
            </a:pPr>
            <a:r>
              <a:rPr lang="ru-RU" dirty="0" smtClean="0">
                <a:solidFill>
                  <a:schemeClr val="bg1"/>
                </a:solidFill>
              </a:rPr>
              <a:t>	</a:t>
            </a:r>
            <a:r>
              <a:rPr lang="ru-RU" dirty="0" smtClean="0">
                <a:solidFill>
                  <a:schemeClr val="bg1"/>
                </a:solidFill>
              </a:rPr>
              <a:t>Рассматриваемый </a:t>
            </a:r>
            <a:r>
              <a:rPr lang="ru-RU" dirty="0" smtClean="0">
                <a:solidFill>
                  <a:schemeClr val="bg1"/>
                </a:solidFill>
              </a:rPr>
              <a:t>вид финансирования является оптимальным финансовым инструментом для предприятий, работающих с контрагентами на условиях отсрочки платежа; как в производственной сфере, так и в сфере торговли и применим к поставкам не только товаров, но и услуг, при этом факторинг используется чаще всего при регулярных поставках широкому кругу постоянных покупателей.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Преимущества факторинга</a:t>
            </a:r>
            <a:endParaRPr lang="ru-RU" dirty="0"/>
          </a:p>
        </p:txBody>
      </p:sp>
      <p:sp>
        <p:nvSpPr>
          <p:cNvPr id="3" name="Содержимое 2"/>
          <p:cNvSpPr>
            <a:spLocks noGrp="1"/>
          </p:cNvSpPr>
          <p:nvPr>
            <p:ph idx="1"/>
          </p:nvPr>
        </p:nvSpPr>
        <p:spPr>
          <a:xfrm>
            <a:off x="457200" y="1124744"/>
            <a:ext cx="8229600" cy="5544616"/>
          </a:xfrm>
        </p:spPr>
        <p:txBody>
          <a:bodyPr>
            <a:noAutofit/>
          </a:bodyPr>
          <a:lstStyle/>
          <a:p>
            <a:pPr algn="just">
              <a:buNone/>
            </a:pPr>
            <a:r>
              <a:rPr lang="ru-RU" sz="1500" dirty="0" smtClean="0">
                <a:solidFill>
                  <a:schemeClr val="bg1"/>
                </a:solidFill>
              </a:rPr>
              <a:t>Подводя </a:t>
            </a:r>
            <a:r>
              <a:rPr lang="ru-RU" sz="1500" dirty="0" smtClean="0">
                <a:solidFill>
                  <a:schemeClr val="bg1"/>
                </a:solidFill>
              </a:rPr>
              <a:t>итог, хочется выделить преимущества для предприятий малого и среднего бизнеса:</a:t>
            </a:r>
          </a:p>
          <a:p>
            <a:pPr algn="just">
              <a:buNone/>
            </a:pPr>
            <a:r>
              <a:rPr lang="ru-RU" sz="1500" dirty="0" smtClean="0">
                <a:solidFill>
                  <a:schemeClr val="bg1"/>
                </a:solidFill>
              </a:rPr>
              <a:t>1. Факторинг позволяет оптимизировать денежные потоки, высвобождая оборотный </a:t>
            </a:r>
            <a:r>
              <a:rPr lang="ru-RU" sz="1500" dirty="0" smtClean="0">
                <a:solidFill>
                  <a:schemeClr val="bg1"/>
                </a:solidFill>
              </a:rPr>
              <a:t>капитал малого </a:t>
            </a:r>
            <a:r>
              <a:rPr lang="ru-RU" sz="1500" dirty="0" smtClean="0">
                <a:solidFill>
                  <a:schemeClr val="bg1"/>
                </a:solidFill>
              </a:rPr>
              <a:t>предприятия, так как вместо ожидания платежей от покупателей, компания сразу получает денежные средства от Фактора.</a:t>
            </a:r>
          </a:p>
          <a:p>
            <a:pPr algn="just">
              <a:buNone/>
            </a:pPr>
            <a:r>
              <a:rPr lang="ru-RU" sz="1500" dirty="0" smtClean="0">
                <a:solidFill>
                  <a:schemeClr val="bg1"/>
                </a:solidFill>
              </a:rPr>
              <a:t>2. Факторинг дает возможность оплачивать налоги, погашать прочие обязательства в срок за счет регулярных финансовых вливаний и покрытия кассовых разрывов.</a:t>
            </a:r>
          </a:p>
          <a:p>
            <a:pPr algn="just">
              <a:buNone/>
            </a:pPr>
            <a:r>
              <a:rPr lang="ru-RU" sz="1500" dirty="0" smtClean="0">
                <a:solidFill>
                  <a:schemeClr val="bg1"/>
                </a:solidFill>
              </a:rPr>
              <a:t>3. Возможность привлечения новых покупателей путем организации продаж в кредит (с отсрочкой) может также позволить малому предприятию увеличить свою долю и укрепить свое положение на рынке.</a:t>
            </a:r>
          </a:p>
          <a:p>
            <a:pPr algn="just">
              <a:buNone/>
            </a:pPr>
            <a:r>
              <a:rPr lang="ru-RU" sz="1500" dirty="0" smtClean="0">
                <a:solidFill>
                  <a:schemeClr val="bg1"/>
                </a:solidFill>
              </a:rPr>
              <a:t>4. Факторинг является альтернативой банковскому кредиту, так как для получения банковского кредита необходимо предоставление залога, при факторинге залоговое обеспечение не требуется, а для предприятия малого и среднего бизнеса это крайне важно, так как большинство таких компаний имеют недостаточно или не имеет вовсе достаточного обеспечения.</a:t>
            </a:r>
          </a:p>
          <a:p>
            <a:pPr algn="just">
              <a:buNone/>
            </a:pPr>
            <a:r>
              <a:rPr lang="ru-RU" sz="1500" dirty="0" smtClean="0">
                <a:solidFill>
                  <a:schemeClr val="bg1"/>
                </a:solidFill>
              </a:rPr>
              <a:t>5. С факторингом есть возможность использовать денежные средства, замороженные в дебиторской задолженности, для получения скидок от поставщиков, при этом компания может отказаться от предоставления скидок своим покупателям за ранние платежи, получая средства от Фактора.</a:t>
            </a:r>
          </a:p>
          <a:p>
            <a:pPr algn="just">
              <a:buNone/>
            </a:pPr>
            <a:r>
              <a:rPr lang="ru-RU" sz="1500" dirty="0" smtClean="0">
                <a:solidFill>
                  <a:schemeClr val="bg1"/>
                </a:solidFill>
              </a:rPr>
              <a:t>6. Факторинг не отражается на балансе в форме обязательства, тем самым не ухудшая его, и при этом позволяет компании увеличить выручку.</a:t>
            </a:r>
          </a:p>
          <a:p>
            <a:pPr algn="just">
              <a:buNone/>
            </a:pPr>
            <a:r>
              <a:rPr lang="ru-RU" sz="1500" dirty="0" smtClean="0">
                <a:solidFill>
                  <a:schemeClr val="bg1"/>
                </a:solidFill>
              </a:rPr>
              <a:t>7. В дополнение к организации и администрированию </a:t>
            </a:r>
            <a:r>
              <a:rPr lang="ru-RU" sz="1500" dirty="0" err="1" smtClean="0">
                <a:solidFill>
                  <a:schemeClr val="bg1"/>
                </a:solidFill>
              </a:rPr>
              <a:t>факторингового</a:t>
            </a:r>
            <a:r>
              <a:rPr lang="ru-RU" sz="1500" dirty="0" smtClean="0">
                <a:solidFill>
                  <a:schemeClr val="bg1"/>
                </a:solidFill>
              </a:rPr>
              <a:t> финансирования фактора предоставляет услуги по управлению и сбору дебиторской задолженности, а также кредитному анализу покупателей.</a:t>
            </a:r>
          </a:p>
          <a:p>
            <a:pPr algn="just">
              <a:buNone/>
            </a:pPr>
            <a:endParaRPr lang="ru-RU" sz="15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1" algn="ctr" rtl="0">
              <a:spcBef>
                <a:spcPct val="0"/>
              </a:spcBef>
            </a:pPr>
            <a:r>
              <a:rPr lang="ru-RU" sz="2800" dirty="0"/>
              <a:t>Цели и задачи стратегии поиска и выбора кредитной организации</a:t>
            </a:r>
            <a:r>
              <a:rPr lang="ru-RU" sz="1400" dirty="0"/>
              <a:t/>
            </a:r>
            <a:br>
              <a:rPr lang="ru-RU" sz="1400" dirty="0"/>
            </a:br>
            <a:endParaRPr lang="ru-RU" dirty="0"/>
          </a:p>
        </p:txBody>
      </p:sp>
      <p:sp>
        <p:nvSpPr>
          <p:cNvPr id="3" name="Содержимое 2"/>
          <p:cNvSpPr>
            <a:spLocks noGrp="1"/>
          </p:cNvSpPr>
          <p:nvPr>
            <p:ph idx="1"/>
          </p:nvPr>
        </p:nvSpPr>
        <p:spPr/>
        <p:txBody>
          <a:bodyPr>
            <a:normAutofit lnSpcReduction="10000"/>
          </a:bodyPr>
          <a:lstStyle/>
          <a:p>
            <a:pPr lvl="0" algn="just"/>
            <a:r>
              <a:rPr lang="ru-RU" dirty="0" smtClean="0">
                <a:solidFill>
                  <a:schemeClr val="bg1"/>
                </a:solidFill>
              </a:rPr>
              <a:t>Финансовая выгода от использования банковского продукта  (выбор процентной ставки, которая будет минимальна);</a:t>
            </a:r>
          </a:p>
          <a:p>
            <a:pPr lvl="0" algn="just"/>
            <a:r>
              <a:rPr lang="ru-RU" dirty="0" smtClean="0">
                <a:solidFill>
                  <a:schemeClr val="bg1"/>
                </a:solidFill>
              </a:rPr>
              <a:t>Свобода от рисков потери возможного имущества предпринимателя (отсутствие залогового бремя);</a:t>
            </a:r>
          </a:p>
          <a:p>
            <a:pPr lvl="0" algn="just"/>
            <a:r>
              <a:rPr lang="ru-RU" dirty="0" smtClean="0">
                <a:solidFill>
                  <a:schemeClr val="bg1"/>
                </a:solidFill>
              </a:rPr>
              <a:t>Легкость возобновления кредитной линии, при окончании действия предыдущего продукта;</a:t>
            </a:r>
          </a:p>
          <a:p>
            <a:pPr lvl="0" algn="just"/>
            <a:r>
              <a:rPr lang="ru-RU" dirty="0" smtClean="0">
                <a:solidFill>
                  <a:schemeClr val="bg1"/>
                </a:solidFill>
              </a:rPr>
              <a:t>Возможность пересмотра процентных ставок в соответствии с изменением ставки рефинансирования центр банка.</a:t>
            </a:r>
          </a:p>
          <a:p>
            <a:pPr algn="just"/>
            <a:endParaRPr lang="ru-RU"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1475</Words>
  <Application>Microsoft Office PowerPoint</Application>
  <PresentationFormat>Экран (4:3)</PresentationFormat>
  <Paragraphs>133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Апекс</vt:lpstr>
      <vt:lpstr>Министерство науки и высшего образования Российской Федерации Федеральное государственное автономное образовательное учреждение высшего образования «Волгоградский государственный университет»  институт дополнительного образования  программа профессиональной переподготовки  «Менеджмент В»  ВЫПУСКНАЯ АТТЕСТАЦИОННАЯ РАБОТА НА ТЕМУ:   " Разработка стратегии поиска и выбора кредитной организации для предприятий малого бизнеса на примере ООО "Профит".                           </vt:lpstr>
      <vt:lpstr>Структура работы</vt:lpstr>
      <vt:lpstr>Краткая характеристика предприятия</vt:lpstr>
      <vt:lpstr>Основные критерии выбора стратегии для предприятий малого бизнеса  </vt:lpstr>
      <vt:lpstr>Возможные стратегии организации МСП</vt:lpstr>
      <vt:lpstr>Анализ финансовых инструментов кредитной поддержки предприятий малого бизнеса в России </vt:lpstr>
      <vt:lpstr>Факторинг – как альтернатива кредитным продуктам банков</vt:lpstr>
      <vt:lpstr>Преимущества факторинга</vt:lpstr>
      <vt:lpstr>Цели и задачи стратегии поиска и выбора кредитной организации </vt:lpstr>
      <vt:lpstr>Критерии выбора кредитной организации для финансирования предприятий малого бизнеса </vt:lpstr>
      <vt:lpstr>Оценка необходимых инвестиций и их экономическое обоснование </vt:lpstr>
      <vt:lpstr>Слайд 12</vt:lpstr>
      <vt:lpstr>Факторы, влияющие на отказ банковским сегментом в кредите представителю МСП</vt:lpstr>
      <vt:lpstr>ИТОГИ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науки и высшего образования Российской Федерации Федеральное государственное автономное образовательное учреждение высшего образования «Волгоградский государственный университет»  институт дополнительного образования  программа профессиональной переподготовки  «Менеджмент В»    ВЫПУСКНАЯ АТТЕСТАЦИОННАЯ РАБОТА НА ТЕМУ:   " Разработка стратегии поиска и выбора кредитной организации для предприятий малого бизнеса на примере ООО "Профит".         Выполнил слушатель: Мицувкова Е.И.</dc:title>
  <dc:creator>Duma</dc:creator>
  <cp:lastModifiedBy>Duma</cp:lastModifiedBy>
  <cp:revision>7</cp:revision>
  <dcterms:created xsi:type="dcterms:W3CDTF">2020-11-26T21:44:51Z</dcterms:created>
  <dcterms:modified xsi:type="dcterms:W3CDTF">2020-11-26T22:39:38Z</dcterms:modified>
</cp:coreProperties>
</file>