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0" r:id="rId15"/>
    <p:sldId id="272" r:id="rId16"/>
    <p:sldId id="273" r:id="rId17"/>
    <p:sldId id="276" r:id="rId18"/>
    <p:sldId id="275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01434174076971"/>
          <c:y val="0.10187376577927759"/>
          <c:w val="0.41381292696380617"/>
          <c:h val="0.8532428446444194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numFmt formatCode="#,##0.0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numFmt formatCode="#,##0.0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8.7759815242494224E-2"/>
                  <c:y val="1.4286214223222097E-2"/>
                </c:manualLayout>
              </c:layout>
              <c:numFmt formatCode="#,##0.0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702848344880678"/>
                      <c:h val="0.13015873015873017"/>
                    </c:manualLayout>
                  </c15:layout>
                </c:ext>
              </c:extLst>
            </c:dLbl>
            <c:numFmt formatCode="#,##0.00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Федеральный бюджет </c:v>
                </c:pt>
                <c:pt idx="1">
                  <c:v>Областной бюджет</c:v>
                </c:pt>
                <c:pt idx="2">
                  <c:v>Средства местных бюджетов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1811621.2</c:v>
                </c:pt>
                <c:pt idx="1">
                  <c:v>7596066.4000000004</c:v>
                </c:pt>
                <c:pt idx="2">
                  <c:v>24895.1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01434174076971"/>
          <c:y val="0.10187376577927759"/>
          <c:w val="0.50808389353524597"/>
          <c:h val="0.853242844644419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Итого детей в возрасте от 3 до 15 лет</c:v>
                </c:pt>
                <c:pt idx="1">
                  <c:v>Итого подростков в возрасте от 16 до 18 лет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65.56</c:v>
                </c:pt>
                <c:pt idx="1">
                  <c:v>26.42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70701200"/>
        <c:axId val="170701592"/>
      </c:barChart>
      <c:catAx>
        <c:axId val="170701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0701592"/>
        <c:crosses val="autoZero"/>
        <c:auto val="1"/>
        <c:lblAlgn val="ctr"/>
        <c:lblOffset val="100"/>
        <c:noMultiLvlLbl val="0"/>
      </c:catAx>
      <c:valAx>
        <c:axId val="17070159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0701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000">
          <a:ln>
            <a:noFill/>
          </a:ln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528031822109177E-3"/>
          <c:y val="0.17993150856142984"/>
          <c:w val="0.46350238828842039"/>
          <c:h val="0.7107036620422445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Тренеры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3"/>
              <c:layout>
                <c:manualLayout>
                  <c:x val="-4.4082701150606828E-2"/>
                  <c:y val="4.101586491971904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Лист1!$A$2:$A$10</c:f>
              <c:strCache>
                <c:ptCount val="9"/>
                <c:pt idx="0">
                  <c:v>Футбол</c:v>
                </c:pt>
                <c:pt idx="1">
                  <c:v>Волейбол </c:v>
                </c:pt>
                <c:pt idx="2">
                  <c:v>Баскетбол</c:v>
                </c:pt>
                <c:pt idx="3">
                  <c:v>Бокс</c:v>
                </c:pt>
                <c:pt idx="4">
                  <c:v>Тхэквондо</c:v>
                </c:pt>
                <c:pt idx="5">
                  <c:v>Плавание</c:v>
                </c:pt>
                <c:pt idx="6">
                  <c:v>Настольный теннис</c:v>
                </c:pt>
                <c:pt idx="7">
                  <c:v>Дзюдо</c:v>
                </c:pt>
                <c:pt idx="8">
                  <c:v>Прочие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12.37</c:v>
                </c:pt>
                <c:pt idx="1">
                  <c:v>8.2799999999999994</c:v>
                </c:pt>
                <c:pt idx="2">
                  <c:v>5.83</c:v>
                </c:pt>
                <c:pt idx="3">
                  <c:v>3.76</c:v>
                </c:pt>
                <c:pt idx="4">
                  <c:v>2.65</c:v>
                </c:pt>
                <c:pt idx="5">
                  <c:v>3.85</c:v>
                </c:pt>
                <c:pt idx="6">
                  <c:v>2.65</c:v>
                </c:pt>
                <c:pt idx="7">
                  <c:v>3.51</c:v>
                </c:pt>
                <c:pt idx="8">
                  <c:v>57.1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7628763795829874"/>
          <c:y val="8.4916885389326333E-2"/>
          <c:w val="0.39886764154480692"/>
          <c:h val="0.880959880014998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000"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598F20-DF19-404D-BD34-6BEC07BB61EF}" type="doc">
      <dgm:prSet loTypeId="urn:microsoft.com/office/officeart/2005/8/layout/target2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629CE29D-CDF6-4571-9DD8-4017F2A22AD0}">
      <dgm:prSet phldrT="[Текст]" custT="1"/>
      <dgm:spPr/>
      <dgm:t>
        <a:bodyPr/>
        <a:lstStyle/>
        <a:p>
          <a:r>
            <a:rPr lang="ru-RU" sz="2900">
              <a:latin typeface="Times New Roman" panose="02020603050405020304" pitchFamily="18" charset="0"/>
              <a:cs typeface="Times New Roman" panose="02020603050405020304" pitchFamily="18" charset="0"/>
            </a:rPr>
            <a:t>Федеральная стратегия развития физической культуры и спорта в Российской Федерации до 2030 года</a:t>
          </a:r>
        </a:p>
      </dgm:t>
    </dgm:pt>
    <dgm:pt modelId="{A12703F3-B2DF-420E-A7B2-F5CAE7954150}" type="parTrans" cxnId="{591542DB-137C-4695-8A0D-ACAD9D424A89}">
      <dgm:prSet/>
      <dgm:spPr/>
      <dgm:t>
        <a:bodyPr/>
        <a:lstStyle/>
        <a:p>
          <a:endParaRPr lang="ru-RU" sz="2900"/>
        </a:p>
      </dgm:t>
    </dgm:pt>
    <dgm:pt modelId="{87EDBB8A-8976-4374-8C59-615C4C33F132}" type="sibTrans" cxnId="{591542DB-137C-4695-8A0D-ACAD9D424A89}">
      <dgm:prSet/>
      <dgm:spPr/>
      <dgm:t>
        <a:bodyPr/>
        <a:lstStyle/>
        <a:p>
          <a:endParaRPr lang="ru-RU" sz="2900"/>
        </a:p>
      </dgm:t>
    </dgm:pt>
    <dgm:pt modelId="{8A51487E-4AEF-492A-8CF7-72C113072D7F}">
      <dgm:prSet phldrT="[Текст]" custT="1"/>
      <dgm:spPr/>
      <dgm:t>
        <a:bodyPr/>
        <a:lstStyle/>
        <a:p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Региональная  стратегия (государственная программа) развития физической культуры и спорта в Российской Федерации до 2030 года</a:t>
          </a:r>
          <a:endParaRPr lang="ru-RU" sz="2800" dirty="0"/>
        </a:p>
      </dgm:t>
    </dgm:pt>
    <dgm:pt modelId="{2118CB3D-05F9-4FFD-A436-CFF5C06C9E5B}" type="parTrans" cxnId="{FB248762-C8A6-4573-A223-63CB01253219}">
      <dgm:prSet/>
      <dgm:spPr/>
      <dgm:t>
        <a:bodyPr/>
        <a:lstStyle/>
        <a:p>
          <a:endParaRPr lang="ru-RU" sz="2900"/>
        </a:p>
      </dgm:t>
    </dgm:pt>
    <dgm:pt modelId="{01EFA9E2-93CF-4DEC-B6E3-1606664064E5}" type="sibTrans" cxnId="{FB248762-C8A6-4573-A223-63CB01253219}">
      <dgm:prSet/>
      <dgm:spPr/>
      <dgm:t>
        <a:bodyPr/>
        <a:lstStyle/>
        <a:p>
          <a:endParaRPr lang="ru-RU" sz="2900"/>
        </a:p>
      </dgm:t>
    </dgm:pt>
    <dgm:pt modelId="{38DB7444-240B-44E5-B776-B7341A9BC5A6}">
      <dgm:prSet phldrT="[Текст]" custT="1"/>
      <dgm:spPr/>
      <dgm:t>
        <a:bodyPr/>
        <a:lstStyle/>
        <a:p>
          <a:r>
            <a:rPr lang="ru-RU" sz="2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Стратегия </a:t>
          </a:r>
          <a:r>
            <a:rPr lang="ru-RU" sz="2700" dirty="0">
              <a:latin typeface="Times New Roman" panose="02020603050405020304" pitchFamily="18" charset="0"/>
              <a:cs typeface="Times New Roman" panose="02020603050405020304" pitchFamily="18" charset="0"/>
            </a:rPr>
            <a:t>развития научных и образовательных учреждений в области физической культуры и спорта </a:t>
          </a:r>
        </a:p>
        <a:p>
          <a:r>
            <a:rPr lang="ru-RU" sz="2700" dirty="0">
              <a:latin typeface="Times New Roman" panose="02020603050405020304" pitchFamily="18" charset="0"/>
              <a:cs typeface="Times New Roman" panose="02020603050405020304" pitchFamily="18" charset="0"/>
            </a:rPr>
            <a:t>Стратегия развития специализированных спортивных комитетов, спортивных федераций, </a:t>
          </a:r>
          <a:r>
            <a:rPr lang="ru-RU" sz="2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профессиональных </a:t>
          </a:r>
          <a:r>
            <a:rPr lang="ru-RU" sz="2700" dirty="0">
              <a:latin typeface="Times New Roman" panose="02020603050405020304" pitchFamily="18" charset="0"/>
              <a:cs typeface="Times New Roman" panose="02020603050405020304" pitchFamily="18" charset="0"/>
            </a:rPr>
            <a:t>союзов </a:t>
          </a:r>
        </a:p>
      </dgm:t>
    </dgm:pt>
    <dgm:pt modelId="{8C12C755-09FB-4A95-A3FC-0C2A1F5354DD}" type="parTrans" cxnId="{66D216CE-1118-45B6-AF6B-0C131B965BE0}">
      <dgm:prSet/>
      <dgm:spPr/>
      <dgm:t>
        <a:bodyPr/>
        <a:lstStyle/>
        <a:p>
          <a:endParaRPr lang="ru-RU" sz="2900"/>
        </a:p>
      </dgm:t>
    </dgm:pt>
    <dgm:pt modelId="{783AF0AE-3FB0-4530-883B-D844778ADDAE}" type="sibTrans" cxnId="{66D216CE-1118-45B6-AF6B-0C131B965BE0}">
      <dgm:prSet/>
      <dgm:spPr/>
      <dgm:t>
        <a:bodyPr/>
        <a:lstStyle/>
        <a:p>
          <a:endParaRPr lang="ru-RU" sz="2900"/>
        </a:p>
      </dgm:t>
    </dgm:pt>
    <dgm:pt modelId="{AB19DB74-22A2-420B-8E24-5D94531AA262}">
      <dgm:prSet phldrT="[Текст]" phldr="1"/>
      <dgm:spPr/>
      <dgm:t>
        <a:bodyPr/>
        <a:lstStyle/>
        <a:p>
          <a:endParaRPr lang="ru-RU" sz="2900"/>
        </a:p>
      </dgm:t>
    </dgm:pt>
    <dgm:pt modelId="{A1C015D4-1F31-4BDD-9226-B1BD164FAF01}" type="parTrans" cxnId="{9EB0DD4B-969C-49D6-92F7-3D6491936DEE}">
      <dgm:prSet/>
      <dgm:spPr/>
      <dgm:t>
        <a:bodyPr/>
        <a:lstStyle/>
        <a:p>
          <a:endParaRPr lang="ru-RU" sz="2900"/>
        </a:p>
      </dgm:t>
    </dgm:pt>
    <dgm:pt modelId="{8E82FEBA-96DA-4CBD-9812-7E5E4EE3F8A0}" type="sibTrans" cxnId="{9EB0DD4B-969C-49D6-92F7-3D6491936DEE}">
      <dgm:prSet/>
      <dgm:spPr/>
      <dgm:t>
        <a:bodyPr/>
        <a:lstStyle/>
        <a:p>
          <a:endParaRPr lang="ru-RU" sz="2900"/>
        </a:p>
      </dgm:t>
    </dgm:pt>
    <dgm:pt modelId="{79CABBB6-C4E7-49A2-A632-5AEBCC232E3A}" type="pres">
      <dgm:prSet presAssocID="{B7598F20-DF19-404D-BD34-6BEC07BB61EF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9BF5A3F-73BD-403E-9723-C5221E698E4B}" type="pres">
      <dgm:prSet presAssocID="{B7598F20-DF19-404D-BD34-6BEC07BB61EF}" presName="outerBox" presStyleCnt="0"/>
      <dgm:spPr/>
    </dgm:pt>
    <dgm:pt modelId="{35D6762A-FD2B-4FD0-998E-2EBA650EC02B}" type="pres">
      <dgm:prSet presAssocID="{B7598F20-DF19-404D-BD34-6BEC07BB61EF}" presName="outerBoxParent" presStyleLbl="node1" presStyleIdx="0" presStyleCnt="3"/>
      <dgm:spPr/>
      <dgm:t>
        <a:bodyPr/>
        <a:lstStyle/>
        <a:p>
          <a:endParaRPr lang="ru-RU"/>
        </a:p>
      </dgm:t>
    </dgm:pt>
    <dgm:pt modelId="{A8C6C4E8-2B2A-4724-A4B1-B15AEB1835AC}" type="pres">
      <dgm:prSet presAssocID="{B7598F20-DF19-404D-BD34-6BEC07BB61EF}" presName="outerBoxChildren" presStyleCnt="0"/>
      <dgm:spPr/>
    </dgm:pt>
    <dgm:pt modelId="{9B11635D-9BB1-4659-83D6-013378ED140C}" type="pres">
      <dgm:prSet presAssocID="{B7598F20-DF19-404D-BD34-6BEC07BB61EF}" presName="middleBox" presStyleCnt="0"/>
      <dgm:spPr/>
    </dgm:pt>
    <dgm:pt modelId="{F49B3B87-DB88-4502-A934-E528D89653DC}" type="pres">
      <dgm:prSet presAssocID="{B7598F20-DF19-404D-BD34-6BEC07BB61EF}" presName="middleBoxParent" presStyleLbl="node1" presStyleIdx="1" presStyleCnt="3" custScaleY="102993"/>
      <dgm:spPr/>
      <dgm:t>
        <a:bodyPr/>
        <a:lstStyle/>
        <a:p>
          <a:endParaRPr lang="ru-RU"/>
        </a:p>
      </dgm:t>
    </dgm:pt>
    <dgm:pt modelId="{B4E1A704-E0C3-4F1C-B6AA-CF9574676571}" type="pres">
      <dgm:prSet presAssocID="{B7598F20-DF19-404D-BD34-6BEC07BB61EF}" presName="middleBoxChildren" presStyleCnt="0"/>
      <dgm:spPr/>
    </dgm:pt>
    <dgm:pt modelId="{48DF7A03-CE6B-4151-81C1-6F480B53D2DE}" type="pres">
      <dgm:prSet presAssocID="{B7598F20-DF19-404D-BD34-6BEC07BB61EF}" presName="centerBox" presStyleCnt="0"/>
      <dgm:spPr/>
    </dgm:pt>
    <dgm:pt modelId="{35D1F06C-9320-40C9-BA16-127B23AFAB48}" type="pres">
      <dgm:prSet presAssocID="{B7598F20-DF19-404D-BD34-6BEC07BB61EF}" presName="centerBoxParent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389FB35D-C332-464F-9555-2849DE6F8D1B}" type="presOf" srcId="{8A51487E-4AEF-492A-8CF7-72C113072D7F}" destId="{F49B3B87-DB88-4502-A934-E528D89653DC}" srcOrd="0" destOrd="0" presId="urn:microsoft.com/office/officeart/2005/8/layout/target2"/>
    <dgm:cxn modelId="{BDD3631D-21BC-4674-B379-D549B96FD1CF}" type="presOf" srcId="{629CE29D-CDF6-4571-9DD8-4017F2A22AD0}" destId="{35D6762A-FD2B-4FD0-998E-2EBA650EC02B}" srcOrd="0" destOrd="0" presId="urn:microsoft.com/office/officeart/2005/8/layout/target2"/>
    <dgm:cxn modelId="{9EB0DD4B-969C-49D6-92F7-3D6491936DEE}" srcId="{B7598F20-DF19-404D-BD34-6BEC07BB61EF}" destId="{AB19DB74-22A2-420B-8E24-5D94531AA262}" srcOrd="3" destOrd="0" parTransId="{A1C015D4-1F31-4BDD-9226-B1BD164FAF01}" sibTransId="{8E82FEBA-96DA-4CBD-9812-7E5E4EE3F8A0}"/>
    <dgm:cxn modelId="{8792860A-3F7C-4283-8076-F35005CFDF7F}" type="presOf" srcId="{38DB7444-240B-44E5-B776-B7341A9BC5A6}" destId="{35D1F06C-9320-40C9-BA16-127B23AFAB48}" srcOrd="0" destOrd="0" presId="urn:microsoft.com/office/officeart/2005/8/layout/target2"/>
    <dgm:cxn modelId="{FB248762-C8A6-4573-A223-63CB01253219}" srcId="{B7598F20-DF19-404D-BD34-6BEC07BB61EF}" destId="{8A51487E-4AEF-492A-8CF7-72C113072D7F}" srcOrd="1" destOrd="0" parTransId="{2118CB3D-05F9-4FFD-A436-CFF5C06C9E5B}" sibTransId="{01EFA9E2-93CF-4DEC-B6E3-1606664064E5}"/>
    <dgm:cxn modelId="{591542DB-137C-4695-8A0D-ACAD9D424A89}" srcId="{B7598F20-DF19-404D-BD34-6BEC07BB61EF}" destId="{629CE29D-CDF6-4571-9DD8-4017F2A22AD0}" srcOrd="0" destOrd="0" parTransId="{A12703F3-B2DF-420E-A7B2-F5CAE7954150}" sibTransId="{87EDBB8A-8976-4374-8C59-615C4C33F132}"/>
    <dgm:cxn modelId="{66D216CE-1118-45B6-AF6B-0C131B965BE0}" srcId="{B7598F20-DF19-404D-BD34-6BEC07BB61EF}" destId="{38DB7444-240B-44E5-B776-B7341A9BC5A6}" srcOrd="2" destOrd="0" parTransId="{8C12C755-09FB-4A95-A3FC-0C2A1F5354DD}" sibTransId="{783AF0AE-3FB0-4530-883B-D844778ADDAE}"/>
    <dgm:cxn modelId="{ADEF4CF6-8926-4062-8E88-67BA2670FC26}" type="presOf" srcId="{B7598F20-DF19-404D-BD34-6BEC07BB61EF}" destId="{79CABBB6-C4E7-49A2-A632-5AEBCC232E3A}" srcOrd="0" destOrd="0" presId="urn:microsoft.com/office/officeart/2005/8/layout/target2"/>
    <dgm:cxn modelId="{DC273590-30F5-404C-AD36-1A9E94AAD836}" type="presParOf" srcId="{79CABBB6-C4E7-49A2-A632-5AEBCC232E3A}" destId="{E9BF5A3F-73BD-403E-9723-C5221E698E4B}" srcOrd="0" destOrd="0" presId="urn:microsoft.com/office/officeart/2005/8/layout/target2"/>
    <dgm:cxn modelId="{9D01872A-A367-409B-A61C-9DDF6F6685CF}" type="presParOf" srcId="{E9BF5A3F-73BD-403E-9723-C5221E698E4B}" destId="{35D6762A-FD2B-4FD0-998E-2EBA650EC02B}" srcOrd="0" destOrd="0" presId="urn:microsoft.com/office/officeart/2005/8/layout/target2"/>
    <dgm:cxn modelId="{0ADA570C-0B4D-4221-B3EE-9D128D94A84F}" type="presParOf" srcId="{E9BF5A3F-73BD-403E-9723-C5221E698E4B}" destId="{A8C6C4E8-2B2A-4724-A4B1-B15AEB1835AC}" srcOrd="1" destOrd="0" presId="urn:microsoft.com/office/officeart/2005/8/layout/target2"/>
    <dgm:cxn modelId="{770F633B-A74D-47D3-AB7F-4BBB8FA86DC5}" type="presParOf" srcId="{79CABBB6-C4E7-49A2-A632-5AEBCC232E3A}" destId="{9B11635D-9BB1-4659-83D6-013378ED140C}" srcOrd="1" destOrd="0" presId="urn:microsoft.com/office/officeart/2005/8/layout/target2"/>
    <dgm:cxn modelId="{DC8F9D7C-A8E6-49C6-B1D1-18217E9EB674}" type="presParOf" srcId="{9B11635D-9BB1-4659-83D6-013378ED140C}" destId="{F49B3B87-DB88-4502-A934-E528D89653DC}" srcOrd="0" destOrd="0" presId="urn:microsoft.com/office/officeart/2005/8/layout/target2"/>
    <dgm:cxn modelId="{6013836F-7F00-4ECE-AD32-47C089C9AA0B}" type="presParOf" srcId="{9B11635D-9BB1-4659-83D6-013378ED140C}" destId="{B4E1A704-E0C3-4F1C-B6AA-CF9574676571}" srcOrd="1" destOrd="0" presId="urn:microsoft.com/office/officeart/2005/8/layout/target2"/>
    <dgm:cxn modelId="{E0962BA1-6C81-40EC-A43C-78F20B5F801B}" type="presParOf" srcId="{79CABBB6-C4E7-49A2-A632-5AEBCC232E3A}" destId="{48DF7A03-CE6B-4151-81C1-6F480B53D2DE}" srcOrd="2" destOrd="0" presId="urn:microsoft.com/office/officeart/2005/8/layout/target2"/>
    <dgm:cxn modelId="{DE4AB21C-C3BC-4E6B-952D-B63A8189D089}" type="presParOf" srcId="{48DF7A03-CE6B-4151-81C1-6F480B53D2DE}" destId="{35D1F06C-9320-40C9-BA16-127B23AFAB48}" srcOrd="0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9B861D-25C0-4654-9F0B-04822C0EB82D}" type="doc">
      <dgm:prSet loTypeId="urn:microsoft.com/office/officeart/2005/8/layout/cycle4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D9755258-40A3-413C-8D84-D27C490C2728}">
      <dgm:prSet phldrT="[Текст]" custT="1"/>
      <dgm:spPr/>
      <dgm:t>
        <a:bodyPr/>
        <a:lstStyle/>
        <a:p>
          <a:r>
            <a:rPr lang="ru-RU" sz="1600">
              <a:latin typeface="Times New Roman" panose="02020603050405020304" pitchFamily="18" charset="0"/>
              <a:cs typeface="Times New Roman" panose="02020603050405020304" pitchFamily="18" charset="0"/>
            </a:rPr>
            <a:t>Общественные организации и спортивные федерации</a:t>
          </a:r>
        </a:p>
      </dgm:t>
    </dgm:pt>
    <dgm:pt modelId="{DC515C0B-B8F4-4599-97D6-1026038581A5}" type="parTrans" cxnId="{AB8F839C-1E52-4FD2-8E86-BA6FC731EE27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1DEF7B-FD02-400E-ADE8-BCF84F69F1D3}" type="sibTrans" cxnId="{AB8F839C-1E52-4FD2-8E86-BA6FC731EE27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49BABF-511B-4B11-8A7C-E3194E90867A}">
      <dgm:prSet phldrT="[Текст]" custT="1"/>
      <dgm:spPr/>
      <dgm:t>
        <a:bodyPr/>
        <a:lstStyle/>
        <a:p>
          <a:r>
            <a:rPr lang="ru-RU" sz="160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методической бызы, решение организационных вопросов, создание элетронных софтов</a:t>
          </a:r>
        </a:p>
      </dgm:t>
    </dgm:pt>
    <dgm:pt modelId="{1A4ACF8F-BA07-4291-BE7E-CF82EC176E54}" type="parTrans" cxnId="{2DAE0AE6-F935-4460-B773-4271CA1F0AF1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D059F1-B70C-40B4-8F4E-4F36F819345C}" type="sibTrans" cxnId="{2DAE0AE6-F935-4460-B773-4271CA1F0AF1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3F7BA6-5062-469B-9799-9BC53254F7C3}">
      <dgm:prSet phldrT="[Текст]" custT="1"/>
      <dgm:spPr/>
      <dgm:t>
        <a:bodyPr/>
        <a:lstStyle/>
        <a:p>
          <a:r>
            <a:rPr lang="ru-RU" sz="1600">
              <a:latin typeface="Times New Roman" panose="02020603050405020304" pitchFamily="18" charset="0"/>
              <a:cs typeface="Times New Roman" panose="02020603050405020304" pitchFamily="18" charset="0"/>
            </a:rPr>
            <a:t>Органы региональной  и муниципальной власти</a:t>
          </a:r>
        </a:p>
      </dgm:t>
    </dgm:pt>
    <dgm:pt modelId="{09A200AC-389B-4C69-9A43-60598968D872}" type="parTrans" cxnId="{F257FCA2-5A8E-4410-A435-4BDEC6736DB9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B3BA19-B6D3-4A96-AE96-EB58B19B7874}" type="sibTrans" cxnId="{F257FCA2-5A8E-4410-A435-4BDEC6736DB9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ADCA4C-87AF-479C-9BA4-ACE86AED5C04}">
      <dgm:prSet phldrT="[Текст]" custT="1"/>
      <dgm:spPr/>
      <dgm:t>
        <a:bodyPr/>
        <a:lstStyle/>
        <a:p>
          <a:r>
            <a:rPr lang="ru-RU" sz="160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нормативной и законодательной базы, единго информационного пространства; определение объемов бюджетного финансирования; мониторинг результативности. </a:t>
          </a:r>
        </a:p>
      </dgm:t>
    </dgm:pt>
    <dgm:pt modelId="{82767E1B-30EC-4A69-B19F-F7DE48F0FA83}" type="parTrans" cxnId="{ADAE1D13-F094-416B-A68A-9C485940243E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3DB746-EFEB-4797-8F06-F2A4EBF20B72}" type="sibTrans" cxnId="{ADAE1D13-F094-416B-A68A-9C485940243E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7D3E55-8BD6-46C5-ABD4-B3CF1949C548}">
      <dgm:prSet phldrT="[Текст]" custT="1"/>
      <dgm:spPr/>
      <dgm:t>
        <a:bodyPr/>
        <a:lstStyle/>
        <a:p>
          <a:r>
            <a:rPr lang="ru-RU" sz="1600">
              <a:latin typeface="Times New Roman" panose="02020603050405020304" pitchFamily="18" charset="0"/>
              <a:cs typeface="Times New Roman" panose="02020603050405020304" pitchFamily="18" charset="0"/>
            </a:rPr>
            <a:t>Бизнес-сообщества регоина </a:t>
          </a:r>
        </a:p>
      </dgm:t>
    </dgm:pt>
    <dgm:pt modelId="{41BD7439-AFB6-4DB2-B836-9278C0097476}" type="parTrans" cxnId="{ACD3F180-27B8-4978-A81E-11A455FFC5BA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C1D67E-9683-4DF4-A2CF-86F049BCC46B}" type="sibTrans" cxnId="{ACD3F180-27B8-4978-A81E-11A455FFC5BA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C06FA6-5A91-4DEE-B9C6-3A6F99C0174A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Инвестирование в 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объекты 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спортивной инфраструктуры</a:t>
          </a:r>
        </a:p>
      </dgm:t>
    </dgm:pt>
    <dgm:pt modelId="{BC663971-E32A-4825-B766-946C4CB3E659}" type="parTrans" cxnId="{72F929A8-885F-40CB-9EB6-D962E2010474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BAA2C6-7C4E-4C4E-993F-4DEA24FF83E6}" type="sibTrans" cxnId="{72F929A8-885F-40CB-9EB6-D962E2010474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121A17-624A-4CFB-8D01-C4824BAB09BB}">
      <dgm:prSet phldrT="[Текст]" custT="1"/>
      <dgm:spPr/>
      <dgm:t>
        <a:bodyPr/>
        <a:lstStyle/>
        <a:p>
          <a:r>
            <a:rPr lang="ru-RU" sz="1600">
              <a:latin typeface="Times New Roman" panose="02020603050405020304" pitchFamily="18" charset="0"/>
              <a:cs typeface="Times New Roman" panose="02020603050405020304" pitchFamily="18" charset="0"/>
            </a:rPr>
            <a:t>Спортивные организации,  учреждения </a:t>
          </a:r>
        </a:p>
      </dgm:t>
    </dgm:pt>
    <dgm:pt modelId="{BD29F1C0-3B1A-4C54-8848-677CF7AA99EB}" type="parTrans" cxnId="{2C7712A6-E5AC-4E1A-B4B1-DE2325F5733E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A1DDF2-FE5C-45CC-8D49-734D2C0E31EC}" type="sibTrans" cxnId="{2C7712A6-E5AC-4E1A-B4B1-DE2325F5733E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14DC8C-5EEA-4270-A198-B52B52C11E5B}">
      <dgm:prSet phldrT="[Текст]" custT="1"/>
      <dgm:spPr/>
      <dgm:t>
        <a:bodyPr/>
        <a:lstStyle/>
        <a:p>
          <a:r>
            <a:rPr lang="ru-RU" sz="1600"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программ спортивной подготовки детей;</a:t>
          </a:r>
        </a:p>
      </dgm:t>
    </dgm:pt>
    <dgm:pt modelId="{A496D171-2B14-4210-A618-DE335AF4B21E}" type="parTrans" cxnId="{384757F4-24AE-43ED-870E-E7B42CA7370B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8EC7CD-231B-4863-AB5F-3DDE6AA034D3}" type="sibTrans" cxnId="{384757F4-24AE-43ED-870E-E7B42CA7370B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05F6BB-F61E-44A6-891B-079D79026EF2}">
      <dgm:prSet phldrT="[Текст]" custT="1"/>
      <dgm:spPr/>
      <dgm:t>
        <a:bodyPr/>
        <a:lstStyle/>
        <a:p>
          <a:r>
            <a:rPr lang="ru-RU" sz="1600">
              <a:latin typeface="Times New Roman" panose="02020603050405020304" pitchFamily="18" charset="0"/>
              <a:cs typeface="Times New Roman" panose="02020603050405020304" pitchFamily="18" charset="0"/>
            </a:rPr>
            <a:t>Финансирование мероприятий направленных на популяризацию спорта </a:t>
          </a:r>
        </a:p>
      </dgm:t>
    </dgm:pt>
    <dgm:pt modelId="{5DE0089C-D6ED-4A16-9C84-55E58748FCD4}" type="parTrans" cxnId="{6E74D2D6-02A3-41CF-8B2C-BCD3E632D2F2}">
      <dgm:prSet/>
      <dgm:spPr/>
      <dgm:t>
        <a:bodyPr/>
        <a:lstStyle/>
        <a:p>
          <a:endParaRPr lang="ru-RU" sz="1600"/>
        </a:p>
      </dgm:t>
    </dgm:pt>
    <dgm:pt modelId="{ACE67154-6B2A-47E0-8B6F-9FB62F3B2EB5}" type="sibTrans" cxnId="{6E74D2D6-02A3-41CF-8B2C-BCD3E632D2F2}">
      <dgm:prSet/>
      <dgm:spPr/>
      <dgm:t>
        <a:bodyPr/>
        <a:lstStyle/>
        <a:p>
          <a:endParaRPr lang="ru-RU" sz="1600"/>
        </a:p>
      </dgm:t>
    </dgm:pt>
    <dgm:pt modelId="{4E4D2A0E-F169-4ADF-A0B7-591058CB7A65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квалифицированного тренерского состава </a:t>
          </a:r>
        </a:p>
      </dgm:t>
    </dgm:pt>
    <dgm:pt modelId="{2F59DB9D-4C44-4A4B-9558-86C327047326}" type="parTrans" cxnId="{D15B9C9A-7158-42E4-B5B1-87974F0D439C}">
      <dgm:prSet/>
      <dgm:spPr/>
      <dgm:t>
        <a:bodyPr/>
        <a:lstStyle/>
        <a:p>
          <a:endParaRPr lang="ru-RU" sz="1600"/>
        </a:p>
      </dgm:t>
    </dgm:pt>
    <dgm:pt modelId="{A1C0651D-E7EC-4764-8755-E413916D69AD}" type="sibTrans" cxnId="{D15B9C9A-7158-42E4-B5B1-87974F0D439C}">
      <dgm:prSet/>
      <dgm:spPr/>
      <dgm:t>
        <a:bodyPr/>
        <a:lstStyle/>
        <a:p>
          <a:endParaRPr lang="ru-RU" sz="1600"/>
        </a:p>
      </dgm:t>
    </dgm:pt>
    <dgm:pt modelId="{9B7ABE50-E788-4505-AC20-EC1DCCE8ED07}" type="pres">
      <dgm:prSet presAssocID="{969B861D-25C0-4654-9F0B-04822C0EB82D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07B8FA-C492-472C-90BC-58CCA4C98C94}" type="pres">
      <dgm:prSet presAssocID="{969B861D-25C0-4654-9F0B-04822C0EB82D}" presName="children" presStyleCnt="0"/>
      <dgm:spPr/>
    </dgm:pt>
    <dgm:pt modelId="{80E09F2B-5C82-44CA-9130-FAB99417FE2F}" type="pres">
      <dgm:prSet presAssocID="{969B861D-25C0-4654-9F0B-04822C0EB82D}" presName="child1group" presStyleCnt="0"/>
      <dgm:spPr/>
    </dgm:pt>
    <dgm:pt modelId="{F52FE600-37C1-47A9-A10A-5B61728D015A}" type="pres">
      <dgm:prSet presAssocID="{969B861D-25C0-4654-9F0B-04822C0EB82D}" presName="child1" presStyleLbl="bgAcc1" presStyleIdx="0" presStyleCnt="4" custScaleX="109267" custScaleY="128181" custLinFactNeighborX="-17396" custLinFactNeighborY="26043"/>
      <dgm:spPr/>
      <dgm:t>
        <a:bodyPr/>
        <a:lstStyle/>
        <a:p>
          <a:endParaRPr lang="ru-RU"/>
        </a:p>
      </dgm:t>
    </dgm:pt>
    <dgm:pt modelId="{738DEE11-D8FC-4CB6-BE3C-C7E9DECE130C}" type="pres">
      <dgm:prSet presAssocID="{969B861D-25C0-4654-9F0B-04822C0EB82D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865FEF-1BB9-41AA-9E9B-E750683A52F9}" type="pres">
      <dgm:prSet presAssocID="{969B861D-25C0-4654-9F0B-04822C0EB82D}" presName="child2group" presStyleCnt="0"/>
      <dgm:spPr/>
    </dgm:pt>
    <dgm:pt modelId="{2A4E5AC9-9B16-4F16-90F6-D5B23FF32007}" type="pres">
      <dgm:prSet presAssocID="{969B861D-25C0-4654-9F0B-04822C0EB82D}" presName="child2" presStyleLbl="bgAcc1" presStyleIdx="1" presStyleCnt="4" custScaleX="131240" custScaleY="160865" custLinFactNeighborX="38850" custLinFactNeighborY="34772"/>
      <dgm:spPr/>
      <dgm:t>
        <a:bodyPr/>
        <a:lstStyle/>
        <a:p>
          <a:endParaRPr lang="ru-RU"/>
        </a:p>
      </dgm:t>
    </dgm:pt>
    <dgm:pt modelId="{414A98AC-8BEC-4BC8-9461-C75FC1183F59}" type="pres">
      <dgm:prSet presAssocID="{969B861D-25C0-4654-9F0B-04822C0EB82D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D16D61-4213-40EF-ABB0-935F0A4C7001}" type="pres">
      <dgm:prSet presAssocID="{969B861D-25C0-4654-9F0B-04822C0EB82D}" presName="child3group" presStyleCnt="0"/>
      <dgm:spPr/>
    </dgm:pt>
    <dgm:pt modelId="{70409EB4-4795-4136-B62F-3E2F7F30B4AE}" type="pres">
      <dgm:prSet presAssocID="{969B861D-25C0-4654-9F0B-04822C0EB82D}" presName="child3" presStyleLbl="bgAcc1" presStyleIdx="2" presStyleCnt="4" custScaleX="134333" custScaleY="138668" custLinFactNeighborX="37753" custLinFactNeighborY="-17025"/>
      <dgm:spPr/>
      <dgm:t>
        <a:bodyPr/>
        <a:lstStyle/>
        <a:p>
          <a:endParaRPr lang="ru-RU"/>
        </a:p>
      </dgm:t>
    </dgm:pt>
    <dgm:pt modelId="{3F52F96E-177F-456C-86AE-AA9B7DBB1804}" type="pres">
      <dgm:prSet presAssocID="{969B861D-25C0-4654-9F0B-04822C0EB82D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9A9B0F-43BA-43FF-A978-2B0F63CE263A}" type="pres">
      <dgm:prSet presAssocID="{969B861D-25C0-4654-9F0B-04822C0EB82D}" presName="child4group" presStyleCnt="0"/>
      <dgm:spPr/>
    </dgm:pt>
    <dgm:pt modelId="{0950CDF8-0BCA-4CB8-8458-654FB14A35DB}" type="pres">
      <dgm:prSet presAssocID="{969B861D-25C0-4654-9F0B-04822C0EB82D}" presName="child4" presStyleLbl="bgAcc1" presStyleIdx="3" presStyleCnt="4" custScaleX="124710" custScaleY="142018" custLinFactNeighborX="-14500" custLinFactNeighborY="-29595"/>
      <dgm:spPr/>
      <dgm:t>
        <a:bodyPr/>
        <a:lstStyle/>
        <a:p>
          <a:endParaRPr lang="ru-RU"/>
        </a:p>
      </dgm:t>
    </dgm:pt>
    <dgm:pt modelId="{026C2E18-3020-40E4-9C77-40D2D60803C4}" type="pres">
      <dgm:prSet presAssocID="{969B861D-25C0-4654-9F0B-04822C0EB82D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49C641-9B65-4753-B686-500EF76F37DB}" type="pres">
      <dgm:prSet presAssocID="{969B861D-25C0-4654-9F0B-04822C0EB82D}" presName="childPlaceholder" presStyleCnt="0"/>
      <dgm:spPr/>
    </dgm:pt>
    <dgm:pt modelId="{F7006D7F-C00D-4FA4-8D8F-58D0EB78C05F}" type="pres">
      <dgm:prSet presAssocID="{969B861D-25C0-4654-9F0B-04822C0EB82D}" presName="circle" presStyleCnt="0"/>
      <dgm:spPr/>
    </dgm:pt>
    <dgm:pt modelId="{ABF98773-EE7B-453F-B4DA-22F606CCD11F}" type="pres">
      <dgm:prSet presAssocID="{969B861D-25C0-4654-9F0B-04822C0EB82D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61D340-30DD-4AF7-B4A7-0385CBFDD16A}" type="pres">
      <dgm:prSet presAssocID="{969B861D-25C0-4654-9F0B-04822C0EB82D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E521EE-B2A0-40AC-A6E3-A5DB1F868D5B}" type="pres">
      <dgm:prSet presAssocID="{969B861D-25C0-4654-9F0B-04822C0EB82D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3B1D90-7C21-4DDE-BD86-CED88BA52D02}" type="pres">
      <dgm:prSet presAssocID="{969B861D-25C0-4654-9F0B-04822C0EB82D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61EF07-671C-4DEB-BE80-8272BCAEB10C}" type="pres">
      <dgm:prSet presAssocID="{969B861D-25C0-4654-9F0B-04822C0EB82D}" presName="quadrantPlaceholder" presStyleCnt="0"/>
      <dgm:spPr/>
    </dgm:pt>
    <dgm:pt modelId="{C1C36FF2-4E18-43C5-BDA0-603B9D6DAF26}" type="pres">
      <dgm:prSet presAssocID="{969B861D-25C0-4654-9F0B-04822C0EB82D}" presName="center1" presStyleLbl="fgShp" presStyleIdx="0" presStyleCnt="2"/>
      <dgm:spPr/>
    </dgm:pt>
    <dgm:pt modelId="{0B8EF990-15D3-4EF6-A6BA-2ECE243FE2D7}" type="pres">
      <dgm:prSet presAssocID="{969B861D-25C0-4654-9F0B-04822C0EB82D}" presName="center2" presStyleLbl="fgShp" presStyleIdx="1" presStyleCnt="2"/>
      <dgm:spPr/>
    </dgm:pt>
  </dgm:ptLst>
  <dgm:cxnLst>
    <dgm:cxn modelId="{09E4F2AE-7D62-4BF1-B2C3-AF55B3F77E87}" type="presOf" srcId="{4E4D2A0E-F169-4ADF-A0B7-591058CB7A65}" destId="{0950CDF8-0BCA-4CB8-8458-654FB14A35DB}" srcOrd="0" destOrd="1" presId="urn:microsoft.com/office/officeart/2005/8/layout/cycle4"/>
    <dgm:cxn modelId="{E175B14B-F9E8-4F96-B632-5AE44663EB9A}" type="presOf" srcId="{B07D3E55-8BD6-46C5-ABD4-B3CF1949C548}" destId="{8EE521EE-B2A0-40AC-A6E3-A5DB1F868D5B}" srcOrd="0" destOrd="0" presId="urn:microsoft.com/office/officeart/2005/8/layout/cycle4"/>
    <dgm:cxn modelId="{26A63C7C-4B38-47E2-BEA9-B3040160DB9D}" type="presOf" srcId="{D9755258-40A3-413C-8D84-D27C490C2728}" destId="{ABF98773-EE7B-453F-B4DA-22F606CCD11F}" srcOrd="0" destOrd="0" presId="urn:microsoft.com/office/officeart/2005/8/layout/cycle4"/>
    <dgm:cxn modelId="{1CF5DC31-658D-46B8-88A0-2628C24CAE09}" type="presOf" srcId="{969B861D-25C0-4654-9F0B-04822C0EB82D}" destId="{9B7ABE50-E788-4505-AC20-EC1DCCE8ED07}" srcOrd="0" destOrd="0" presId="urn:microsoft.com/office/officeart/2005/8/layout/cycle4"/>
    <dgm:cxn modelId="{7A7972A8-53CE-4FEE-A1E5-B3DE7911A912}" type="presOf" srcId="{2A3F7BA6-5062-469B-9799-9BC53254F7C3}" destId="{EE61D340-30DD-4AF7-B4A7-0385CBFDD16A}" srcOrd="0" destOrd="0" presId="urn:microsoft.com/office/officeart/2005/8/layout/cycle4"/>
    <dgm:cxn modelId="{ACD3F180-27B8-4978-A81E-11A455FFC5BA}" srcId="{969B861D-25C0-4654-9F0B-04822C0EB82D}" destId="{B07D3E55-8BD6-46C5-ABD4-B3CF1949C548}" srcOrd="2" destOrd="0" parTransId="{41BD7439-AFB6-4DB2-B836-9278C0097476}" sibTransId="{63C1D67E-9683-4DF4-A2CF-86F049BCC46B}"/>
    <dgm:cxn modelId="{5C28F428-2ACF-4E9D-8E64-43814C78348B}" type="presOf" srcId="{5A49BABF-511B-4B11-8A7C-E3194E90867A}" destId="{738DEE11-D8FC-4CB6-BE3C-C7E9DECE130C}" srcOrd="1" destOrd="0" presId="urn:microsoft.com/office/officeart/2005/8/layout/cycle4"/>
    <dgm:cxn modelId="{2C7712A6-E5AC-4E1A-B4B1-DE2325F5733E}" srcId="{969B861D-25C0-4654-9F0B-04822C0EB82D}" destId="{94121A17-624A-4CFB-8D01-C4824BAB09BB}" srcOrd="3" destOrd="0" parTransId="{BD29F1C0-3B1A-4C54-8848-677CF7AA99EB}" sibTransId="{21A1DDF2-FE5C-45CC-8D49-734D2C0E31EC}"/>
    <dgm:cxn modelId="{D15B9C9A-7158-42E4-B5B1-87974F0D439C}" srcId="{94121A17-624A-4CFB-8D01-C4824BAB09BB}" destId="{4E4D2A0E-F169-4ADF-A0B7-591058CB7A65}" srcOrd="1" destOrd="0" parTransId="{2F59DB9D-4C44-4A4B-9558-86C327047326}" sibTransId="{A1C0651D-E7EC-4764-8755-E413916D69AD}"/>
    <dgm:cxn modelId="{AB8F839C-1E52-4FD2-8E86-BA6FC731EE27}" srcId="{969B861D-25C0-4654-9F0B-04822C0EB82D}" destId="{D9755258-40A3-413C-8D84-D27C490C2728}" srcOrd="0" destOrd="0" parTransId="{DC515C0B-B8F4-4599-97D6-1026038581A5}" sibTransId="{4B1DEF7B-FD02-400E-ADE8-BCF84F69F1D3}"/>
    <dgm:cxn modelId="{F257FCA2-5A8E-4410-A435-4BDEC6736DB9}" srcId="{969B861D-25C0-4654-9F0B-04822C0EB82D}" destId="{2A3F7BA6-5062-469B-9799-9BC53254F7C3}" srcOrd="1" destOrd="0" parTransId="{09A200AC-389B-4C69-9A43-60598968D872}" sibTransId="{8CB3BA19-B6D3-4A96-AE96-EB58B19B7874}"/>
    <dgm:cxn modelId="{2BC9A229-4635-4B42-B129-A3B1CAC2326B}" type="presOf" srcId="{4E4D2A0E-F169-4ADF-A0B7-591058CB7A65}" destId="{026C2E18-3020-40E4-9C77-40D2D60803C4}" srcOrd="1" destOrd="1" presId="urn:microsoft.com/office/officeart/2005/8/layout/cycle4"/>
    <dgm:cxn modelId="{7CA3F9A5-8027-44BC-BD95-6A4B39F3C4A0}" type="presOf" srcId="{1CC06FA6-5A91-4DEE-B9C6-3A6F99C0174A}" destId="{70409EB4-4795-4136-B62F-3E2F7F30B4AE}" srcOrd="0" destOrd="0" presId="urn:microsoft.com/office/officeart/2005/8/layout/cycle4"/>
    <dgm:cxn modelId="{B1BEB73E-F5F5-4A96-BD0E-06349A95768E}" type="presOf" srcId="{2514DC8C-5EEA-4270-A198-B52B52C11E5B}" destId="{0950CDF8-0BCA-4CB8-8458-654FB14A35DB}" srcOrd="0" destOrd="0" presId="urn:microsoft.com/office/officeart/2005/8/layout/cycle4"/>
    <dgm:cxn modelId="{7F150A78-6EE1-4566-8105-D81CA0037C21}" type="presOf" srcId="{1CC06FA6-5A91-4DEE-B9C6-3A6F99C0174A}" destId="{3F52F96E-177F-456C-86AE-AA9B7DBB1804}" srcOrd="1" destOrd="0" presId="urn:microsoft.com/office/officeart/2005/8/layout/cycle4"/>
    <dgm:cxn modelId="{2DAE0AE6-F935-4460-B773-4271CA1F0AF1}" srcId="{D9755258-40A3-413C-8D84-D27C490C2728}" destId="{5A49BABF-511B-4B11-8A7C-E3194E90867A}" srcOrd="0" destOrd="0" parTransId="{1A4ACF8F-BA07-4291-BE7E-CF82EC176E54}" sibTransId="{03D059F1-B70C-40B4-8F4E-4F36F819345C}"/>
    <dgm:cxn modelId="{EEF360FE-6E90-4BE2-995F-91F8EA06AD73}" type="presOf" srcId="{1605F6BB-F61E-44A6-891B-079D79026EF2}" destId="{3F52F96E-177F-456C-86AE-AA9B7DBB1804}" srcOrd="1" destOrd="1" presId="urn:microsoft.com/office/officeart/2005/8/layout/cycle4"/>
    <dgm:cxn modelId="{ADAE1D13-F094-416B-A68A-9C485940243E}" srcId="{2A3F7BA6-5062-469B-9799-9BC53254F7C3}" destId="{A4ADCA4C-87AF-479C-9BA4-ACE86AED5C04}" srcOrd="0" destOrd="0" parTransId="{82767E1B-30EC-4A69-B19F-F7DE48F0FA83}" sibTransId="{993DB746-EFEB-4797-8F06-F2A4EBF20B72}"/>
    <dgm:cxn modelId="{0D7A9073-12C4-4D1B-AE51-4F03C7146E75}" type="presOf" srcId="{A4ADCA4C-87AF-479C-9BA4-ACE86AED5C04}" destId="{2A4E5AC9-9B16-4F16-90F6-D5B23FF32007}" srcOrd="0" destOrd="0" presId="urn:microsoft.com/office/officeart/2005/8/layout/cycle4"/>
    <dgm:cxn modelId="{12F4C0A8-47C8-4390-95A1-A7DF4F5F1A4C}" type="presOf" srcId="{1605F6BB-F61E-44A6-891B-079D79026EF2}" destId="{70409EB4-4795-4136-B62F-3E2F7F30B4AE}" srcOrd="0" destOrd="1" presId="urn:microsoft.com/office/officeart/2005/8/layout/cycle4"/>
    <dgm:cxn modelId="{56876764-F8CC-4628-9B1E-A8D5C7EC3CB6}" type="presOf" srcId="{2514DC8C-5EEA-4270-A198-B52B52C11E5B}" destId="{026C2E18-3020-40E4-9C77-40D2D60803C4}" srcOrd="1" destOrd="0" presId="urn:microsoft.com/office/officeart/2005/8/layout/cycle4"/>
    <dgm:cxn modelId="{72F929A8-885F-40CB-9EB6-D962E2010474}" srcId="{B07D3E55-8BD6-46C5-ABD4-B3CF1949C548}" destId="{1CC06FA6-5A91-4DEE-B9C6-3A6F99C0174A}" srcOrd="0" destOrd="0" parTransId="{BC663971-E32A-4825-B766-946C4CB3E659}" sibTransId="{6DBAA2C6-7C4E-4C4E-993F-4DEA24FF83E6}"/>
    <dgm:cxn modelId="{384757F4-24AE-43ED-870E-E7B42CA7370B}" srcId="{94121A17-624A-4CFB-8D01-C4824BAB09BB}" destId="{2514DC8C-5EEA-4270-A198-B52B52C11E5B}" srcOrd="0" destOrd="0" parTransId="{A496D171-2B14-4210-A618-DE335AF4B21E}" sibTransId="{E28EC7CD-231B-4863-AB5F-3DDE6AA034D3}"/>
    <dgm:cxn modelId="{3F2983F0-F0B5-4BFB-8CCE-9D89994C5562}" type="presOf" srcId="{A4ADCA4C-87AF-479C-9BA4-ACE86AED5C04}" destId="{414A98AC-8BEC-4BC8-9461-C75FC1183F59}" srcOrd="1" destOrd="0" presId="urn:microsoft.com/office/officeart/2005/8/layout/cycle4"/>
    <dgm:cxn modelId="{3BC30713-E1C1-4BBD-BF86-A67EDEE01316}" type="presOf" srcId="{94121A17-624A-4CFB-8D01-C4824BAB09BB}" destId="{F03B1D90-7C21-4DDE-BD86-CED88BA52D02}" srcOrd="0" destOrd="0" presId="urn:microsoft.com/office/officeart/2005/8/layout/cycle4"/>
    <dgm:cxn modelId="{4389B655-5D97-46C1-9BA7-7B2127B94A30}" type="presOf" srcId="{5A49BABF-511B-4B11-8A7C-E3194E90867A}" destId="{F52FE600-37C1-47A9-A10A-5B61728D015A}" srcOrd="0" destOrd="0" presId="urn:microsoft.com/office/officeart/2005/8/layout/cycle4"/>
    <dgm:cxn modelId="{6E74D2D6-02A3-41CF-8B2C-BCD3E632D2F2}" srcId="{B07D3E55-8BD6-46C5-ABD4-B3CF1949C548}" destId="{1605F6BB-F61E-44A6-891B-079D79026EF2}" srcOrd="1" destOrd="0" parTransId="{5DE0089C-D6ED-4A16-9C84-55E58748FCD4}" sibTransId="{ACE67154-6B2A-47E0-8B6F-9FB62F3B2EB5}"/>
    <dgm:cxn modelId="{2C57CE7C-79A7-44BE-901F-4CBD87D280B5}" type="presParOf" srcId="{9B7ABE50-E788-4505-AC20-EC1DCCE8ED07}" destId="{6B07B8FA-C492-472C-90BC-58CCA4C98C94}" srcOrd="0" destOrd="0" presId="urn:microsoft.com/office/officeart/2005/8/layout/cycle4"/>
    <dgm:cxn modelId="{7E47ECB3-A8A7-47C1-AAEA-A87DAA4A569D}" type="presParOf" srcId="{6B07B8FA-C492-472C-90BC-58CCA4C98C94}" destId="{80E09F2B-5C82-44CA-9130-FAB99417FE2F}" srcOrd="0" destOrd="0" presId="urn:microsoft.com/office/officeart/2005/8/layout/cycle4"/>
    <dgm:cxn modelId="{388B70AC-F8BF-4A6A-BB82-FF3FB062D82E}" type="presParOf" srcId="{80E09F2B-5C82-44CA-9130-FAB99417FE2F}" destId="{F52FE600-37C1-47A9-A10A-5B61728D015A}" srcOrd="0" destOrd="0" presId="urn:microsoft.com/office/officeart/2005/8/layout/cycle4"/>
    <dgm:cxn modelId="{83E83A43-5FA4-4D0A-8DF5-6AA3D9E6790A}" type="presParOf" srcId="{80E09F2B-5C82-44CA-9130-FAB99417FE2F}" destId="{738DEE11-D8FC-4CB6-BE3C-C7E9DECE130C}" srcOrd="1" destOrd="0" presId="urn:microsoft.com/office/officeart/2005/8/layout/cycle4"/>
    <dgm:cxn modelId="{CCD3A1F3-56BC-428F-AABD-24A5E76D8FD0}" type="presParOf" srcId="{6B07B8FA-C492-472C-90BC-58CCA4C98C94}" destId="{68865FEF-1BB9-41AA-9E9B-E750683A52F9}" srcOrd="1" destOrd="0" presId="urn:microsoft.com/office/officeart/2005/8/layout/cycle4"/>
    <dgm:cxn modelId="{DC8FD0FA-6F15-4939-8B26-2959FA0F3D08}" type="presParOf" srcId="{68865FEF-1BB9-41AA-9E9B-E750683A52F9}" destId="{2A4E5AC9-9B16-4F16-90F6-D5B23FF32007}" srcOrd="0" destOrd="0" presId="urn:microsoft.com/office/officeart/2005/8/layout/cycle4"/>
    <dgm:cxn modelId="{55191A3D-C771-438B-8CF2-7E3B5D0ED425}" type="presParOf" srcId="{68865FEF-1BB9-41AA-9E9B-E750683A52F9}" destId="{414A98AC-8BEC-4BC8-9461-C75FC1183F59}" srcOrd="1" destOrd="0" presId="urn:microsoft.com/office/officeart/2005/8/layout/cycle4"/>
    <dgm:cxn modelId="{5B34C8B2-861D-4525-8FB8-26D2900B152F}" type="presParOf" srcId="{6B07B8FA-C492-472C-90BC-58CCA4C98C94}" destId="{37D16D61-4213-40EF-ABB0-935F0A4C7001}" srcOrd="2" destOrd="0" presId="urn:microsoft.com/office/officeart/2005/8/layout/cycle4"/>
    <dgm:cxn modelId="{523A2795-81C1-42B4-95FC-EC0BD32681F9}" type="presParOf" srcId="{37D16D61-4213-40EF-ABB0-935F0A4C7001}" destId="{70409EB4-4795-4136-B62F-3E2F7F30B4AE}" srcOrd="0" destOrd="0" presId="urn:microsoft.com/office/officeart/2005/8/layout/cycle4"/>
    <dgm:cxn modelId="{A65E7816-80BE-4F77-8F72-345E3403F2D5}" type="presParOf" srcId="{37D16D61-4213-40EF-ABB0-935F0A4C7001}" destId="{3F52F96E-177F-456C-86AE-AA9B7DBB1804}" srcOrd="1" destOrd="0" presId="urn:microsoft.com/office/officeart/2005/8/layout/cycle4"/>
    <dgm:cxn modelId="{75E55180-7BEF-462A-B028-D1B836591591}" type="presParOf" srcId="{6B07B8FA-C492-472C-90BC-58CCA4C98C94}" destId="{B89A9B0F-43BA-43FF-A978-2B0F63CE263A}" srcOrd="3" destOrd="0" presId="urn:microsoft.com/office/officeart/2005/8/layout/cycle4"/>
    <dgm:cxn modelId="{80A36870-2996-47B3-9B30-F59E7CA1F02B}" type="presParOf" srcId="{B89A9B0F-43BA-43FF-A978-2B0F63CE263A}" destId="{0950CDF8-0BCA-4CB8-8458-654FB14A35DB}" srcOrd="0" destOrd="0" presId="urn:microsoft.com/office/officeart/2005/8/layout/cycle4"/>
    <dgm:cxn modelId="{B93786B2-4DA4-4DED-B3D4-1A912FED9C93}" type="presParOf" srcId="{B89A9B0F-43BA-43FF-A978-2B0F63CE263A}" destId="{026C2E18-3020-40E4-9C77-40D2D60803C4}" srcOrd="1" destOrd="0" presId="urn:microsoft.com/office/officeart/2005/8/layout/cycle4"/>
    <dgm:cxn modelId="{5ED1E9B0-9D1F-42DB-863A-3EF01BA2F805}" type="presParOf" srcId="{6B07B8FA-C492-472C-90BC-58CCA4C98C94}" destId="{5049C641-9B65-4753-B686-500EF76F37DB}" srcOrd="4" destOrd="0" presId="urn:microsoft.com/office/officeart/2005/8/layout/cycle4"/>
    <dgm:cxn modelId="{8414CFC6-3F2B-4B3B-A425-8D54B54ADC76}" type="presParOf" srcId="{9B7ABE50-E788-4505-AC20-EC1DCCE8ED07}" destId="{F7006D7F-C00D-4FA4-8D8F-58D0EB78C05F}" srcOrd="1" destOrd="0" presId="urn:microsoft.com/office/officeart/2005/8/layout/cycle4"/>
    <dgm:cxn modelId="{483ACA45-A818-435D-9DF1-EA031A5DEE61}" type="presParOf" srcId="{F7006D7F-C00D-4FA4-8D8F-58D0EB78C05F}" destId="{ABF98773-EE7B-453F-B4DA-22F606CCD11F}" srcOrd="0" destOrd="0" presId="urn:microsoft.com/office/officeart/2005/8/layout/cycle4"/>
    <dgm:cxn modelId="{F02BA53E-642F-418F-A1D6-F5E0B92FFE57}" type="presParOf" srcId="{F7006D7F-C00D-4FA4-8D8F-58D0EB78C05F}" destId="{EE61D340-30DD-4AF7-B4A7-0385CBFDD16A}" srcOrd="1" destOrd="0" presId="urn:microsoft.com/office/officeart/2005/8/layout/cycle4"/>
    <dgm:cxn modelId="{36AACA07-7890-457F-8EC3-602CDFA119CE}" type="presParOf" srcId="{F7006D7F-C00D-4FA4-8D8F-58D0EB78C05F}" destId="{8EE521EE-B2A0-40AC-A6E3-A5DB1F868D5B}" srcOrd="2" destOrd="0" presId="urn:microsoft.com/office/officeart/2005/8/layout/cycle4"/>
    <dgm:cxn modelId="{C2DD95DA-2553-4DE4-A997-7BEC2D57041E}" type="presParOf" srcId="{F7006D7F-C00D-4FA4-8D8F-58D0EB78C05F}" destId="{F03B1D90-7C21-4DDE-BD86-CED88BA52D02}" srcOrd="3" destOrd="0" presId="urn:microsoft.com/office/officeart/2005/8/layout/cycle4"/>
    <dgm:cxn modelId="{07A8462A-1CC2-4E59-AA36-8AE2C16E1FD6}" type="presParOf" srcId="{F7006D7F-C00D-4FA4-8D8F-58D0EB78C05F}" destId="{A961EF07-671C-4DEB-BE80-8272BCAEB10C}" srcOrd="4" destOrd="0" presId="urn:microsoft.com/office/officeart/2005/8/layout/cycle4"/>
    <dgm:cxn modelId="{18EFD9CC-27A4-440D-849C-38BF0466A5E9}" type="presParOf" srcId="{9B7ABE50-E788-4505-AC20-EC1DCCE8ED07}" destId="{C1C36FF2-4E18-43C5-BDA0-603B9D6DAF26}" srcOrd="2" destOrd="0" presId="urn:microsoft.com/office/officeart/2005/8/layout/cycle4"/>
    <dgm:cxn modelId="{DA788F8D-8222-4CB1-9028-A955399F7082}" type="presParOf" srcId="{9B7ABE50-E788-4505-AC20-EC1DCCE8ED07}" destId="{0B8EF990-15D3-4EF6-A6BA-2ECE243FE2D7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068A94-180B-4DA6-AEFC-994A7EEC8856}" type="doc">
      <dgm:prSet loTypeId="urn:microsoft.com/office/officeart/2005/8/layout/vList4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F7D932C1-E0A1-4E31-B826-F66735572FC8}">
      <dgm:prSet phldrT="[Текст]" custT="1"/>
      <dgm:spPr/>
      <dgm:t>
        <a:bodyPr/>
        <a:lstStyle/>
        <a:p>
          <a:r>
            <a:rPr lang="ru-RU" sz="23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Цели и задачи стратегии  соответствуют </a:t>
          </a:r>
          <a:endParaRPr lang="ru-RU" sz="23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B13C52-E0F3-4A53-BB5E-02A6BB91494C}" type="parTrans" cxnId="{33A36BAA-729C-4854-AF33-00C3DD6DE93B}">
      <dgm:prSet/>
      <dgm:spPr/>
      <dgm:t>
        <a:bodyPr/>
        <a:lstStyle/>
        <a:p>
          <a:endParaRPr lang="ru-RU" sz="23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C0801D-AEEC-4CCD-8355-C7D180431044}" type="sibTrans" cxnId="{33A36BAA-729C-4854-AF33-00C3DD6DE93B}">
      <dgm:prSet/>
      <dgm:spPr/>
      <dgm:t>
        <a:bodyPr/>
        <a:lstStyle/>
        <a:p>
          <a:endParaRPr lang="ru-RU" sz="23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B23757-63CD-4296-8AC6-C5372C03214F}">
      <dgm:prSet phldrT="[Текст]" custT="1"/>
      <dgm:spPr/>
      <dgm:t>
        <a:bodyPr/>
        <a:lstStyle/>
        <a:p>
          <a:r>
            <a:rPr lang="ru-RU" sz="2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Указу Президента РФ от 7 мая 2018 г. № 204 «О национальных целях и стратегических задачах развития Российской Федерации на период до 2024 года»</a:t>
          </a:r>
          <a:endParaRPr lang="ru-RU" sz="2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B7B482-90E1-445E-A768-5B1FCF132A55}" type="parTrans" cxnId="{1276CE07-4CEC-46B3-867C-9652EB154333}">
      <dgm:prSet/>
      <dgm:spPr/>
      <dgm:t>
        <a:bodyPr/>
        <a:lstStyle/>
        <a:p>
          <a:endParaRPr lang="ru-RU" sz="23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03138F-7F27-42CA-925D-D224C503C005}" type="sibTrans" cxnId="{1276CE07-4CEC-46B3-867C-9652EB154333}">
      <dgm:prSet/>
      <dgm:spPr/>
      <dgm:t>
        <a:bodyPr/>
        <a:lstStyle/>
        <a:p>
          <a:endParaRPr lang="ru-RU" sz="23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AAA623-EE14-480D-B1B4-30068A8B7631}">
      <dgm:prSet phldrT="[Текст]" custT="1"/>
      <dgm:spPr/>
      <dgm:t>
        <a:bodyPr/>
        <a:lstStyle/>
        <a:p>
          <a:r>
            <a:rPr lang="ru-RU" sz="2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Проекту стратегии развития физической культуры и спорта  в РФ до 2030</a:t>
          </a:r>
          <a:endParaRPr lang="ru-RU" sz="2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C7B5E6-DBEC-47C5-B7EF-CF0FFA5DFBC4}" type="parTrans" cxnId="{6197D324-9716-4909-9B03-1F617D20E1C4}">
      <dgm:prSet/>
      <dgm:spPr/>
      <dgm:t>
        <a:bodyPr/>
        <a:lstStyle/>
        <a:p>
          <a:endParaRPr lang="ru-RU" sz="23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9142A4-FB0F-4EAB-9CB3-BC76A30C0137}" type="sibTrans" cxnId="{6197D324-9716-4909-9B03-1F617D20E1C4}">
      <dgm:prSet/>
      <dgm:spPr/>
      <dgm:t>
        <a:bodyPr/>
        <a:lstStyle/>
        <a:p>
          <a:endParaRPr lang="ru-RU" sz="23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E0CD35-DF2C-470A-A2BD-A074216571D8}">
      <dgm:prSet phldrT="[Текст]" custT="1"/>
      <dgm:spPr/>
      <dgm:t>
        <a:bodyPr/>
        <a:lstStyle/>
        <a:p>
          <a:r>
            <a:rPr lang="ru-RU" sz="2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Гос. программе  Волгоградской области «Развитие физической культуры и спорта в Волгоградской области»</a:t>
          </a:r>
          <a:endParaRPr lang="ru-RU" sz="2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8F9F19-65E9-4C20-9F5B-B0212B7CE989}" type="parTrans" cxnId="{2F944AB0-93AF-439A-AE8D-B65C2B97A7EB}">
      <dgm:prSet/>
      <dgm:spPr/>
      <dgm:t>
        <a:bodyPr/>
        <a:lstStyle/>
        <a:p>
          <a:endParaRPr lang="ru-RU" sz="23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9000A7-70E8-4AB7-87B3-4AC27E32F310}" type="sibTrans" cxnId="{2F944AB0-93AF-439A-AE8D-B65C2B97A7EB}">
      <dgm:prSet/>
      <dgm:spPr/>
      <dgm:t>
        <a:bodyPr/>
        <a:lstStyle/>
        <a:p>
          <a:endParaRPr lang="ru-RU" sz="23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AEB2E1-EF2C-4435-A025-618F87E57E4A}" type="pres">
      <dgm:prSet presAssocID="{01068A94-180B-4DA6-AEFC-994A7EEC885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2F9DAF-B374-4997-BD26-39D5EB18DC30}" type="pres">
      <dgm:prSet presAssocID="{F7D932C1-E0A1-4E31-B826-F66735572FC8}" presName="comp" presStyleCnt="0"/>
      <dgm:spPr/>
    </dgm:pt>
    <dgm:pt modelId="{5ACC265B-0996-4B74-BA66-53B582B0FB3E}" type="pres">
      <dgm:prSet presAssocID="{F7D932C1-E0A1-4E31-B826-F66735572FC8}" presName="box" presStyleLbl="node1" presStyleIdx="0" presStyleCnt="1" custLinFactNeighborX="-504"/>
      <dgm:spPr/>
      <dgm:t>
        <a:bodyPr/>
        <a:lstStyle/>
        <a:p>
          <a:endParaRPr lang="ru-RU"/>
        </a:p>
      </dgm:t>
    </dgm:pt>
    <dgm:pt modelId="{D277F112-9EAB-4A87-A8B7-72F06620BA70}" type="pres">
      <dgm:prSet presAssocID="{F7D932C1-E0A1-4E31-B826-F66735572FC8}" presName="img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</dgm:pt>
    <dgm:pt modelId="{A12B9606-36F4-48A6-8E3A-FB37AD02C834}" type="pres">
      <dgm:prSet presAssocID="{F7D932C1-E0A1-4E31-B826-F66735572FC8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9562BC-4D3A-4F22-BC86-36C5DE610561}" type="presOf" srcId="{F7D932C1-E0A1-4E31-B826-F66735572FC8}" destId="{5ACC265B-0996-4B74-BA66-53B582B0FB3E}" srcOrd="0" destOrd="0" presId="urn:microsoft.com/office/officeart/2005/8/layout/vList4"/>
    <dgm:cxn modelId="{33A36BAA-729C-4854-AF33-00C3DD6DE93B}" srcId="{01068A94-180B-4DA6-AEFC-994A7EEC8856}" destId="{F7D932C1-E0A1-4E31-B826-F66735572FC8}" srcOrd="0" destOrd="0" parTransId="{8CB13C52-E0F3-4A53-BB5E-02A6BB91494C}" sibTransId="{40C0801D-AEEC-4CCD-8355-C7D180431044}"/>
    <dgm:cxn modelId="{6DD2B6F2-4C77-4900-87AD-63E8E592F0B2}" type="presOf" srcId="{30AAA623-EE14-480D-B1B4-30068A8B7631}" destId="{5ACC265B-0996-4B74-BA66-53B582B0FB3E}" srcOrd="0" destOrd="2" presId="urn:microsoft.com/office/officeart/2005/8/layout/vList4"/>
    <dgm:cxn modelId="{2F944AB0-93AF-439A-AE8D-B65C2B97A7EB}" srcId="{F7D932C1-E0A1-4E31-B826-F66735572FC8}" destId="{60E0CD35-DF2C-470A-A2BD-A074216571D8}" srcOrd="2" destOrd="0" parTransId="{568F9F19-65E9-4C20-9F5B-B0212B7CE989}" sibTransId="{859000A7-70E8-4AB7-87B3-4AC27E32F310}"/>
    <dgm:cxn modelId="{0B792348-61AB-472B-B350-33A7EF72D114}" type="presOf" srcId="{60E0CD35-DF2C-470A-A2BD-A074216571D8}" destId="{5ACC265B-0996-4B74-BA66-53B582B0FB3E}" srcOrd="0" destOrd="3" presId="urn:microsoft.com/office/officeart/2005/8/layout/vList4"/>
    <dgm:cxn modelId="{F2EAE028-BD8E-49DA-9024-3D5DF2E1E955}" type="presOf" srcId="{60E0CD35-DF2C-470A-A2BD-A074216571D8}" destId="{A12B9606-36F4-48A6-8E3A-FB37AD02C834}" srcOrd="1" destOrd="3" presId="urn:microsoft.com/office/officeart/2005/8/layout/vList4"/>
    <dgm:cxn modelId="{ADF8D761-23AA-4ECD-8772-330D6C916526}" type="presOf" srcId="{4BB23757-63CD-4296-8AC6-C5372C03214F}" destId="{5ACC265B-0996-4B74-BA66-53B582B0FB3E}" srcOrd="0" destOrd="1" presId="urn:microsoft.com/office/officeart/2005/8/layout/vList4"/>
    <dgm:cxn modelId="{A09DE3AC-5A9E-4467-AABC-9B35B36E83F0}" type="presOf" srcId="{01068A94-180B-4DA6-AEFC-994A7EEC8856}" destId="{3FAEB2E1-EF2C-4435-A025-618F87E57E4A}" srcOrd="0" destOrd="0" presId="urn:microsoft.com/office/officeart/2005/8/layout/vList4"/>
    <dgm:cxn modelId="{9EFEAE86-71A7-486B-B3A4-CA4D6C9BCC69}" type="presOf" srcId="{F7D932C1-E0A1-4E31-B826-F66735572FC8}" destId="{A12B9606-36F4-48A6-8E3A-FB37AD02C834}" srcOrd="1" destOrd="0" presId="urn:microsoft.com/office/officeart/2005/8/layout/vList4"/>
    <dgm:cxn modelId="{0367ECBC-F916-4602-9183-436647A223E1}" type="presOf" srcId="{4BB23757-63CD-4296-8AC6-C5372C03214F}" destId="{A12B9606-36F4-48A6-8E3A-FB37AD02C834}" srcOrd="1" destOrd="1" presId="urn:microsoft.com/office/officeart/2005/8/layout/vList4"/>
    <dgm:cxn modelId="{920C3D09-0847-49A9-B18F-F595765F44E3}" type="presOf" srcId="{30AAA623-EE14-480D-B1B4-30068A8B7631}" destId="{A12B9606-36F4-48A6-8E3A-FB37AD02C834}" srcOrd="1" destOrd="2" presId="urn:microsoft.com/office/officeart/2005/8/layout/vList4"/>
    <dgm:cxn modelId="{1276CE07-4CEC-46B3-867C-9652EB154333}" srcId="{F7D932C1-E0A1-4E31-B826-F66735572FC8}" destId="{4BB23757-63CD-4296-8AC6-C5372C03214F}" srcOrd="0" destOrd="0" parTransId="{45B7B482-90E1-445E-A768-5B1FCF132A55}" sibTransId="{7F03138F-7F27-42CA-925D-D224C503C005}"/>
    <dgm:cxn modelId="{6197D324-9716-4909-9B03-1F617D20E1C4}" srcId="{F7D932C1-E0A1-4E31-B826-F66735572FC8}" destId="{30AAA623-EE14-480D-B1B4-30068A8B7631}" srcOrd="1" destOrd="0" parTransId="{4CC7B5E6-DBEC-47C5-B7EF-CF0FFA5DFBC4}" sibTransId="{AF9142A4-FB0F-4EAB-9CB3-BC76A30C0137}"/>
    <dgm:cxn modelId="{5803A484-283A-44D2-82C9-AE793824A90A}" type="presParOf" srcId="{3FAEB2E1-EF2C-4435-A025-618F87E57E4A}" destId="{6A2F9DAF-B374-4997-BD26-39D5EB18DC30}" srcOrd="0" destOrd="0" presId="urn:microsoft.com/office/officeart/2005/8/layout/vList4"/>
    <dgm:cxn modelId="{E41D9E1C-8883-4EA1-A0F2-12D941603CB8}" type="presParOf" srcId="{6A2F9DAF-B374-4997-BD26-39D5EB18DC30}" destId="{5ACC265B-0996-4B74-BA66-53B582B0FB3E}" srcOrd="0" destOrd="0" presId="urn:microsoft.com/office/officeart/2005/8/layout/vList4"/>
    <dgm:cxn modelId="{AC79AE43-52A8-4531-801C-9F3C0C3AD310}" type="presParOf" srcId="{6A2F9DAF-B374-4997-BD26-39D5EB18DC30}" destId="{D277F112-9EAB-4A87-A8B7-72F06620BA70}" srcOrd="1" destOrd="0" presId="urn:microsoft.com/office/officeart/2005/8/layout/vList4"/>
    <dgm:cxn modelId="{258873D7-4398-4609-B238-F4774ECB9079}" type="presParOf" srcId="{6A2F9DAF-B374-4997-BD26-39D5EB18DC30}" destId="{A12B9606-36F4-48A6-8E3A-FB37AD02C83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1068A94-180B-4DA6-AEFC-994A7EEC8856}" type="doc">
      <dgm:prSet loTypeId="urn:microsoft.com/office/officeart/2005/8/layout/vList4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43FC6848-85E0-4D59-85DE-2FE9719C50E0}">
      <dgm:prSet phldrT="[Текст]" custT="1"/>
      <dgm:spPr/>
      <dgm:t>
        <a:bodyPr/>
        <a:lstStyle/>
        <a:p>
          <a:r>
            <a:rPr lang="ru-RU" sz="2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Целевые группы  стратегии соответствуют </a:t>
          </a:r>
          <a:endParaRPr lang="ru-RU" sz="2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97676E-1DFC-46D9-843D-CBBB17985A49}" type="parTrans" cxnId="{CAD4AAF1-6433-4836-AF8F-3711851EFA98}">
      <dgm:prSet/>
      <dgm:spPr/>
      <dgm:t>
        <a:bodyPr/>
        <a:lstStyle/>
        <a:p>
          <a:endParaRPr lang="ru-RU" sz="2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37BA04-C705-48A4-8C24-8224ABBCB2A3}" type="sibTrans" cxnId="{CAD4AAF1-6433-4836-AF8F-3711851EFA98}">
      <dgm:prSet/>
      <dgm:spPr/>
      <dgm:t>
        <a:bodyPr/>
        <a:lstStyle/>
        <a:p>
          <a:endParaRPr lang="ru-RU" sz="2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5E68B4-B3E3-4912-9D97-030428E21D91}">
      <dgm:prSet phldrT="[Текст]" custT="1"/>
      <dgm:spPr/>
      <dgm:t>
        <a:bodyPr/>
        <a:lstStyle/>
        <a:p>
          <a:r>
            <a: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Подпрограмме  «Развитие физической культуры, массового и детского спорта в Волгоградской области»</a:t>
          </a:r>
          <a:endParaRPr lang="ru-RU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292B7D-3A16-42F8-894C-8C7EA7015264}" type="parTrans" cxnId="{0F330FBF-6378-4F3A-AF26-739194D8EE51}">
      <dgm:prSet/>
      <dgm:spPr/>
      <dgm:t>
        <a:bodyPr/>
        <a:lstStyle/>
        <a:p>
          <a:endParaRPr lang="ru-RU" sz="2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3DAF73-B394-461A-9BD7-8B799660ED85}" type="sibTrans" cxnId="{0F330FBF-6378-4F3A-AF26-739194D8EE51}">
      <dgm:prSet/>
      <dgm:spPr/>
      <dgm:t>
        <a:bodyPr/>
        <a:lstStyle/>
        <a:p>
          <a:endParaRPr lang="ru-RU" sz="2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DADC29-B337-4735-9E9A-FC4A9B206591}">
      <dgm:prSet phldrT="[Текст]" custT="1"/>
      <dgm:spPr/>
      <dgm:t>
        <a:bodyPr/>
        <a:lstStyle/>
        <a:p>
          <a:r>
            <a: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Методики расчета значений показателей (индикаторов) государственной программы Российской Федерации «Развитие физической культуры и спорта»</a:t>
          </a:r>
          <a:endParaRPr lang="ru-RU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D94211-947C-4D71-AE98-07D197553AF8}" type="parTrans" cxnId="{B4E5B5A1-BB22-445C-86A4-E96F97D21C68}">
      <dgm:prSet/>
      <dgm:spPr/>
      <dgm:t>
        <a:bodyPr/>
        <a:lstStyle/>
        <a:p>
          <a:endParaRPr lang="ru-RU" sz="2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9784CC-08FB-4EEC-AB4D-3D493268A4A2}" type="sibTrans" cxnId="{B4E5B5A1-BB22-445C-86A4-E96F97D21C68}">
      <dgm:prSet/>
      <dgm:spPr/>
      <dgm:t>
        <a:bodyPr/>
        <a:lstStyle/>
        <a:p>
          <a:endParaRPr lang="ru-RU" sz="2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AEB2E1-EF2C-4435-A025-618F87E57E4A}" type="pres">
      <dgm:prSet presAssocID="{01068A94-180B-4DA6-AEFC-994A7EEC885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5EADE4-1712-4E46-8FDA-3F58F87D64D3}" type="pres">
      <dgm:prSet presAssocID="{43FC6848-85E0-4D59-85DE-2FE9719C50E0}" presName="comp" presStyleCnt="0"/>
      <dgm:spPr/>
    </dgm:pt>
    <dgm:pt modelId="{583BE560-2EAD-4CED-B47B-2D3860A98B42}" type="pres">
      <dgm:prSet presAssocID="{43FC6848-85E0-4D59-85DE-2FE9719C50E0}" presName="box" presStyleLbl="node1" presStyleIdx="0" presStyleCnt="1" custLinFactNeighborX="2605" custLinFactNeighborY="51"/>
      <dgm:spPr/>
      <dgm:t>
        <a:bodyPr/>
        <a:lstStyle/>
        <a:p>
          <a:endParaRPr lang="ru-RU"/>
        </a:p>
      </dgm:t>
    </dgm:pt>
    <dgm:pt modelId="{49C046B0-994D-4CAA-992C-9A816737319F}" type="pres">
      <dgm:prSet presAssocID="{43FC6848-85E0-4D59-85DE-2FE9719C50E0}" presName="img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8CE00802-B8A6-447B-86AB-FE1EB38713D9}" type="pres">
      <dgm:prSet presAssocID="{43FC6848-85E0-4D59-85DE-2FE9719C50E0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11F76A-7A3D-488A-8E44-93977F538148}" type="presOf" srcId="{385E68B4-B3E3-4912-9D97-030428E21D91}" destId="{8CE00802-B8A6-447B-86AB-FE1EB38713D9}" srcOrd="1" destOrd="1" presId="urn:microsoft.com/office/officeart/2005/8/layout/vList4"/>
    <dgm:cxn modelId="{48E5B56E-AF16-4799-9C7F-D5641BB263B6}" type="presOf" srcId="{01068A94-180B-4DA6-AEFC-994A7EEC8856}" destId="{3FAEB2E1-EF2C-4435-A025-618F87E57E4A}" srcOrd="0" destOrd="0" presId="urn:microsoft.com/office/officeart/2005/8/layout/vList4"/>
    <dgm:cxn modelId="{B4E5B5A1-BB22-445C-86A4-E96F97D21C68}" srcId="{43FC6848-85E0-4D59-85DE-2FE9719C50E0}" destId="{27DADC29-B337-4735-9E9A-FC4A9B206591}" srcOrd="1" destOrd="0" parTransId="{55D94211-947C-4D71-AE98-07D197553AF8}" sibTransId="{109784CC-08FB-4EEC-AB4D-3D493268A4A2}"/>
    <dgm:cxn modelId="{DF06AB8D-A6BF-4C00-8158-5BEB9578CE84}" type="presOf" srcId="{27DADC29-B337-4735-9E9A-FC4A9B206591}" destId="{583BE560-2EAD-4CED-B47B-2D3860A98B42}" srcOrd="0" destOrd="2" presId="urn:microsoft.com/office/officeart/2005/8/layout/vList4"/>
    <dgm:cxn modelId="{9B2257BB-90F8-4D98-9CEB-328EA338A553}" type="presOf" srcId="{43FC6848-85E0-4D59-85DE-2FE9719C50E0}" destId="{583BE560-2EAD-4CED-B47B-2D3860A98B42}" srcOrd="0" destOrd="0" presId="urn:microsoft.com/office/officeart/2005/8/layout/vList4"/>
    <dgm:cxn modelId="{38085A97-006A-45D6-86AB-F0F94B7661CC}" type="presOf" srcId="{27DADC29-B337-4735-9E9A-FC4A9B206591}" destId="{8CE00802-B8A6-447B-86AB-FE1EB38713D9}" srcOrd="1" destOrd="2" presId="urn:microsoft.com/office/officeart/2005/8/layout/vList4"/>
    <dgm:cxn modelId="{0F330FBF-6378-4F3A-AF26-739194D8EE51}" srcId="{43FC6848-85E0-4D59-85DE-2FE9719C50E0}" destId="{385E68B4-B3E3-4912-9D97-030428E21D91}" srcOrd="0" destOrd="0" parTransId="{B3292B7D-3A16-42F8-894C-8C7EA7015264}" sibTransId="{E63DAF73-B394-461A-9BD7-8B799660ED85}"/>
    <dgm:cxn modelId="{CAD4AAF1-6433-4836-AF8F-3711851EFA98}" srcId="{01068A94-180B-4DA6-AEFC-994A7EEC8856}" destId="{43FC6848-85E0-4D59-85DE-2FE9719C50E0}" srcOrd="0" destOrd="0" parTransId="{9797676E-1DFC-46D9-843D-CBBB17985A49}" sibTransId="{B437BA04-C705-48A4-8C24-8224ABBCB2A3}"/>
    <dgm:cxn modelId="{48FD312D-70B6-4594-8B31-5BE92E14E785}" type="presOf" srcId="{43FC6848-85E0-4D59-85DE-2FE9719C50E0}" destId="{8CE00802-B8A6-447B-86AB-FE1EB38713D9}" srcOrd="1" destOrd="0" presId="urn:microsoft.com/office/officeart/2005/8/layout/vList4"/>
    <dgm:cxn modelId="{A746B222-9692-4474-9004-4F23C822C368}" type="presOf" srcId="{385E68B4-B3E3-4912-9D97-030428E21D91}" destId="{583BE560-2EAD-4CED-B47B-2D3860A98B42}" srcOrd="0" destOrd="1" presId="urn:microsoft.com/office/officeart/2005/8/layout/vList4"/>
    <dgm:cxn modelId="{DA78223F-C3C4-4DD9-B468-30ADC94CD134}" type="presParOf" srcId="{3FAEB2E1-EF2C-4435-A025-618F87E57E4A}" destId="{625EADE4-1712-4E46-8FDA-3F58F87D64D3}" srcOrd="0" destOrd="0" presId="urn:microsoft.com/office/officeart/2005/8/layout/vList4"/>
    <dgm:cxn modelId="{EC971527-F6BF-492D-AEE8-439B2982378F}" type="presParOf" srcId="{625EADE4-1712-4E46-8FDA-3F58F87D64D3}" destId="{583BE560-2EAD-4CED-B47B-2D3860A98B42}" srcOrd="0" destOrd="0" presId="urn:microsoft.com/office/officeart/2005/8/layout/vList4"/>
    <dgm:cxn modelId="{0172DACA-90AE-45A1-A124-A2BEFAC3274B}" type="presParOf" srcId="{625EADE4-1712-4E46-8FDA-3F58F87D64D3}" destId="{49C046B0-994D-4CAA-992C-9A816737319F}" srcOrd="1" destOrd="0" presId="urn:microsoft.com/office/officeart/2005/8/layout/vList4"/>
    <dgm:cxn modelId="{7580D80C-F902-4716-A410-9FE56562EB4E}" type="presParOf" srcId="{625EADE4-1712-4E46-8FDA-3F58F87D64D3}" destId="{8CE00802-B8A6-447B-86AB-FE1EB38713D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1068A94-180B-4DA6-AEFC-994A7EEC8856}" type="doc">
      <dgm:prSet loTypeId="urn:microsoft.com/office/officeart/2005/8/layout/vList4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0F666593-99F6-4B90-AB11-5011810E6007}">
      <dgm:prSet phldrT="[Текст]" custT="1"/>
      <dgm:spPr/>
      <dgm:t>
        <a:bodyPr/>
        <a:lstStyle/>
        <a:p>
          <a:r>
            <a: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Целевые показатели стратегии  </a:t>
          </a:r>
          <a:endParaRPr lang="ru-RU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94B215-B70B-4986-BDC6-6CFF5C65EBD7}" type="parTrans" cxnId="{FF74937C-E32A-4793-871E-A782196D31A6}">
      <dgm:prSet/>
      <dgm:spPr/>
      <dgm:t>
        <a:bodyPr/>
        <a:lstStyle/>
        <a:p>
          <a:endParaRPr lang="ru-RU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7B9A06-2089-46DC-97CF-571DE9512C52}" type="sibTrans" cxnId="{FF74937C-E32A-4793-871E-A782196D31A6}">
      <dgm:prSet/>
      <dgm:spPr/>
      <dgm:t>
        <a:bodyPr/>
        <a:lstStyle/>
        <a:p>
          <a:endParaRPr lang="ru-RU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DA6E00-206F-4421-9831-92ED0BA9E99E}">
      <dgm:prSet phldrT="[Текст]" custT="1"/>
      <dgm:spPr/>
      <dgm:t>
        <a:bodyPr/>
        <a:lstStyle/>
        <a:p>
          <a:r>
            <a: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Методике расчета значений показателей (индикаторов) государственной программы Российской Федерации «Развитие физической культуры и спорта»</a:t>
          </a:r>
          <a:endParaRPr lang="ru-RU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3C764F-8B41-4C45-973A-53B4207FC5D4}" type="parTrans" cxnId="{29B98ED0-153A-43BD-B31B-F105047CE44F}">
      <dgm:prSet/>
      <dgm:spPr/>
      <dgm:t>
        <a:bodyPr/>
        <a:lstStyle/>
        <a:p>
          <a:endParaRPr lang="ru-RU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623822-B883-45DE-B5EB-978B258C46C7}" type="sibTrans" cxnId="{29B98ED0-153A-43BD-B31B-F105047CE44F}">
      <dgm:prSet/>
      <dgm:spPr/>
      <dgm:t>
        <a:bodyPr/>
        <a:lstStyle/>
        <a:p>
          <a:endParaRPr lang="ru-RU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2E89FB-CAC8-45FC-8FD7-C98B5B49D947}">
      <dgm:prSet phldrT="[Текст]" custT="1"/>
      <dgm:spPr/>
      <dgm:t>
        <a:bodyPr/>
        <a:lstStyle/>
        <a:p>
          <a:r>
            <a: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Федеральному закону № 172-ФЗ «О стратегическом планировании в Российской Федерации»</a:t>
          </a:r>
          <a:endParaRPr lang="ru-RU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9C02DC-169E-43FB-B275-6DC0F9ADFE55}" type="parTrans" cxnId="{5DDA1550-E838-4989-AD1F-00490141475C}">
      <dgm:prSet/>
      <dgm:spPr/>
      <dgm:t>
        <a:bodyPr/>
        <a:lstStyle/>
        <a:p>
          <a:endParaRPr lang="ru-RU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839638-4BAF-498D-A7CB-F74266429B45}" type="sibTrans" cxnId="{5DDA1550-E838-4989-AD1F-00490141475C}">
      <dgm:prSet/>
      <dgm:spPr/>
      <dgm:t>
        <a:bodyPr/>
        <a:lstStyle/>
        <a:p>
          <a:endParaRPr lang="ru-RU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AEB2E1-EF2C-4435-A025-618F87E57E4A}" type="pres">
      <dgm:prSet presAssocID="{01068A94-180B-4DA6-AEFC-994A7EEC885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C5D0DE-727D-4EF1-97C8-388AD2547479}" type="pres">
      <dgm:prSet presAssocID="{0F666593-99F6-4B90-AB11-5011810E6007}" presName="comp" presStyleCnt="0"/>
      <dgm:spPr/>
    </dgm:pt>
    <dgm:pt modelId="{EB895BBF-5A42-4807-B4B9-795BFF9A67CB}" type="pres">
      <dgm:prSet presAssocID="{0F666593-99F6-4B90-AB11-5011810E6007}" presName="box" presStyleLbl="node1" presStyleIdx="0" presStyleCnt="1" custLinFactNeighborX="1138" custLinFactNeighborY="2717"/>
      <dgm:spPr/>
      <dgm:t>
        <a:bodyPr/>
        <a:lstStyle/>
        <a:p>
          <a:endParaRPr lang="ru-RU"/>
        </a:p>
      </dgm:t>
    </dgm:pt>
    <dgm:pt modelId="{AB7D8521-98DE-4E01-AA40-0E04D7D77115}" type="pres">
      <dgm:prSet presAssocID="{0F666593-99F6-4B90-AB11-5011810E6007}" presName="img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  <dgm:t>
        <a:bodyPr/>
        <a:lstStyle/>
        <a:p>
          <a:endParaRPr lang="ru-RU"/>
        </a:p>
      </dgm:t>
    </dgm:pt>
    <dgm:pt modelId="{F291F26C-B12A-46B3-8C71-FBBF3A2FCB10}" type="pres">
      <dgm:prSet presAssocID="{0F666593-99F6-4B90-AB11-5011810E6007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880700-A697-48FA-9A38-2D381681EAF8}" type="presOf" srcId="{8C2E89FB-CAC8-45FC-8FD7-C98B5B49D947}" destId="{EB895BBF-5A42-4807-B4B9-795BFF9A67CB}" srcOrd="0" destOrd="2" presId="urn:microsoft.com/office/officeart/2005/8/layout/vList4"/>
    <dgm:cxn modelId="{AE46684F-0C0C-40FA-9600-C63FBC7F89C0}" type="presOf" srcId="{8C2E89FB-CAC8-45FC-8FD7-C98B5B49D947}" destId="{F291F26C-B12A-46B3-8C71-FBBF3A2FCB10}" srcOrd="1" destOrd="2" presId="urn:microsoft.com/office/officeart/2005/8/layout/vList4"/>
    <dgm:cxn modelId="{F5BE2C36-D5E8-4ADB-BA0B-FF4CD75E31E7}" type="presOf" srcId="{BFDA6E00-206F-4421-9831-92ED0BA9E99E}" destId="{EB895BBF-5A42-4807-B4B9-795BFF9A67CB}" srcOrd="0" destOrd="1" presId="urn:microsoft.com/office/officeart/2005/8/layout/vList4"/>
    <dgm:cxn modelId="{FF74937C-E32A-4793-871E-A782196D31A6}" srcId="{01068A94-180B-4DA6-AEFC-994A7EEC8856}" destId="{0F666593-99F6-4B90-AB11-5011810E6007}" srcOrd="0" destOrd="0" parTransId="{CE94B215-B70B-4986-BDC6-6CFF5C65EBD7}" sibTransId="{CF7B9A06-2089-46DC-97CF-571DE9512C52}"/>
    <dgm:cxn modelId="{436F197D-7CF2-489F-A44B-62A2450A7E91}" type="presOf" srcId="{0F666593-99F6-4B90-AB11-5011810E6007}" destId="{F291F26C-B12A-46B3-8C71-FBBF3A2FCB10}" srcOrd="1" destOrd="0" presId="urn:microsoft.com/office/officeart/2005/8/layout/vList4"/>
    <dgm:cxn modelId="{29B98ED0-153A-43BD-B31B-F105047CE44F}" srcId="{0F666593-99F6-4B90-AB11-5011810E6007}" destId="{BFDA6E00-206F-4421-9831-92ED0BA9E99E}" srcOrd="0" destOrd="0" parTransId="{B53C764F-8B41-4C45-973A-53B4207FC5D4}" sibTransId="{A1623822-B883-45DE-B5EB-978B258C46C7}"/>
    <dgm:cxn modelId="{E54B7048-09CA-4B66-9FCC-D05F0BD1805A}" type="presOf" srcId="{0F666593-99F6-4B90-AB11-5011810E6007}" destId="{EB895BBF-5A42-4807-B4B9-795BFF9A67CB}" srcOrd="0" destOrd="0" presId="urn:microsoft.com/office/officeart/2005/8/layout/vList4"/>
    <dgm:cxn modelId="{5DDA1550-E838-4989-AD1F-00490141475C}" srcId="{0F666593-99F6-4B90-AB11-5011810E6007}" destId="{8C2E89FB-CAC8-45FC-8FD7-C98B5B49D947}" srcOrd="1" destOrd="0" parTransId="{729C02DC-169E-43FB-B275-6DC0F9ADFE55}" sibTransId="{AE839638-4BAF-498D-A7CB-F74266429B45}"/>
    <dgm:cxn modelId="{384E63F3-6BCA-4974-A88C-32C4624C7D9E}" type="presOf" srcId="{BFDA6E00-206F-4421-9831-92ED0BA9E99E}" destId="{F291F26C-B12A-46B3-8C71-FBBF3A2FCB10}" srcOrd="1" destOrd="1" presId="urn:microsoft.com/office/officeart/2005/8/layout/vList4"/>
    <dgm:cxn modelId="{334D8EFC-B4AD-4DF4-A4D0-39BC81B2AFB9}" type="presOf" srcId="{01068A94-180B-4DA6-AEFC-994A7EEC8856}" destId="{3FAEB2E1-EF2C-4435-A025-618F87E57E4A}" srcOrd="0" destOrd="0" presId="urn:microsoft.com/office/officeart/2005/8/layout/vList4"/>
    <dgm:cxn modelId="{ED26C7E2-F1F7-491C-8B92-0F0FB0F062E4}" type="presParOf" srcId="{3FAEB2E1-EF2C-4435-A025-618F87E57E4A}" destId="{AFC5D0DE-727D-4EF1-97C8-388AD2547479}" srcOrd="0" destOrd="0" presId="urn:microsoft.com/office/officeart/2005/8/layout/vList4"/>
    <dgm:cxn modelId="{912AFDB7-8AEA-4220-AA24-B6A1DBF2EE5C}" type="presParOf" srcId="{AFC5D0DE-727D-4EF1-97C8-388AD2547479}" destId="{EB895BBF-5A42-4807-B4B9-795BFF9A67CB}" srcOrd="0" destOrd="0" presId="urn:microsoft.com/office/officeart/2005/8/layout/vList4"/>
    <dgm:cxn modelId="{9507D5FA-6C5E-435E-9AE0-1A37241D5DA1}" type="presParOf" srcId="{AFC5D0DE-727D-4EF1-97C8-388AD2547479}" destId="{AB7D8521-98DE-4E01-AA40-0E04D7D77115}" srcOrd="1" destOrd="0" presId="urn:microsoft.com/office/officeart/2005/8/layout/vList4"/>
    <dgm:cxn modelId="{2546426D-2976-4E8C-AEE7-055C54A551FB}" type="presParOf" srcId="{AFC5D0DE-727D-4EF1-97C8-388AD2547479}" destId="{F291F26C-B12A-46B3-8C71-FBBF3A2FCB1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055B26B-BBC5-424F-8C01-D770C7D20D5D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06B378A6-6F6D-48DA-9731-A0DAE88557F8}">
      <dgm:prSet phldrT="[Текст]" custT="1"/>
      <dgm:spPr/>
      <dgm:t>
        <a:bodyPr/>
        <a:lstStyle/>
        <a:p>
          <a:r>
            <a:rPr lang="ru-RU" sz="2900" b="1" i="1" dirty="0" smtClean="0"/>
            <a:t>Первый этап </a:t>
          </a:r>
          <a:r>
            <a:rPr lang="ru-RU" sz="2900" dirty="0" smtClean="0"/>
            <a:t>охватывает период </a:t>
          </a:r>
          <a:r>
            <a:rPr lang="ru-RU" sz="2900" b="1" i="1" dirty="0" smtClean="0"/>
            <a:t>с 2020 по 2024 </a:t>
          </a:r>
          <a:r>
            <a:rPr lang="ru-RU" sz="2900" dirty="0" smtClean="0"/>
            <a:t>год в соответствии с горизонтом планирования государственной программы развития спорта в Волгоградской области до 2024 г. </a:t>
          </a:r>
          <a:endParaRPr lang="ru-RU" sz="2900" dirty="0"/>
        </a:p>
      </dgm:t>
    </dgm:pt>
    <dgm:pt modelId="{336F4FD2-54FD-4041-B2A9-B6F59031C44C}" type="parTrans" cxnId="{AF24B974-9340-4A3D-84ED-90E467ED7B29}">
      <dgm:prSet/>
      <dgm:spPr/>
      <dgm:t>
        <a:bodyPr/>
        <a:lstStyle/>
        <a:p>
          <a:endParaRPr lang="ru-RU"/>
        </a:p>
      </dgm:t>
    </dgm:pt>
    <dgm:pt modelId="{A9E0ED8B-1AE2-4906-AAE8-7EEEB35CBD71}" type="sibTrans" cxnId="{AF24B974-9340-4A3D-84ED-90E467ED7B29}">
      <dgm:prSet/>
      <dgm:spPr/>
      <dgm:t>
        <a:bodyPr/>
        <a:lstStyle/>
        <a:p>
          <a:endParaRPr lang="ru-RU"/>
        </a:p>
      </dgm:t>
    </dgm:pt>
    <dgm:pt modelId="{2EFA7A88-52C2-4DFF-AA05-DB1D1750365B}">
      <dgm:prSet phldrT="[Текст]"/>
      <dgm:spPr/>
      <dgm:t>
        <a:bodyPr/>
        <a:lstStyle/>
        <a:p>
          <a:r>
            <a:rPr lang="ru-RU" b="1" i="1" dirty="0" smtClean="0"/>
            <a:t>Второй этап </a:t>
          </a:r>
          <a:r>
            <a:rPr lang="ru-RU" dirty="0" smtClean="0"/>
            <a:t>охватывает период </a:t>
          </a:r>
          <a:r>
            <a:rPr lang="ru-RU" b="1" i="1" dirty="0" smtClean="0"/>
            <a:t>с 2025 по 2030 г </a:t>
          </a:r>
          <a:r>
            <a:rPr lang="ru-RU" dirty="0" smtClean="0"/>
            <a:t>и включает в себя предложения по взаимодействию частного бизнеса и региональных органов по вопросам совместного финансирования спортивных мероприятий для детей и по вопросам сотрудничества в рамках установления коммуникации с целевыми аудиториями для адресной мотивации к физическому развитию.</a:t>
          </a:r>
          <a:endParaRPr lang="ru-RU" dirty="0"/>
        </a:p>
      </dgm:t>
    </dgm:pt>
    <dgm:pt modelId="{BB642E69-570B-4EA8-97BF-9142889FA0D7}" type="parTrans" cxnId="{4424DA72-CBA8-4515-B1A1-6CA46A89F5EE}">
      <dgm:prSet/>
      <dgm:spPr/>
      <dgm:t>
        <a:bodyPr/>
        <a:lstStyle/>
        <a:p>
          <a:endParaRPr lang="ru-RU"/>
        </a:p>
      </dgm:t>
    </dgm:pt>
    <dgm:pt modelId="{BF86393B-0715-4644-BDC8-3501565AF982}" type="sibTrans" cxnId="{4424DA72-CBA8-4515-B1A1-6CA46A89F5EE}">
      <dgm:prSet/>
      <dgm:spPr/>
      <dgm:t>
        <a:bodyPr/>
        <a:lstStyle/>
        <a:p>
          <a:endParaRPr lang="ru-RU"/>
        </a:p>
      </dgm:t>
    </dgm:pt>
    <dgm:pt modelId="{D8973068-4CF0-406A-9340-6517BB0C5C9F}" type="pres">
      <dgm:prSet presAssocID="{C055B26B-BBC5-424F-8C01-D770C7D20D5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B9D7B2-1E25-44D1-9B2B-3017A6A1CBB5}" type="pres">
      <dgm:prSet presAssocID="{06B378A6-6F6D-48DA-9731-A0DAE88557F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88BE07-3BA7-4DC1-8155-9F30DFF0AFEE}" type="pres">
      <dgm:prSet presAssocID="{A9E0ED8B-1AE2-4906-AAE8-7EEEB35CBD71}" presName="spacer" presStyleCnt="0"/>
      <dgm:spPr/>
    </dgm:pt>
    <dgm:pt modelId="{F2196FE8-037B-4CC0-A506-65CC2273666C}" type="pres">
      <dgm:prSet presAssocID="{2EFA7A88-52C2-4DFF-AA05-DB1D1750365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007E4A-E565-47F4-BC39-21FB6F9937CD}" type="presOf" srcId="{C055B26B-BBC5-424F-8C01-D770C7D20D5D}" destId="{D8973068-4CF0-406A-9340-6517BB0C5C9F}" srcOrd="0" destOrd="0" presId="urn:microsoft.com/office/officeart/2005/8/layout/vList2"/>
    <dgm:cxn modelId="{FD754666-1836-4A73-842B-EC6A3E1BC11C}" type="presOf" srcId="{2EFA7A88-52C2-4DFF-AA05-DB1D1750365B}" destId="{F2196FE8-037B-4CC0-A506-65CC2273666C}" srcOrd="0" destOrd="0" presId="urn:microsoft.com/office/officeart/2005/8/layout/vList2"/>
    <dgm:cxn modelId="{50A5F799-A567-405B-85DE-1CF90A7CA0B9}" type="presOf" srcId="{06B378A6-6F6D-48DA-9731-A0DAE88557F8}" destId="{8EB9D7B2-1E25-44D1-9B2B-3017A6A1CBB5}" srcOrd="0" destOrd="0" presId="urn:microsoft.com/office/officeart/2005/8/layout/vList2"/>
    <dgm:cxn modelId="{AF24B974-9340-4A3D-84ED-90E467ED7B29}" srcId="{C055B26B-BBC5-424F-8C01-D770C7D20D5D}" destId="{06B378A6-6F6D-48DA-9731-A0DAE88557F8}" srcOrd="0" destOrd="0" parTransId="{336F4FD2-54FD-4041-B2A9-B6F59031C44C}" sibTransId="{A9E0ED8B-1AE2-4906-AAE8-7EEEB35CBD71}"/>
    <dgm:cxn modelId="{4424DA72-CBA8-4515-B1A1-6CA46A89F5EE}" srcId="{C055B26B-BBC5-424F-8C01-D770C7D20D5D}" destId="{2EFA7A88-52C2-4DFF-AA05-DB1D1750365B}" srcOrd="1" destOrd="0" parTransId="{BB642E69-570B-4EA8-97BF-9142889FA0D7}" sibTransId="{BF86393B-0715-4644-BDC8-3501565AF982}"/>
    <dgm:cxn modelId="{6DE07356-345A-4D7B-99F2-0D949C0852F6}" type="presParOf" srcId="{D8973068-4CF0-406A-9340-6517BB0C5C9F}" destId="{8EB9D7B2-1E25-44D1-9B2B-3017A6A1CBB5}" srcOrd="0" destOrd="0" presId="urn:microsoft.com/office/officeart/2005/8/layout/vList2"/>
    <dgm:cxn modelId="{B0EE1267-A09E-4AC6-A373-BAF81AA6BAC3}" type="presParOf" srcId="{D8973068-4CF0-406A-9340-6517BB0C5C9F}" destId="{4088BE07-3BA7-4DC1-8155-9F30DFF0AFEE}" srcOrd="1" destOrd="0" presId="urn:microsoft.com/office/officeart/2005/8/layout/vList2"/>
    <dgm:cxn modelId="{9D370BC3-35F0-4F14-A888-37CE730D205C}" type="presParOf" srcId="{D8973068-4CF0-406A-9340-6517BB0C5C9F}" destId="{F2196FE8-037B-4CC0-A506-65CC2273666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D6762A-FD2B-4FD0-998E-2EBA650EC02B}">
      <dsp:nvSpPr>
        <dsp:cNvPr id="0" name=""/>
        <dsp:cNvSpPr/>
      </dsp:nvSpPr>
      <dsp:spPr>
        <a:xfrm>
          <a:off x="0" y="0"/>
          <a:ext cx="10123133" cy="5162629"/>
        </a:xfrm>
        <a:prstGeom prst="roundRect">
          <a:avLst>
            <a:gd name="adj" fmla="val 8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4006774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>
              <a:latin typeface="Times New Roman" panose="02020603050405020304" pitchFamily="18" charset="0"/>
              <a:cs typeface="Times New Roman" panose="02020603050405020304" pitchFamily="18" charset="0"/>
            </a:rPr>
            <a:t>Федеральная стратегия развития физической культуры и спорта в Российской Федерации до 2030 года</a:t>
          </a:r>
        </a:p>
      </dsp:txBody>
      <dsp:txXfrm>
        <a:off x="128527" y="128527"/>
        <a:ext cx="9866079" cy="4905575"/>
      </dsp:txXfrm>
    </dsp:sp>
    <dsp:sp modelId="{F49B3B87-DB88-4502-A934-E528D89653DC}">
      <dsp:nvSpPr>
        <dsp:cNvPr id="0" name=""/>
        <dsp:cNvSpPr/>
      </dsp:nvSpPr>
      <dsp:spPr>
        <a:xfrm>
          <a:off x="253078" y="1236576"/>
          <a:ext cx="9616976" cy="3722002"/>
        </a:xfrm>
        <a:prstGeom prst="roundRect">
          <a:avLst>
            <a:gd name="adj" fmla="val 10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2294789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Региональная  стратегия (государственная программа) развития физической культуры и спорта в Российской Федерации до 2030 года</a:t>
          </a:r>
          <a:endParaRPr lang="ru-RU" sz="2800" kern="1200" dirty="0"/>
        </a:p>
      </dsp:txBody>
      <dsp:txXfrm>
        <a:off x="367542" y="1351040"/>
        <a:ext cx="9388048" cy="3493074"/>
      </dsp:txXfrm>
    </dsp:sp>
    <dsp:sp modelId="{35D1F06C-9320-40C9-BA16-127B23AFAB48}">
      <dsp:nvSpPr>
        <dsp:cNvPr id="0" name=""/>
        <dsp:cNvSpPr/>
      </dsp:nvSpPr>
      <dsp:spPr>
        <a:xfrm>
          <a:off x="506156" y="2581314"/>
          <a:ext cx="9110819" cy="2065051"/>
        </a:xfrm>
        <a:prstGeom prst="roundRect">
          <a:avLst>
            <a:gd name="adj" fmla="val 10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92024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Стратегия </a:t>
          </a:r>
          <a:r>
            <a:rPr lang="ru-RU" sz="2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развития научных и образовательных учреждений в области физической культуры и спорта </a:t>
          </a:r>
        </a:p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Стратегия развития специализированных спортивных комитетов, спортивных федераций, </a:t>
          </a:r>
          <a:r>
            <a:rPr lang="ru-RU" sz="2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профессиональных </a:t>
          </a:r>
          <a:r>
            <a:rPr lang="ru-RU" sz="2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союзов </a:t>
          </a:r>
        </a:p>
      </dsp:txBody>
      <dsp:txXfrm>
        <a:off x="569663" y="2644821"/>
        <a:ext cx="8983805" cy="19380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409EB4-4795-4136-B62F-3E2F7F30B4AE}">
      <dsp:nvSpPr>
        <dsp:cNvPr id="0" name=""/>
        <dsp:cNvSpPr/>
      </dsp:nvSpPr>
      <dsp:spPr>
        <a:xfrm>
          <a:off x="6753264" y="3233998"/>
          <a:ext cx="3660611" cy="2447767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Инвестирование в 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объекты 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спортивной инфраструктуры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Финансирование мероприятий направленных на популяризацию спорта </a:t>
          </a:r>
        </a:p>
      </dsp:txBody>
      <dsp:txXfrm>
        <a:off x="7905216" y="3899709"/>
        <a:ext cx="2454889" cy="1728287"/>
      </dsp:txXfrm>
    </dsp:sp>
    <dsp:sp modelId="{0950CDF8-0BCA-4CB8-8458-654FB14A35DB}">
      <dsp:nvSpPr>
        <dsp:cNvPr id="0" name=""/>
        <dsp:cNvSpPr/>
      </dsp:nvSpPr>
      <dsp:spPr>
        <a:xfrm>
          <a:off x="1014372" y="2982546"/>
          <a:ext cx="3398381" cy="2506901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программ спортивной подготовки детей;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квалифицированного тренерского состава </a:t>
          </a:r>
        </a:p>
      </dsp:txBody>
      <dsp:txXfrm>
        <a:off x="1069440" y="3664339"/>
        <a:ext cx="2268731" cy="1770040"/>
      </dsp:txXfrm>
    </dsp:sp>
    <dsp:sp modelId="{2A4E5AC9-9B16-4F16-90F6-D5B23FF32007}">
      <dsp:nvSpPr>
        <dsp:cNvPr id="0" name=""/>
        <dsp:cNvSpPr/>
      </dsp:nvSpPr>
      <dsp:spPr>
        <a:xfrm>
          <a:off x="6825300" y="201358"/>
          <a:ext cx="3576326" cy="2839589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нормативной и законодательной базы, единго информационного пространства; определение объемов бюджетного финансирования; мониторинг результативности. </a:t>
          </a:r>
        </a:p>
      </dsp:txBody>
      <dsp:txXfrm>
        <a:off x="7960575" y="263735"/>
        <a:ext cx="2378674" cy="2004937"/>
      </dsp:txXfrm>
    </dsp:sp>
    <dsp:sp modelId="{F52FE600-37C1-47A9-A10A-5B61728D015A}">
      <dsp:nvSpPr>
        <dsp:cNvPr id="0" name=""/>
        <dsp:cNvSpPr/>
      </dsp:nvSpPr>
      <dsp:spPr>
        <a:xfrm>
          <a:off x="1145869" y="335743"/>
          <a:ext cx="2977555" cy="2262651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методической бызы, решение организационных вопросов, создание элетронных софтов</a:t>
          </a:r>
        </a:p>
      </dsp:txBody>
      <dsp:txXfrm>
        <a:off x="1195572" y="385446"/>
        <a:ext cx="1984883" cy="1597582"/>
      </dsp:txXfrm>
    </dsp:sp>
    <dsp:sp modelId="{ABF98773-EE7B-453F-B4DA-22F606CCD11F}">
      <dsp:nvSpPr>
        <dsp:cNvPr id="0" name=""/>
        <dsp:cNvSpPr/>
      </dsp:nvSpPr>
      <dsp:spPr>
        <a:xfrm>
          <a:off x="2953600" y="356012"/>
          <a:ext cx="2388536" cy="2388536"/>
        </a:xfrm>
        <a:prstGeom prst="pieWedg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Общественные организации и спортивные федерации</a:t>
          </a:r>
        </a:p>
      </dsp:txBody>
      <dsp:txXfrm>
        <a:off x="3653186" y="1055598"/>
        <a:ext cx="1688950" cy="1688950"/>
      </dsp:txXfrm>
    </dsp:sp>
    <dsp:sp modelId="{EE61D340-30DD-4AF7-B4A7-0385CBFDD16A}">
      <dsp:nvSpPr>
        <dsp:cNvPr id="0" name=""/>
        <dsp:cNvSpPr/>
      </dsp:nvSpPr>
      <dsp:spPr>
        <a:xfrm rot="5400000">
          <a:off x="5452461" y="356012"/>
          <a:ext cx="2388536" cy="2388536"/>
        </a:xfrm>
        <a:prstGeom prst="pieWedg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Органы региональной  и муниципальной власти</a:t>
          </a:r>
        </a:p>
      </dsp:txBody>
      <dsp:txXfrm rot="-5400000">
        <a:off x="5452461" y="1055598"/>
        <a:ext cx="1688950" cy="1688950"/>
      </dsp:txXfrm>
    </dsp:sp>
    <dsp:sp modelId="{8EE521EE-B2A0-40AC-A6E3-A5DB1F868D5B}">
      <dsp:nvSpPr>
        <dsp:cNvPr id="0" name=""/>
        <dsp:cNvSpPr/>
      </dsp:nvSpPr>
      <dsp:spPr>
        <a:xfrm rot="10800000">
          <a:off x="5452461" y="2854873"/>
          <a:ext cx="2388536" cy="2388536"/>
        </a:xfrm>
        <a:prstGeom prst="pieWedg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Бизнес-сообщества регоина </a:t>
          </a:r>
        </a:p>
      </dsp:txBody>
      <dsp:txXfrm rot="10800000">
        <a:off x="5452461" y="2854873"/>
        <a:ext cx="1688950" cy="1688950"/>
      </dsp:txXfrm>
    </dsp:sp>
    <dsp:sp modelId="{F03B1D90-7C21-4DDE-BD86-CED88BA52D02}">
      <dsp:nvSpPr>
        <dsp:cNvPr id="0" name=""/>
        <dsp:cNvSpPr/>
      </dsp:nvSpPr>
      <dsp:spPr>
        <a:xfrm rot="16200000">
          <a:off x="2953600" y="2854873"/>
          <a:ext cx="2388536" cy="2388536"/>
        </a:xfrm>
        <a:prstGeom prst="pieWedg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Спортивные организации,  учреждения </a:t>
          </a:r>
        </a:p>
      </dsp:txBody>
      <dsp:txXfrm rot="5400000">
        <a:off x="3653186" y="2854873"/>
        <a:ext cx="1688950" cy="1688950"/>
      </dsp:txXfrm>
    </dsp:sp>
    <dsp:sp modelId="{C1C36FF2-4E18-43C5-BDA0-603B9D6DAF26}">
      <dsp:nvSpPr>
        <dsp:cNvPr id="0" name=""/>
        <dsp:cNvSpPr/>
      </dsp:nvSpPr>
      <dsp:spPr>
        <a:xfrm>
          <a:off x="4984959" y="2303248"/>
          <a:ext cx="824679" cy="717112"/>
        </a:xfrm>
        <a:prstGeom prst="circularArrow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8EF990-15D3-4EF6-A6BA-2ECE243FE2D7}">
      <dsp:nvSpPr>
        <dsp:cNvPr id="0" name=""/>
        <dsp:cNvSpPr/>
      </dsp:nvSpPr>
      <dsp:spPr>
        <a:xfrm rot="10800000">
          <a:off x="4984959" y="2579060"/>
          <a:ext cx="824679" cy="717112"/>
        </a:xfrm>
        <a:prstGeom prst="circularArrow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CC265B-0996-4B74-BA66-53B582B0FB3E}">
      <dsp:nvSpPr>
        <dsp:cNvPr id="0" name=""/>
        <dsp:cNvSpPr/>
      </dsp:nvSpPr>
      <dsp:spPr>
        <a:xfrm>
          <a:off x="0" y="0"/>
          <a:ext cx="10796895" cy="271345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Цели и задачи стратегии  соответствуют </a:t>
          </a:r>
          <a:endParaRPr lang="ru-RU" sz="23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Указу Президента РФ от 7 мая 2018 г. № 204 «О национальных целях и стратегических задачах развития Российской Федерации на период до 2024 года»</a:t>
          </a:r>
          <a:endParaRPr lang="ru-RU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Проекту стратегии развития физической культуры и спорта  в РФ до 2030</a:t>
          </a:r>
          <a:endParaRPr lang="ru-RU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Гос. программе  Волгоградской области «Развитие физической культуры и спорта в Волгоградской области»</a:t>
          </a:r>
          <a:endParaRPr lang="ru-RU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30724" y="0"/>
        <a:ext cx="8366170" cy="2713457"/>
      </dsp:txXfrm>
    </dsp:sp>
    <dsp:sp modelId="{D277F112-9EAB-4A87-A8B7-72F06620BA70}">
      <dsp:nvSpPr>
        <dsp:cNvPr id="0" name=""/>
        <dsp:cNvSpPr/>
      </dsp:nvSpPr>
      <dsp:spPr>
        <a:xfrm>
          <a:off x="271345" y="271345"/>
          <a:ext cx="2159379" cy="217076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3BE560-2EAD-4CED-B47B-2D3860A98B42}">
      <dsp:nvSpPr>
        <dsp:cNvPr id="0" name=""/>
        <dsp:cNvSpPr/>
      </dsp:nvSpPr>
      <dsp:spPr>
        <a:xfrm>
          <a:off x="0" y="0"/>
          <a:ext cx="10796895" cy="32893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Целевые группы  стратегии соответствуют </a:t>
          </a:r>
          <a:endParaRPr lang="ru-RU" sz="2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Подпрограмме  «Развитие физической культуры, массового и детского спорта в Волгоградской области»</a:t>
          </a:r>
          <a:endParaRPr lang="ru-RU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Методики расчета значений показателей (индикаторов) государственной программы Российской Федерации «Развитие физической культуры и спорта»</a:t>
          </a:r>
          <a:endParaRPr lang="ru-RU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88310" y="0"/>
        <a:ext cx="8308584" cy="3289314"/>
      </dsp:txXfrm>
    </dsp:sp>
    <dsp:sp modelId="{49C046B0-994D-4CAA-992C-9A816737319F}">
      <dsp:nvSpPr>
        <dsp:cNvPr id="0" name=""/>
        <dsp:cNvSpPr/>
      </dsp:nvSpPr>
      <dsp:spPr>
        <a:xfrm>
          <a:off x="328931" y="328931"/>
          <a:ext cx="2159379" cy="263145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895BBF-5A42-4807-B4B9-795BFF9A67CB}">
      <dsp:nvSpPr>
        <dsp:cNvPr id="0" name=""/>
        <dsp:cNvSpPr/>
      </dsp:nvSpPr>
      <dsp:spPr>
        <a:xfrm>
          <a:off x="0" y="0"/>
          <a:ext cx="10796895" cy="25111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Целевые показатели стратегии  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Методике расчета значений показателей (индикаторов) государственной программы Российской Федерации «Развитие физической культуры и спорта»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Федеральному закону № 172-ФЗ «О стратегическом планировании в Российской Федерации»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10497" y="0"/>
        <a:ext cx="8386397" cy="2511187"/>
      </dsp:txXfrm>
    </dsp:sp>
    <dsp:sp modelId="{AB7D8521-98DE-4E01-AA40-0E04D7D77115}">
      <dsp:nvSpPr>
        <dsp:cNvPr id="0" name=""/>
        <dsp:cNvSpPr/>
      </dsp:nvSpPr>
      <dsp:spPr>
        <a:xfrm>
          <a:off x="251118" y="251118"/>
          <a:ext cx="2159379" cy="200894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B9D7B2-1E25-44D1-9B2B-3017A6A1CBB5}">
      <dsp:nvSpPr>
        <dsp:cNvPr id="0" name=""/>
        <dsp:cNvSpPr/>
      </dsp:nvSpPr>
      <dsp:spPr>
        <a:xfrm>
          <a:off x="0" y="1587"/>
          <a:ext cx="10980762" cy="267030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i="1" kern="1200" dirty="0" smtClean="0"/>
            <a:t>Первый этап </a:t>
          </a:r>
          <a:r>
            <a:rPr lang="ru-RU" sz="2900" kern="1200" dirty="0" smtClean="0"/>
            <a:t>охватывает период </a:t>
          </a:r>
          <a:r>
            <a:rPr lang="ru-RU" sz="2900" b="1" i="1" kern="1200" dirty="0" smtClean="0"/>
            <a:t>с 2020 по 2024 </a:t>
          </a:r>
          <a:r>
            <a:rPr lang="ru-RU" sz="2900" kern="1200" dirty="0" smtClean="0"/>
            <a:t>год в соответствии с горизонтом планирования государственной программы развития спорта в Волгоградской области до 2024 г. </a:t>
          </a:r>
          <a:endParaRPr lang="ru-RU" sz="2900" kern="1200" dirty="0"/>
        </a:p>
      </dsp:txBody>
      <dsp:txXfrm>
        <a:off x="130354" y="131941"/>
        <a:ext cx="10720054" cy="2409597"/>
      </dsp:txXfrm>
    </dsp:sp>
    <dsp:sp modelId="{F2196FE8-037B-4CC0-A506-65CC2273666C}">
      <dsp:nvSpPr>
        <dsp:cNvPr id="0" name=""/>
        <dsp:cNvSpPr/>
      </dsp:nvSpPr>
      <dsp:spPr>
        <a:xfrm>
          <a:off x="0" y="2746773"/>
          <a:ext cx="10980762" cy="267030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i="1" kern="1200" dirty="0" smtClean="0"/>
            <a:t>Второй этап </a:t>
          </a:r>
          <a:r>
            <a:rPr lang="ru-RU" sz="2600" kern="1200" dirty="0" smtClean="0"/>
            <a:t>охватывает период </a:t>
          </a:r>
          <a:r>
            <a:rPr lang="ru-RU" sz="2600" b="1" i="1" kern="1200" dirty="0" smtClean="0"/>
            <a:t>с 2025 по 2030 г </a:t>
          </a:r>
          <a:r>
            <a:rPr lang="ru-RU" sz="2600" kern="1200" dirty="0" smtClean="0"/>
            <a:t>и включает в себя предложения по взаимодействию частного бизнеса и региональных органов по вопросам совместного финансирования спортивных мероприятий для детей и по вопросам сотрудничества в рамках установления коммуникации с целевыми аудиториями для адресной мотивации к физическому развитию.</a:t>
          </a:r>
          <a:endParaRPr lang="ru-RU" sz="2600" kern="1200" dirty="0"/>
        </a:p>
      </dsp:txBody>
      <dsp:txXfrm>
        <a:off x="130354" y="2877127"/>
        <a:ext cx="10720054" cy="24095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0.02871</cdr:x>
      <cdr:y>0</cdr:y>
    </cdr:from>
    <cdr:to>
      <cdr:x>0.79315</cdr:x>
      <cdr:y>0.23334</cdr:y>
    </cdr:to>
    <cdr:sp macro="" textlink="">
      <cdr:nvSpPr>
        <cdr:cNvPr id="2" name="Надпись 1"/>
        <cdr:cNvSpPr txBox="1"/>
      </cdr:nvSpPr>
      <cdr:spPr>
        <a:xfrm xmlns:a="http://schemas.openxmlformats.org/drawingml/2006/main">
          <a:off x="301871" y="-1063625"/>
          <a:ext cx="8038545" cy="10153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Тренерский состав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34A6E-A6CB-49A5-BCF9-2C68082CB321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EA5C-C1E0-466F-8748-1E12BD841A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028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34A6E-A6CB-49A5-BCF9-2C68082CB321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EA5C-C1E0-466F-8748-1E12BD841A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09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34A6E-A6CB-49A5-BCF9-2C68082CB321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EA5C-C1E0-466F-8748-1E12BD841A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202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34A6E-A6CB-49A5-BCF9-2C68082CB321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EA5C-C1E0-466F-8748-1E12BD841A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124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34A6E-A6CB-49A5-BCF9-2C68082CB321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EA5C-C1E0-466F-8748-1E12BD841A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080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34A6E-A6CB-49A5-BCF9-2C68082CB321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EA5C-C1E0-466F-8748-1E12BD841A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049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34A6E-A6CB-49A5-BCF9-2C68082CB321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EA5C-C1E0-466F-8748-1E12BD841A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505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34A6E-A6CB-49A5-BCF9-2C68082CB321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EA5C-C1E0-466F-8748-1E12BD841A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376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34A6E-A6CB-49A5-BCF9-2C68082CB321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EA5C-C1E0-466F-8748-1E12BD841A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80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34A6E-A6CB-49A5-BCF9-2C68082CB321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EA5C-C1E0-466F-8748-1E12BD841A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795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34A6E-A6CB-49A5-BCF9-2C68082CB321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FEA5C-C1E0-466F-8748-1E12BD841A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554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34A6E-A6CB-49A5-BCF9-2C68082CB321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FEA5C-C1E0-466F-8748-1E12BD841A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895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92489" y="1463557"/>
            <a:ext cx="9144000" cy="2387600"/>
          </a:xfrm>
        </p:spPr>
        <p:txBody>
          <a:bodyPr>
            <a:normAutofit/>
          </a:bodyPr>
          <a:lstStyle/>
          <a:p>
            <a:r>
              <a:rPr lang="ru-RU" sz="3500" b="1" dirty="0">
                <a:solidFill>
                  <a:srgbClr val="002060"/>
                </a:solidFill>
              </a:rPr>
              <a:t>Разработка стратегии развития детского спорта региона (на примере Волгоградской области)</a:t>
            </a:r>
            <a:endParaRPr lang="ru-RU" sz="35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6514" y="4393608"/>
            <a:ext cx="9144000" cy="1655762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					</a:t>
            </a:r>
          </a:p>
          <a:p>
            <a:pPr algn="just"/>
            <a:endParaRPr lang="ru-R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					Выполнил слушатель: Насыров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М.Р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r"/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		Научный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руководитель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sz="1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К.э.н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доцент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кафедры государственного и муниципального управления </a:t>
            </a:r>
            <a:r>
              <a:rPr lang="ru-RU" sz="1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ВолГУ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1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Кленова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Т.В.</a:t>
            </a:r>
          </a:p>
          <a:p>
            <a:pPr algn="just"/>
            <a:endParaRPr lang="ru-R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27799" y="337662"/>
            <a:ext cx="105497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1590" algn="ctr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Министерство науки и высшего образования Российской Федерации</a:t>
            </a:r>
          </a:p>
          <a:p>
            <a:pPr indent="21590" algn="ctr">
              <a:spcAft>
                <a:spcPts val="0"/>
              </a:spcAft>
              <a:tabLst>
                <a:tab pos="4860925" algn="l"/>
              </a:tabLs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Федеральное государственное автономное образовательное учреждение</a:t>
            </a:r>
          </a:p>
          <a:p>
            <a:pPr indent="21590" algn="ctr">
              <a:spcAft>
                <a:spcPts val="0"/>
              </a:spcAft>
              <a:tabLst>
                <a:tab pos="4860925" algn="l"/>
              </a:tabLs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высшего образования</a:t>
            </a:r>
          </a:p>
          <a:p>
            <a:pPr indent="21590" algn="ctr">
              <a:spcAft>
                <a:spcPts val="0"/>
              </a:spcAft>
              <a:tabLst>
                <a:tab pos="4860925" algn="l"/>
              </a:tabLs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«Волгоградский государственный университет»</a:t>
            </a:r>
          </a:p>
          <a:p>
            <a:pPr indent="21590" algn="ctr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институт дополнительного образования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80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4677" y="-22172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5 проблема: недостаточный уровень подготовки кадров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37607" y="5842337"/>
            <a:ext cx="78654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Обеспеченность</a:t>
            </a:r>
            <a:r>
              <a:rPr lang="ru-RU" sz="2000" dirty="0"/>
              <a:t>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отдельных видов споров  тренерским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составами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Волгоградской области в 2019 году </a:t>
            </a:r>
          </a:p>
          <a:p>
            <a:pPr algn="ctr"/>
            <a:endParaRPr lang="ru-RU" sz="2000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103057" y="1408041"/>
            <a:ext cx="290632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Тренер является знаковой фигурой в личностном развитии спортсмена любого возраста</a:t>
            </a: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888420"/>
              </p:ext>
            </p:extLst>
          </p:nvPr>
        </p:nvGraphicFramePr>
        <p:xfrm>
          <a:off x="1060164" y="1408041"/>
          <a:ext cx="822033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9226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6035" y="5780783"/>
            <a:ext cx="111502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Характеристика субъектов реализации стратегии развития детского спорта в Волгоградской области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697115474"/>
              </p:ext>
            </p:extLst>
          </p:nvPr>
        </p:nvGraphicFramePr>
        <p:xfrm>
          <a:off x="873846" y="0"/>
          <a:ext cx="10794598" cy="5599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010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783608" y="136477"/>
            <a:ext cx="10515600" cy="11224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Обоснование стратегии </a:t>
            </a:r>
            <a:r>
              <a:rPr lang="ru-RU" sz="3200" b="1" dirty="0">
                <a:solidFill>
                  <a:srgbClr val="002060"/>
                </a:solidFill>
              </a:rPr>
              <a:t>развития детского </a:t>
            </a:r>
            <a:r>
              <a:rPr lang="ru-RU" sz="3200" b="1" dirty="0" smtClean="0">
                <a:solidFill>
                  <a:srgbClr val="002060"/>
                </a:solidFill>
              </a:rPr>
              <a:t>спорта Волгоградской области</a:t>
            </a:r>
            <a:endParaRPr lang="ru-RU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508876779"/>
              </p:ext>
            </p:extLst>
          </p:nvPr>
        </p:nvGraphicFramePr>
        <p:xfrm>
          <a:off x="783608" y="3875964"/>
          <a:ext cx="10796895" cy="2716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83608" y="1258958"/>
            <a:ext cx="1047693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7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Целью </a:t>
            </a:r>
            <a:r>
              <a:rPr lang="ru-RU" sz="2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стратегии развития детского спорта</a:t>
            </a:r>
            <a:r>
              <a:rPr lang="ru-RU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является определение приоритетов государственной политики в сфере развития детского спорта, основных направлений и механизмов, способствующих поддержке и продвижении физкультуры и спорта, содействии укреплению здоровья и положительной активности подрастающего поколения.</a:t>
            </a:r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31309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783608" y="136477"/>
            <a:ext cx="10515600" cy="11224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Обоснование стратегии </a:t>
            </a:r>
            <a:r>
              <a:rPr lang="ru-RU" sz="3200" b="1" dirty="0">
                <a:solidFill>
                  <a:srgbClr val="002060"/>
                </a:solidFill>
              </a:rPr>
              <a:t>развития детского </a:t>
            </a:r>
            <a:r>
              <a:rPr lang="ru-RU" sz="3200" b="1" dirty="0" smtClean="0">
                <a:solidFill>
                  <a:srgbClr val="002060"/>
                </a:solidFill>
              </a:rPr>
              <a:t>спорта Волгоградской области</a:t>
            </a:r>
            <a:endParaRPr lang="ru-RU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257890768"/>
              </p:ext>
            </p:extLst>
          </p:nvPr>
        </p:nvGraphicFramePr>
        <p:xfrm>
          <a:off x="884451" y="3330055"/>
          <a:ext cx="10796895" cy="3289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993408" y="162020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Целевые группы 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дети до 5 лет и дети от 5 до 15 лет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9031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06188" y="313898"/>
            <a:ext cx="10515600" cy="11224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Обоснование стратегии </a:t>
            </a:r>
            <a:r>
              <a:rPr lang="ru-RU" sz="3200" b="1" dirty="0">
                <a:solidFill>
                  <a:srgbClr val="002060"/>
                </a:solidFill>
              </a:rPr>
              <a:t>развития детского </a:t>
            </a:r>
            <a:r>
              <a:rPr lang="ru-RU" sz="3200" b="1" dirty="0" smtClean="0">
                <a:solidFill>
                  <a:srgbClr val="002060"/>
                </a:solidFill>
              </a:rPr>
              <a:t>спорта Волгоградской области</a:t>
            </a:r>
            <a:endParaRPr lang="ru-RU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752239083"/>
              </p:ext>
            </p:extLst>
          </p:nvPr>
        </p:nvGraphicFramePr>
        <p:xfrm>
          <a:off x="888621" y="4148920"/>
          <a:ext cx="10796895" cy="2511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974109" y="1436379"/>
            <a:ext cx="108585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целевые показатели </a:t>
            </a:r>
          </a:p>
          <a:p>
            <a:pPr indent="450215" algn="just"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Доля детей и молодежи в возрасте до  15 лет,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% (контрольная группа от 16 до 18 лет) 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Уровень обеспеченности спортивными сооружениями, %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Доля детей,  выполнивших   нормативы «ГТО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в 3-х категориях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07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783608" y="136477"/>
            <a:ext cx="10515600" cy="11224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Этапы реализации  стратегии </a:t>
            </a:r>
            <a:r>
              <a:rPr lang="ru-RU" sz="3200" b="1" dirty="0">
                <a:solidFill>
                  <a:srgbClr val="002060"/>
                </a:solidFill>
              </a:rPr>
              <a:t>развития детского </a:t>
            </a:r>
            <a:r>
              <a:rPr lang="ru-RU" sz="3200" b="1" dirty="0" smtClean="0">
                <a:solidFill>
                  <a:srgbClr val="002060"/>
                </a:solidFill>
              </a:rPr>
              <a:t>спорта Волгоградской области</a:t>
            </a:r>
            <a:endParaRPr lang="ru-RU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021005232"/>
              </p:ext>
            </p:extLst>
          </p:nvPr>
        </p:nvGraphicFramePr>
        <p:xfrm>
          <a:off x="783608" y="1142747"/>
          <a:ext cx="1098076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295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4677" y="-22172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Решение проблемы: «недостаточность финансирования»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36346" y="764024"/>
            <a:ext cx="6805194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dirty="0" smtClean="0"/>
              <a:t>1. Тиражирование практик по привлечению частных инвесторов к финансированию спортивных  мероприятий</a:t>
            </a:r>
          </a:p>
          <a:p>
            <a:pPr algn="ctr"/>
            <a:r>
              <a:rPr lang="ru-RU" sz="3000" dirty="0" smtClean="0"/>
              <a:t>2. Участие спортивных организаций в системе финансирования ДПО в рамках реализации дополнительных образовательных программ </a:t>
            </a:r>
          </a:p>
          <a:p>
            <a:pPr algn="ctr"/>
            <a:r>
              <a:rPr lang="ru-RU" sz="3000" dirty="0" smtClean="0"/>
              <a:t>3. Увеличение ставки </a:t>
            </a:r>
            <a:r>
              <a:rPr lang="ru-RU" sz="3000" dirty="0"/>
              <a:t>целевых </a:t>
            </a:r>
            <a:r>
              <a:rPr lang="ru-RU" sz="3000" dirty="0" smtClean="0"/>
              <a:t>отчислений на </a:t>
            </a:r>
            <a:r>
              <a:rPr lang="ru-RU" sz="3000" smtClean="0"/>
              <a:t>развитие детского спорта</a:t>
            </a:r>
            <a:endParaRPr lang="ru-RU" sz="3000" dirty="0"/>
          </a:p>
          <a:p>
            <a:pPr algn="ctr"/>
            <a:r>
              <a:rPr lang="ru-RU" sz="3000" dirty="0" smtClean="0"/>
              <a:t> </a:t>
            </a:r>
            <a:r>
              <a:rPr lang="ru-RU" sz="3000" dirty="0"/>
              <a:t>букмекерских </a:t>
            </a:r>
            <a:r>
              <a:rPr lang="ru-RU" sz="3000" dirty="0" smtClean="0"/>
              <a:t>контор функционирующих на территории области</a:t>
            </a:r>
            <a:endParaRPr lang="ru-RU" sz="3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29" y="1402545"/>
            <a:ext cx="4349129" cy="4351338"/>
          </a:xfrm>
        </p:spPr>
      </p:pic>
    </p:spTree>
    <p:extLst>
      <p:ext uri="{BB962C8B-B14F-4D97-AF65-F5344CB8AC3E}">
        <p14:creationId xmlns:p14="http://schemas.microsoft.com/office/powerpoint/2010/main" val="228495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8325" y="11946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Решение проблемы: </a:t>
            </a:r>
            <a:r>
              <a:rPr lang="ru-RU" sz="3200" b="1" dirty="0">
                <a:solidFill>
                  <a:srgbClr val="002060"/>
                </a:solidFill>
              </a:rPr>
              <a:t>отсутствие регулируемого «перехода» детей, занимающихся спортом в спорт высоких достижений, снижения уровня мотивации к занятиями спортом в подростковом периоде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959176" y="1548626"/>
            <a:ext cx="680519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000" dirty="0" smtClean="0"/>
          </a:p>
        </p:txBody>
      </p:sp>
      <p:pic>
        <p:nvPicPr>
          <p:cNvPr id="12290" name="Picture 2" descr="Первые спортивные игры на Волге» объединят пять тысяч спортсменов ЮФО: К  ЗВЁЗДАМ МИМО ОЛИМПА - Спорт - новости на телеканале МТВ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84" y="1943096"/>
            <a:ext cx="3092450" cy="226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222197" y="1702795"/>
            <a:ext cx="680519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dirty="0" smtClean="0"/>
              <a:t>1. У</a:t>
            </a:r>
            <a:r>
              <a:rPr lang="ru-RU" sz="3200" dirty="0" smtClean="0"/>
              <a:t>тверждение </a:t>
            </a:r>
            <a:r>
              <a:rPr lang="ru-RU" sz="3200" dirty="0"/>
              <a:t>порядка </a:t>
            </a:r>
            <a:r>
              <a:rPr lang="ru-RU" sz="3200" dirty="0" smtClean="0"/>
              <a:t>субсидирования деятельности направленной на формирование спортивного резерва </a:t>
            </a:r>
          </a:p>
          <a:p>
            <a:pPr algn="ctr"/>
            <a:r>
              <a:rPr lang="ru-RU" sz="3000" dirty="0" smtClean="0"/>
              <a:t>2. Проведение спортивных праздников в рамках празднования дня города на территории муниципальных образований Волгоградской области </a:t>
            </a:r>
          </a:p>
        </p:txBody>
      </p:sp>
    </p:spTree>
    <p:extLst>
      <p:ext uri="{BB962C8B-B14F-4D97-AF65-F5344CB8AC3E}">
        <p14:creationId xmlns:p14="http://schemas.microsoft.com/office/powerpoint/2010/main" val="353957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8325" y="11946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Решение проблемы: «недостаточный </a:t>
            </a:r>
            <a:r>
              <a:rPr lang="ru-RU" sz="3200" b="1" dirty="0">
                <a:solidFill>
                  <a:srgbClr val="002060"/>
                </a:solidFill>
              </a:rPr>
              <a:t>уровень подготовки </a:t>
            </a:r>
            <a:r>
              <a:rPr lang="ru-RU" sz="3200" b="1" dirty="0" smtClean="0">
                <a:solidFill>
                  <a:srgbClr val="002060"/>
                </a:solidFill>
              </a:rPr>
              <a:t>кадров»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59176" y="1548626"/>
            <a:ext cx="680519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0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5700459" y="2206222"/>
            <a:ext cx="532262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dirty="0" smtClean="0"/>
              <a:t>1. Внедрение системы независимой оценки тренеров с привлечение профессиональных общественных организаций </a:t>
            </a:r>
            <a:endParaRPr lang="ru-RU" sz="3200" dirty="0" smtClean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607" y="1474323"/>
            <a:ext cx="4285488" cy="4285488"/>
          </a:xfrm>
        </p:spPr>
      </p:pic>
    </p:spTree>
    <p:extLst>
      <p:ext uri="{BB962C8B-B14F-4D97-AF65-F5344CB8AC3E}">
        <p14:creationId xmlns:p14="http://schemas.microsoft.com/office/powerpoint/2010/main" val="3277840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55943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Актуальность темы исследования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46663"/>
            <a:ext cx="10515600" cy="47303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/>
              <a:t>В условиях высокого уровня неопределенности, связанного  с глобальной пандемией COVID-19,  появляются новые угрозы для развития физической культуры и спорта в целом и детского спорта в частности. </a:t>
            </a:r>
          </a:p>
          <a:p>
            <a:pPr lvl="0"/>
            <a:r>
              <a:rPr lang="ru-RU" dirty="0"/>
              <a:t>Одним из ключевых поручений Президента Российской Федерации по итогам заседания Совета по развитию физической культуры и спорта к конце 2019 года были поручения  по стимулированию развитию детского спорта в стране. </a:t>
            </a:r>
          </a:p>
          <a:p>
            <a:pPr lvl="0"/>
            <a:r>
              <a:rPr lang="ru-RU" dirty="0"/>
              <a:t>На настоящий момент нерешенными остаются вопросы автоматизации информационной системы сбора, анализа и тиражирования для использования в субъектах Российской Федерации и муниципальных образованиях передового опыта и практик развития физической культуры и спорта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891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63835"/>
            <a:ext cx="10816988" cy="1325563"/>
          </a:xfrm>
        </p:spPr>
        <p:txBody>
          <a:bodyPr>
            <a:noAutofit/>
          </a:bodyPr>
          <a:lstStyle/>
          <a:p>
            <a:pPr algn="just"/>
            <a:r>
              <a:rPr lang="ru-RU" sz="3200" b="1" dirty="0">
                <a:solidFill>
                  <a:srgbClr val="002060"/>
                </a:solidFill>
              </a:rPr>
              <a:t>Целью исследования </a:t>
            </a:r>
            <a:r>
              <a:rPr lang="ru-RU" sz="3200" dirty="0"/>
              <a:t>является разработка стратегии развития детского спорта региона на принципах участия </a:t>
            </a:r>
            <a:r>
              <a:rPr lang="ru-RU" sz="3200" dirty="0" smtClean="0"/>
              <a:t>общественных организаций и частных инвесторов. 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248705"/>
            <a:ext cx="10515600" cy="435133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Для </a:t>
            </a:r>
            <a:r>
              <a:rPr lang="ru-RU" sz="3200" dirty="0"/>
              <a:t>реализации данной цели </a:t>
            </a:r>
            <a:r>
              <a:rPr lang="ru-RU" sz="3200" dirty="0" smtClean="0"/>
              <a:t>были решены следующие </a:t>
            </a:r>
            <a:r>
              <a:rPr lang="ru-RU" sz="3200" dirty="0"/>
              <a:t>задачи:</a:t>
            </a:r>
          </a:p>
          <a:p>
            <a:pPr lvl="0"/>
            <a:r>
              <a:rPr lang="ru-RU" sz="3200" dirty="0" smtClean="0"/>
              <a:t>изучены </a:t>
            </a:r>
            <a:r>
              <a:rPr lang="ru-RU" sz="3200" dirty="0"/>
              <a:t>теоретические основы разработки стратегии развития детского спорта;</a:t>
            </a:r>
          </a:p>
          <a:p>
            <a:pPr lvl="0"/>
            <a:r>
              <a:rPr lang="ru-RU" sz="3200" dirty="0" smtClean="0"/>
              <a:t>проведен </a:t>
            </a:r>
            <a:r>
              <a:rPr lang="ru-RU" sz="3200" dirty="0"/>
              <a:t>стратегический анализ развития детского спорта в </a:t>
            </a:r>
            <a:r>
              <a:rPr lang="ru-RU" sz="3200" dirty="0" smtClean="0"/>
              <a:t>волгоградском регионе</a:t>
            </a:r>
            <a:r>
              <a:rPr lang="ru-RU" sz="3200" dirty="0"/>
              <a:t>;</a:t>
            </a:r>
          </a:p>
          <a:p>
            <a:pPr lvl="0"/>
            <a:r>
              <a:rPr lang="ru-RU" sz="3200" dirty="0" smtClean="0"/>
              <a:t>предложена  </a:t>
            </a:r>
            <a:r>
              <a:rPr lang="ru-RU" sz="3200" dirty="0"/>
              <a:t>модель стратегического развития детского спорта в </a:t>
            </a:r>
            <a:r>
              <a:rPr lang="ru-RU" sz="3200" dirty="0" smtClean="0"/>
              <a:t>Волгоградской области.</a:t>
            </a:r>
            <a:endParaRPr lang="ru-RU" sz="3200" dirty="0"/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80590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2387" y="5603362"/>
            <a:ext cx="111502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Алгоритм формирования стратегических управленческих решений в сфере физической культуры и спорта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720123141"/>
              </p:ext>
            </p:extLst>
          </p:nvPr>
        </p:nvGraphicFramePr>
        <p:xfrm>
          <a:off x="1381929" y="358846"/>
          <a:ext cx="10123133" cy="5162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035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-5635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Результаты анализа стратегических программ по развитию детского спорта в Волгоградской области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2790" y="1371299"/>
            <a:ext cx="5157787" cy="82391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Стратегические программы Волгоградской области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312123"/>
            <a:ext cx="5157787" cy="4538467"/>
          </a:xfrm>
        </p:spPr>
        <p:txBody>
          <a:bodyPr>
            <a:noAutofit/>
          </a:bodyPr>
          <a:lstStyle/>
          <a:p>
            <a:r>
              <a:rPr lang="ru-RU" sz="2600" dirty="0">
                <a:solidFill>
                  <a:schemeClr val="accent6">
                    <a:lumMod val="50000"/>
                  </a:schemeClr>
                </a:solidFill>
              </a:rPr>
              <a:t>Государственная программа Волгоградской области «Развитие физической культуры и спорта в Волгоградской области</a:t>
            </a:r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</a:p>
          <a:p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</a:rPr>
              <a:t>В рамках нац. проекта 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</a:rPr>
              <a:t>«Демография» разработан и реализуется региональный проект </a:t>
            </a:r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</a:rPr>
              <a:t>«Спорт-норма 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</a:rPr>
              <a:t>жизни (Волгоградская область)»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97588" y="1320253"/>
            <a:ext cx="5183188" cy="823912"/>
          </a:xfrm>
        </p:spPr>
        <p:txBody>
          <a:bodyPr/>
          <a:lstStyle/>
          <a:p>
            <a:r>
              <a:rPr lang="ru-RU" dirty="0" smtClean="0"/>
              <a:t>Особенности целевой группы стратегии развития детского спорта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22325" y="2195211"/>
            <a:ext cx="5183188" cy="4245443"/>
          </a:xfrm>
        </p:spPr>
        <p:txBody>
          <a:bodyPr/>
          <a:lstStyle/>
          <a:p>
            <a:pPr lvl="0"/>
            <a:r>
              <a:rPr lang="ru-RU" dirty="0"/>
              <a:t>ребенок не всегда принимает решение заниматься спортом самостоятельно</a:t>
            </a:r>
          </a:p>
          <a:p>
            <a:pPr lvl="0"/>
            <a:r>
              <a:rPr lang="ru-RU" dirty="0"/>
              <a:t>главенствующая роль тренера в вопросах педагогической поддержки развития ответственности детей подросткового возраста в процессе занятия спортом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578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4677" y="-22172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1 проблема: недостаточность финансирования</a:t>
            </a:r>
            <a:endParaRPr lang="ru-RU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0594331"/>
              </p:ext>
            </p:extLst>
          </p:nvPr>
        </p:nvGraphicFramePr>
        <p:xfrm>
          <a:off x="974725" y="1103313"/>
          <a:ext cx="6313179" cy="4314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46359" y="5277852"/>
            <a:ext cx="78654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</a:t>
            </a:r>
            <a:r>
              <a:rPr lang="ru-RU" sz="2000" i="1" dirty="0"/>
              <a:t>Структура  источников финансирования государственной программы развития физической культуры и спорта в Волгоградской области в 2019-2025 гг</a:t>
            </a:r>
            <a:r>
              <a:rPr lang="ru-RU" sz="2000" i="1" dirty="0" smtClean="0"/>
              <a:t>.</a:t>
            </a:r>
            <a:endParaRPr lang="ru-RU" sz="2000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111809" y="1421689"/>
            <a:ext cx="362461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Общий размер финансирования государственной программы </a:t>
            </a:r>
            <a:r>
              <a:rPr lang="ru-RU" sz="3200" dirty="0" smtClean="0"/>
              <a:t>развития спорта в волгоградском регионе составил </a:t>
            </a:r>
            <a:r>
              <a:rPr lang="ru-RU" sz="3200" dirty="0"/>
              <a:t>9432582,7 тыс. руб</a:t>
            </a:r>
            <a:r>
              <a:rPr lang="ru-RU" sz="3200" dirty="0" smtClean="0"/>
              <a:t>. в 2019-2025 </a:t>
            </a:r>
            <a:r>
              <a:rPr lang="ru-RU" sz="3200" dirty="0" err="1" smtClean="0"/>
              <a:t>гг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21858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6910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2 проблема: </a:t>
            </a:r>
            <a:r>
              <a:rPr lang="ru-RU" sz="3200" b="1" dirty="0">
                <a:solidFill>
                  <a:srgbClr val="002060"/>
                </a:solidFill>
              </a:rPr>
              <a:t>о</a:t>
            </a:r>
            <a:r>
              <a:rPr lang="ru-RU" sz="3200" b="1" dirty="0" smtClean="0">
                <a:solidFill>
                  <a:srgbClr val="002060"/>
                </a:solidFill>
              </a:rPr>
              <a:t>тсутствие </a:t>
            </a:r>
            <a:r>
              <a:rPr lang="ru-RU" sz="3200" b="1" dirty="0">
                <a:solidFill>
                  <a:srgbClr val="002060"/>
                </a:solidFill>
              </a:rPr>
              <a:t>регулируемого «перехода» </a:t>
            </a:r>
            <a:r>
              <a:rPr lang="ru-RU" sz="3200" b="1" dirty="0" smtClean="0">
                <a:solidFill>
                  <a:srgbClr val="002060"/>
                </a:solidFill>
              </a:rPr>
              <a:t>детей, занимающихся спортом в спорт высоких достижений, снижения уровня мотивации к занятиями спортом в подростковом периоде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8872" y="5653672"/>
            <a:ext cx="105626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 Доля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систематически занимающихся физической культурой и спортом в Волгоградской области в 2019 году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639942722"/>
              </p:ext>
            </p:extLst>
          </p:nvPr>
        </p:nvGraphicFramePr>
        <p:xfrm>
          <a:off x="576326" y="1557222"/>
          <a:ext cx="10901441" cy="4018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2879678" y="2347415"/>
            <a:ext cx="4107976" cy="1897039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204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6910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3 проблема</a:t>
            </a:r>
            <a:r>
              <a:rPr lang="ru-RU" sz="3200" b="1" dirty="0">
                <a:solidFill>
                  <a:srgbClr val="002060"/>
                </a:solidFill>
              </a:rPr>
              <a:t>: </a:t>
            </a:r>
            <a:r>
              <a:rPr lang="ru-RU" sz="3200" b="1" dirty="0" smtClean="0">
                <a:solidFill>
                  <a:srgbClr val="002060"/>
                </a:solidFill>
              </a:rPr>
              <a:t>недостаточное </a:t>
            </a:r>
            <a:r>
              <a:rPr lang="ru-RU" sz="3200" b="1" dirty="0">
                <a:solidFill>
                  <a:srgbClr val="002060"/>
                </a:solidFill>
              </a:rPr>
              <a:t>межведомственное взаимодействие </a:t>
            </a:r>
          </a:p>
        </p:txBody>
      </p:sp>
      <p:pic>
        <p:nvPicPr>
          <p:cNvPr id="3074" name="Picture 2" descr="Путин примет участие в итоговом заседании правительства | Новости |  Известия | 17.12.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2" r="22690" b="3120"/>
          <a:stretch/>
        </p:blipFill>
        <p:spPr bwMode="auto">
          <a:xfrm>
            <a:off x="7700784" y="2033328"/>
            <a:ext cx="3940757" cy="393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30345" y="1538952"/>
            <a:ext cx="575431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 smtClean="0"/>
              <a:t>Поручения Президента РФ в отношении детского спорта </a:t>
            </a:r>
            <a:r>
              <a:rPr lang="ru-RU" sz="3200" i="1" dirty="0" err="1" smtClean="0"/>
              <a:t>Минпросвещению</a:t>
            </a:r>
            <a:r>
              <a:rPr lang="ru-RU" sz="3200" i="1" dirty="0" smtClean="0"/>
              <a:t> и </a:t>
            </a:r>
            <a:r>
              <a:rPr lang="ru-RU" sz="3200" i="1" dirty="0" err="1" smtClean="0"/>
              <a:t>Минспорту</a:t>
            </a:r>
            <a:r>
              <a:rPr lang="ru-RU" sz="3200" i="1" dirty="0" smtClean="0"/>
              <a:t> РФ  (октябрь 2020)</a:t>
            </a:r>
            <a:endParaRPr lang="ru-RU" sz="3200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05541" y="3601055"/>
            <a:ext cx="591808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200" dirty="0" smtClean="0"/>
              <a:t>Закончить работу по изменению статуса тренера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200" dirty="0" smtClean="0"/>
              <a:t>Урегулировать отношения в сфере реализации программ массового спорта в системе ДПО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045691" y="6079568"/>
            <a:ext cx="52509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pc="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 открытом </a:t>
            </a:r>
            <a:r>
              <a:rPr lang="ru-RU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заседании Совета по развитию физической культуры и спорта в октябре 2020 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743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562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4 проблема</a:t>
            </a:r>
            <a:r>
              <a:rPr lang="ru-RU" sz="3200" b="1" dirty="0">
                <a:solidFill>
                  <a:srgbClr val="002060"/>
                </a:solidFill>
              </a:rPr>
              <a:t>: </a:t>
            </a:r>
            <a:r>
              <a:rPr lang="ru-RU" sz="3200" b="1" dirty="0" smtClean="0">
                <a:solidFill>
                  <a:srgbClr val="002060"/>
                </a:solidFill>
              </a:rPr>
              <a:t>отсутствие </a:t>
            </a:r>
            <a:r>
              <a:rPr lang="ru-RU" sz="3200" b="1" dirty="0">
                <a:solidFill>
                  <a:srgbClr val="002060"/>
                </a:solidFill>
              </a:rPr>
              <a:t>единой информационной базы о видах спорта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32711" y="5700933"/>
            <a:ext cx="78654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</a:t>
            </a:r>
            <a:r>
              <a:rPr lang="ru-RU" sz="2000" i="1" dirty="0" smtClean="0"/>
              <a:t>Пример электронного информационного портала </a:t>
            </a:r>
            <a:endParaRPr lang="ru-RU" sz="2000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207344" y="930370"/>
            <a:ext cx="3624617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Разработка цифровых </a:t>
            </a:r>
            <a:r>
              <a:rPr lang="ru-RU" sz="3200" dirty="0"/>
              <a:t>и </a:t>
            </a:r>
            <a:r>
              <a:rPr lang="ru-RU" sz="3200" dirty="0" smtClean="0"/>
              <a:t>организационно-методических </a:t>
            </a:r>
            <a:r>
              <a:rPr lang="ru-RU" sz="3200" dirty="0"/>
              <a:t>решения в сфере физической культуры и </a:t>
            </a:r>
            <a:r>
              <a:rPr lang="ru-RU" sz="3200" dirty="0" smtClean="0"/>
              <a:t>спорта является приоритетным направлением для всех регионов 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l="-199" t="9468" r="2330" b="5219"/>
          <a:stretch/>
        </p:blipFill>
        <p:spPr>
          <a:xfrm>
            <a:off x="614149" y="1548265"/>
            <a:ext cx="6865936" cy="397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41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1275</TotalTime>
  <Words>1067</Words>
  <Application>Microsoft Office PowerPoint</Application>
  <PresentationFormat>Широкоэкранный</PresentationFormat>
  <Paragraphs>95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Тема Office</vt:lpstr>
      <vt:lpstr>Разработка стратегии развития детского спорта региона (на примере Волгоградской области)</vt:lpstr>
      <vt:lpstr>Актуальность темы исследования </vt:lpstr>
      <vt:lpstr>Целью исследования является разработка стратегии развития детского спорта региона на принципах участия общественных организаций и частных инвесторов.  </vt:lpstr>
      <vt:lpstr>Презентация PowerPoint</vt:lpstr>
      <vt:lpstr>Результаты анализа стратегических программ по развитию детского спорта в Волгоградской области </vt:lpstr>
      <vt:lpstr>1 проблема: недостаточность финансирования</vt:lpstr>
      <vt:lpstr>2 проблема: отсутствие регулируемого «перехода» детей, занимающихся спортом в спорт высоких достижений, снижения уровня мотивации к занятиями спортом в подростковом периоде </vt:lpstr>
      <vt:lpstr>3 проблема: недостаточное межведомственное взаимодействие </vt:lpstr>
      <vt:lpstr>4 проблема: отсутствие единой информационной базы о видах спорта </vt:lpstr>
      <vt:lpstr>5 проблема: недостаточный уровень подготовки кадров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Решение проблемы: «недостаточность финансирования»</vt:lpstr>
      <vt:lpstr>Решение проблемы: отсутствие регулируемого «перехода» детей, занимающихся спортом в спорт высоких достижений, снижения уровня мотивации к занятиями спортом в подростковом периоде </vt:lpstr>
      <vt:lpstr>Решение проблемы: «недостаточный уровень подготовки кадров»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стратегии развития детского спорта региона (на примере Волгоградской области)</dc:title>
  <dc:creator>admin</dc:creator>
  <cp:lastModifiedBy>admin</cp:lastModifiedBy>
  <cp:revision>44</cp:revision>
  <dcterms:created xsi:type="dcterms:W3CDTF">2020-10-30T18:07:37Z</dcterms:created>
  <dcterms:modified xsi:type="dcterms:W3CDTF">2020-11-25T12:09:32Z</dcterms:modified>
</cp:coreProperties>
</file>