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67" r:id="rId2"/>
    <p:sldId id="257" r:id="rId3"/>
    <p:sldId id="260" r:id="rId4"/>
    <p:sldId id="269" r:id="rId5"/>
    <p:sldId id="263" r:id="rId6"/>
    <p:sldId id="264" r:id="rId7"/>
    <p:sldId id="272" r:id="rId8"/>
    <p:sldId id="266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9" autoAdjust="0"/>
    <p:restoredTop sz="94660"/>
  </p:normalViewPr>
  <p:slideViewPr>
    <p:cSldViewPr>
      <p:cViewPr varScale="1">
        <p:scale>
          <a:sx n="65" d="100"/>
          <a:sy n="65" d="100"/>
        </p:scale>
        <p:origin x="116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5ABECA8-33FE-46DB-BF10-84B11941B4C2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2022C57-BA3F-49C4-9AF8-566B3ACDE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F68E-C410-4254-A0BE-FABE3F0B1602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0A76D-F233-4CD4-8DC3-ABEA8ACB16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4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36BE-F555-4D65-A6FA-B22AF5F945BB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65DB-4FB3-4EFF-BAB8-BF8BD64B8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62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6E4A-B69C-445C-85C8-C1F501205FE4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EB59-3EE6-4A0B-813D-DA1B7EF7C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2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D62F-52D1-41CB-8D8F-F617CF550763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2905-F751-4840-87DF-E231D9869A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E1EE7-D36C-448B-95DE-DF29E333A7B1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E4-907D-441A-ADE9-7653E804DF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5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A040-E252-4D11-A06F-11CD148AA47C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F1B6-4256-4F35-8C44-5E8473B95B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39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4D62-107C-477E-9A33-22EEB16ABD45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95C6-77F0-41C7-9349-BF8264FB58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50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B269-334D-411E-9C00-AF48A413F3EA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CEC7-D0BA-426F-87C3-90AA3D9449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4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6A73-6C3C-49CF-BF77-3A8C9A63963B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1D7-77F6-4FE3-B77E-C8DFBA7D58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00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8780-370B-4520-80B1-38BD666A392B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9C74B-F392-4922-B81B-7CAC490C7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01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24C7-9FCE-4CE9-9871-E921B19EB86E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9DB-32B5-4BF8-A722-C8661101B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9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49A53-424A-4DCC-A93B-60061D8F648E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09DE-3ADB-41EA-B553-E2337A656C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0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372350" cy="3674790"/>
          </a:xfrm>
        </p:spPr>
        <p:txBody>
          <a:bodyPr>
            <a:normAutofit/>
          </a:bodyPr>
          <a:lstStyle/>
          <a:p>
            <a:r>
              <a:rPr lang="x-non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Уважаемый председатель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члены государственной аттестационной комиссии!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вниманию предлагаются результаты исследования на тему: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«БИЗНЕС-ПЛАН КАК ИНСТРУМЕНТ СТРАТЕГИЧЕСКОГО УПРАВЛЕНИЯ РАЗВИТИЕМ СТРОИТЕЛЬНОГО ПРЕДПРИЯТИЯ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ПРИМЕРЕ ИП СОИН И.С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55776" y="5921896"/>
            <a:ext cx="7362056" cy="936104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Соин</a:t>
            </a:r>
            <a:r>
              <a:rPr lang="ru-RU" sz="1600" dirty="0" smtClean="0"/>
              <a:t> Игорь Сергеевич, менеджмент тип В</a:t>
            </a:r>
          </a:p>
          <a:p>
            <a:r>
              <a:rPr lang="ru-RU" sz="1600" dirty="0"/>
              <a:t>Научный </a:t>
            </a:r>
            <a:r>
              <a:rPr lang="ru-RU" sz="1600" dirty="0" smtClean="0"/>
              <a:t>руководитель: к.э.н</a:t>
            </a:r>
            <a:r>
              <a:rPr lang="ru-RU" sz="1600" dirty="0"/>
              <a:t>., доц. </a:t>
            </a:r>
            <a:r>
              <a:rPr lang="ru-RU" sz="1600" dirty="0" err="1"/>
              <a:t>Епинина</a:t>
            </a:r>
            <a:r>
              <a:rPr lang="ru-RU" sz="1600" dirty="0"/>
              <a:t> В.С.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8E474-E306-467F-8ABE-A104F73D4A1E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76672"/>
            <a:ext cx="87484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провести анализ выручки по годам и направлениям деятельности   то, как указывалось ранее, есть три основных направления: замена оконных конструкций, замена кровельного покрытия и общестроительные работы, при этом, два первых направления имеют низкую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Следовательно, важного внимания заслуживают остальные направления, т.к.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них выше. Но если проанализировать динамику по направлениям и выручке за три года, то получается, что как раз-таки низко маржинальные направления не теряют своего объема в сравнении с остальными. Это негативная динамика, с точки зрения итоговой прибыльности организации. Примерная прибыльность по направлениям: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Замена оконных конструкций – 15%;.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Замена кровельного покрытия – 13%.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Общестроительные работы – 25%.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Доступная среда(Бюджет) – 20%.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Доступная среда(АО «Почта России») – 25%.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Точка Роста – 22%.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Реконструкция спорт залов – 22%.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 Физические лица – 30%.</a:t>
            </a:r>
          </a:p>
        </p:txBody>
      </p:sp>
    </p:spTree>
    <p:extLst>
      <p:ext uri="{BB962C8B-B14F-4D97-AF65-F5344CB8AC3E}">
        <p14:creationId xmlns:p14="http://schemas.microsoft.com/office/powerpoint/2010/main" val="42229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выручки и прибыльности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сильно зависит от объема финансирования федеральных и региональных программ, а также от платежеспособности муниципальных учреждений. Исходя из выше представленных таблиц и диаграмм, можно заметить явное снижение объемов выручки. Это связано с ухудшившейся ситуацией в регионе присутствия организации. Весной практически полностью была прекращена работа муниципальных учреждений (школ, детских садов, детско-юношеских центров), следствием чего, явилось снижение внебюджетных возможностей этих организаций до, практически, нулевого уровня. Соответственно и объем заказ по общестроительным направлениям свелся к минимуму. Также у ИП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впервые возникли проблемы с дебиторской задолженностью. Ряд выполненных объемов в январе – мае, не оплачен до сих пор. Ранее, в предыдущие года, максимальное время оплаты выполненных работ составляло до 4-6 недель. В этом году этот показатель уже достиг уже 10 месяцев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223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H="1" flipV="1">
            <a:off x="103104" y="371610"/>
            <a:ext cx="9036495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находится и функционирует в определенной среде.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планирования – обеспечить такое взаимодействие с внешней средой, которое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позволит поддерживать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потенциал на уровне, необходимом для нормального функционирования и развития.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внешняя среда исследуется, в первую очередь, для того, чтобы выявить возможности и угрозы, которые необходимо учитывать при постановке своих целей и их достижении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2020 г. стал более чем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негативным: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курса доллара к рублю, абсолютное количество строительных материалов повысилось в цене. Так в июне многие поставщики произвели повышение цен на строительные материалы на 20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Весной 2020 г. в связи с пандемией был закрыт въезд для гастарбайтеров, а как мы все знаем именно за счет этой приезжей сезонной рабочей силы и осуществляются многие строительные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следствием этого стало повышение требуемой оплаты строителями представляющими Российскую Федерацию.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 снизилась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платежеспособность муниципальных учреждений, один из основополагающих факторов успешности и прибыльности 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</a:t>
            </a:r>
          </a:p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0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77681"/>
            <a:ext cx="892899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конкуренции на рынке в связи с меньшим объемом самого рынка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Стабильность контрагентов и заказчиков, также ухудшилась в 2020 году.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Резкое снижение всеобщей покупательной способности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есть и положительные моменты: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 фактор, позволяет использовать новые технологии и материалы, как следствие минимизировать издержки.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фактор, в связи с пандемией и массовой работой в удаленном режиме, повысился спрос на индивидуальное жилье.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335369"/>
              </p:ext>
            </p:extLst>
          </p:nvPr>
        </p:nvGraphicFramePr>
        <p:xfrm>
          <a:off x="827584" y="3429000"/>
          <a:ext cx="7632847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7886">
                  <a:extLst>
                    <a:ext uri="{9D8B030D-6E8A-4147-A177-3AD203B41FA5}">
                      <a16:colId xmlns:a16="http://schemas.microsoft.com/office/drawing/2014/main" val="1650505595"/>
                    </a:ext>
                  </a:extLst>
                </a:gridCol>
                <a:gridCol w="4154961">
                  <a:extLst>
                    <a:ext uri="{9D8B030D-6E8A-4147-A177-3AD203B41FA5}">
                      <a16:colId xmlns:a16="http://schemas.microsoft.com/office/drawing/2014/main" val="1075353500"/>
                    </a:ext>
                  </a:extLst>
                </a:gridCol>
              </a:tblGrid>
              <a:tr h="189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Сильные стороны: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Достаточный объем собственных оборотных средств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Репутация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Выстроенные прочные отношения с заказчиками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Квалифицированные кадры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Слабые стороны: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Порядка 90% выручки поступает от муниципальных учреждений, т.е. через чур сильная зависимость от одного направления деятельности (бюджетное финансирование)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значимых основных средств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5707849"/>
                  </a:ext>
                </a:extLst>
              </a:tr>
              <a:tr h="1348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Возможности: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новых направлений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Возможность выхода на новые рынки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Угрозы: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Сильная конкуренция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Ухудшение финансового состояния заказчиков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Общее снижение покупательной способности населения и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51282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63888" y="3034446"/>
            <a:ext cx="180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SWOT-</a:t>
            </a:r>
            <a:r>
              <a:rPr lang="ru-RU" dirty="0" smtClean="0"/>
              <a:t>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7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81813"/>
              </p:ext>
            </p:extLst>
          </p:nvPr>
        </p:nvGraphicFramePr>
        <p:xfrm>
          <a:off x="251520" y="548680"/>
          <a:ext cx="8424936" cy="2952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2586">
                  <a:extLst>
                    <a:ext uri="{9D8B030D-6E8A-4147-A177-3AD203B41FA5}">
                      <a16:colId xmlns:a16="http://schemas.microsoft.com/office/drawing/2014/main" val="3615482092"/>
                    </a:ext>
                  </a:extLst>
                </a:gridCol>
                <a:gridCol w="1273070">
                  <a:extLst>
                    <a:ext uri="{9D8B030D-6E8A-4147-A177-3AD203B41FA5}">
                      <a16:colId xmlns:a16="http://schemas.microsoft.com/office/drawing/2014/main" val="413365739"/>
                    </a:ext>
                  </a:extLst>
                </a:gridCol>
                <a:gridCol w="1273070">
                  <a:extLst>
                    <a:ext uri="{9D8B030D-6E8A-4147-A177-3AD203B41FA5}">
                      <a16:colId xmlns:a16="http://schemas.microsoft.com/office/drawing/2014/main" val="617642255"/>
                    </a:ext>
                  </a:extLst>
                </a:gridCol>
                <a:gridCol w="3506210">
                  <a:extLst>
                    <a:ext uri="{9D8B030D-6E8A-4147-A177-3AD203B41FA5}">
                      <a16:colId xmlns:a16="http://schemas.microsoft.com/office/drawing/2014/main" val="3157632813"/>
                    </a:ext>
                  </a:extLst>
                </a:gridCol>
              </a:tblGrid>
              <a:tr h="26839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Направление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Выручка, млн. руб.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Изменение 2020 г. к 2019 г.,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114467"/>
                  </a:ext>
                </a:extLst>
              </a:tr>
              <a:tr h="268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307670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Окна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+ 13,5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841509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Кровля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+ 170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418781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Доступная среда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413465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Спорт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3364956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Точка Роста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1431886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Почта России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9884937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Общестрой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- 75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763641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Физ. лица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- 34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70617"/>
                  </a:ext>
                </a:extLst>
              </a:tr>
              <a:tr h="26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Общий объем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- 23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92791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17934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Сравнение объема выручки 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И.С. в 2019-2020 гг. по направлениям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505805"/>
            <a:ext cx="660648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Рентабельность направлений деятельности 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И.С.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65237"/>
              </p:ext>
            </p:extLst>
          </p:nvPr>
        </p:nvGraphicFramePr>
        <p:xfrm>
          <a:off x="251520" y="3925922"/>
          <a:ext cx="8424937" cy="2815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0885">
                  <a:extLst>
                    <a:ext uri="{9D8B030D-6E8A-4147-A177-3AD203B41FA5}">
                      <a16:colId xmlns:a16="http://schemas.microsoft.com/office/drawing/2014/main" val="4286253555"/>
                    </a:ext>
                  </a:extLst>
                </a:gridCol>
                <a:gridCol w="2207026">
                  <a:extLst>
                    <a:ext uri="{9D8B030D-6E8A-4147-A177-3AD203B41FA5}">
                      <a16:colId xmlns:a16="http://schemas.microsoft.com/office/drawing/2014/main" val="4188698147"/>
                    </a:ext>
                  </a:extLst>
                </a:gridCol>
                <a:gridCol w="2207026">
                  <a:extLst>
                    <a:ext uri="{9D8B030D-6E8A-4147-A177-3AD203B41FA5}">
                      <a16:colId xmlns:a16="http://schemas.microsoft.com/office/drawing/2014/main" val="3762461557"/>
                    </a:ext>
                  </a:extLst>
                </a:gridCol>
              </a:tblGrid>
              <a:tr h="35193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Рентабельность,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242854"/>
                  </a:ext>
                </a:extLst>
              </a:tr>
              <a:tr h="351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50013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Окна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702113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Кровля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344528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Доступная среда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934138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АО «Почта России»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121621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Общестрой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5782116"/>
                  </a:ext>
                </a:extLst>
              </a:tr>
              <a:tr h="3519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Физические лица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227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8976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третьей главе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 разработан комплекс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рекомендаций по разработке стратегического бизнес-плана развития ИП 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И.С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анализа, проведенного во второй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главе,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сделать вывод, что в связи с резко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ухудшившейся экономикой, 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рассматриваемой организации значительно ухудшилось положение и требуются серьезные изменения, как для восстановления экономического положения, так и для потенциального развития в будущих периодах.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Рассматриваемые варианты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С. для разработки бизнес-плана: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Развитие направления работы с заказчиками, в виде физических лиц.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Развитие направления с работы с юридическими лицами.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Возведение индивидуального частного жилья.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Возведение многоквартирного жилья в городе Сочи, при привлечении инвестора.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озвученных вариантов, наиболее привлекательным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считает возведение многоквартирного жилья городе Сочи, при привлечении инвестора.</a:t>
            </a:r>
          </a:p>
        </p:txBody>
      </p:sp>
    </p:spTree>
    <p:extLst>
      <p:ext uri="{BB962C8B-B14F-4D97-AF65-F5344CB8AC3E}">
        <p14:creationId xmlns:p14="http://schemas.microsoft.com/office/powerpoint/2010/main" val="108403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86764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проекта строительства многоквартирного жилого дома в городе Сочи проявляется в том, что спрос на недвижимость 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Сочи постоянно растет. За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последние 6 лет происходит устойчивый рост спроса. 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 г.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 квартир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Сочи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выросла более чем на 40 %.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стимул рынку недвижимости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закрытие границ, санкции и общая ситуация в мире.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Перейдем к описанию бизнес-плана.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финансирования данного проекта составляет 275-295 млн. руб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данного проекта – 15-20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поэтапное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выручка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395-450 миллионов.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будет зависеть от ряда факторов: цена реализации (определяет инвестор), конечный срок реализации проекта, выбранный вариант налогообложения (определяет инвестор).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2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67192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маркетинга очень проста. Планируется выстроить взаимоотношения с организациями, предоставляющими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риэлторские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услуги;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налажены отношения с банковским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сектором;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 и конечно же реклама всех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видов.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непосредственное возведение сооружения будет заключен договор субподряда с местной крупной строительной организацией. Закупка большинства материалов будет осуществляться напрямую у производителей или же у проверенных крупнейших поставщиков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Проведем оценку эффективности предложенных рекомендаций.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расчетов, можно сделать вывод о инвестиционной привлекательности данного проекта для инвестора. При минимальной цене реализации квадратного метра в 105 тыс. руб., инвестор получит 114 304 тыс. руб. прибыли, без вычета издержек по рекламе и расчетов с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за генподрядные услуги. </a:t>
            </a:r>
          </a:p>
          <a:p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74846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Договоренность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между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и инвестором сводится к тому, что с полученной прибыли (до налогообложения) инвестор оплачивает генподрядчику 13% за оказанные услуги. Таким образом, при минимально оговоренной цене реализации готового жилья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получит прибыль в размере порядка 15 млн. руб. Помимо оплаты инвестором за услуги генподряда,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будет осуществлять внутреннюю отделку помещений своим кадровым составом, следовательно, по данному направлению также получит прибыль.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Итого, за менее чем два года при реализации данного проекта ИП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И.С. получит более 15 млн. руб. прибыли. Данный показатель гораздо выше не только 2020 г., который ознаменован серьезным спадом, у рассматриваемой нами организации, но и окажется гораздо более результативным и прибыльным, по сравнению с 2019 и 2018 гг.</a:t>
            </a:r>
          </a:p>
        </p:txBody>
      </p:sp>
    </p:spTree>
    <p:extLst>
      <p:ext uri="{BB962C8B-B14F-4D97-AF65-F5344CB8AC3E}">
        <p14:creationId xmlns:p14="http://schemas.microsoft.com/office/powerpoint/2010/main" val="34646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96448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Рассмотрев цели и сущность планирования, а также различные аспекты практики составления бизнес-планов, можно сделать вывод, что этот план является неотъемлемой частью внутрифирменного планирования, одним из важнейших документов, разрабатываемых в организации, является эффективным инструментом управления, помогает организации, определять перспективы роста своего дела, контролировать текущую ситуацию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Проанализировав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показатели, был сделан вывод о том, что предлагаемый в данной работе инвестиционный проект является эффективным и интересным, как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И.С., так и привлеченному инвестору.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Настоящая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выпускная квалификационная работа выполнена на примере ИП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И.С. В связи с резко изменившимся рядом внешних экономических факторов, руководителем рассматриваемой нами организации было принято решение по освоению новых рынков с привлечением внешних инвестиций. При реализации приведенного бизнес-плана, ИП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И.С. выйдет на более высокий уровень прибыльности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Соответственно, предложенные</a:t>
            </a:r>
            <a:r>
              <a:rPr lang="x-non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будут иметь как социальный, так и экономический эффект.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8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DFD970A-E216-4E69-B786-D6E1332C82B2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539552" y="260648"/>
            <a:ext cx="8281987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бизнес-планирования предприятия обусловлена, прежде всего, запросами практики. Бизнес-планирование в целом является наиболее эффективным инструментом проектных, инновационных и инвестиционных решений в зависимости от требований рынка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выпускной аттестационной работы является разработка бизнес-плана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как инструмента стратегического управления развитием строительного предприятия.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поставленной цели необходимо решить следующие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-раскрыть понятие и сущность бизнес-плана;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-описать виды бизнес-планов и их назначение;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-рассмотреть структуру и содержание бизнес-плана предприятия;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-дать общую характеристику и описать основные направления деятельности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-разработать комплекс рекомендаций по стратегическому бизнес-планированию развития ИП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-оценить эффективность разработанных рекомендаций.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996952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x-none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Доклад окончен! Благодарю за внимание!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E7406B8-D915-42EE-B1C6-037E32C82BB3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684213" y="1268413"/>
            <a:ext cx="79914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заключается в том, что разработанные рекомендации реальны к применению и способны привести к развитию предприятия.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проведенного исследования состоит в том, что на примере анализируемого предприятия в условиях изменившейся экономической ситуации как региона ведения предпринимательской деятельности, так и самого предприятия за последние 9 месяцев, предложен комплекс рекомендаций по разработке стратегического бизнес-плана предприятия с целью достижения конкретного результата развития данного предприятия.</a:t>
            </a: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385991-2BEE-47DE-8B41-ED6C852476E4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9552" y="908720"/>
            <a:ext cx="838835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x-none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главе</a:t>
            </a:r>
            <a:r>
              <a:rPr 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выпускной аттестационной работы рассмотрены теоретические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бизнес-планирования как инструмента стратегического управления развития предприятием.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Поясняется сущность</a:t>
            </a:r>
            <a:r>
              <a:rPr 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бизнес-плана и необходимост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его разработки для развития </a:t>
            </a:r>
            <a:r>
              <a:rPr lang="x-none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Бизнес-план является основным документом любого коммерческого проекта. Бизнес-план представляет собой документ, в котором формулируются цели предприятия, дается их обоснование, определяются пути достижения, необходимые для реализации средства и конечные финансовые показатели работы.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Бизнес-план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документом, позволяющим управлять бизнесом, поэтому его можно представить, как неотъемлемый элемент стратегического планирования и как руководство для исполнения и контроля.</a:t>
            </a:r>
          </a:p>
          <a:p>
            <a:endParaRPr 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59A643-318C-4EAB-96E0-AC6DF694DA1D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207641" y="332656"/>
            <a:ext cx="895508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виды бизнес-планов и дано объяснение их</a:t>
            </a:r>
            <a:r>
              <a:rPr 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назначению: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Бизнес-план компании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Инвестиционный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бизнес-план;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Бизнес-план для получения кредитов (или же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гранта);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Бизнес-план структурного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Бизнес-план развития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Бизнес-идея должна реализоваться в бизнес-планировании, в разработке конкретного проекта. Назначение бизнес-плана – показать реальные шансы реализации бизнес идеи. Он не только дает правдивую оценку возможностей и рисков, но и показывает необходимость (или же отсутствие таковой) в привлечении дополнительных инвестиций, открытии кредитных линий. По сути, бизнес-план показывает успешность управления и пути развития предприятия для достижения поставленной цели.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2AA4125-D664-43FC-983E-AABEAE5E5306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188913" y="476250"/>
            <a:ext cx="87852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Стандартные разделы Бизнес-план </a:t>
            </a:r>
            <a:r>
              <a:rPr lang="ru-RU" dirty="0"/>
              <a:t>должен содержать: </a:t>
            </a:r>
          </a:p>
          <a:p>
            <a:r>
              <a:rPr lang="ru-RU" dirty="0"/>
              <a:t>1. Титульный лист.</a:t>
            </a:r>
          </a:p>
          <a:p>
            <a:r>
              <a:rPr lang="ru-RU" dirty="0"/>
              <a:t>2. Содержание бизнес-плана.</a:t>
            </a:r>
          </a:p>
          <a:p>
            <a:r>
              <a:rPr lang="ru-RU" dirty="0"/>
              <a:t>3. Основные разделы бизнес-плана.</a:t>
            </a:r>
          </a:p>
          <a:p>
            <a:r>
              <a:rPr lang="ru-RU" dirty="0"/>
              <a:t>4. Приложения (если есть).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95263"/>
            <a:ext cx="7848872" cy="4543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EBD3D05-CBF1-453F-91BA-4B7858379774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23850" y="692150"/>
            <a:ext cx="838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25605" name="TextBox 2"/>
          <p:cNvSpPr txBox="1">
            <a:spLocks noChangeArrowheads="1"/>
          </p:cNvSpPr>
          <p:nvPr/>
        </p:nvSpPr>
        <p:spPr bwMode="auto">
          <a:xfrm>
            <a:off x="506379" y="332656"/>
            <a:ext cx="82089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главе</a:t>
            </a:r>
            <a:r>
              <a:rPr 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выпускной аттестационной работы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 анализ деятельности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С. как основа для разработки бизнес-плана. Произведен анализ организационно-экономической характеристики организации, внешней и внутренней среды, анализ выполнения плановых показателей.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Игорь Сергеевич представляет собой организацию, осуществляющую строительные и ремонтные работы. Фактическое местоположение: Волгоградская область.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ИП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 включает в себя работу с заказчиками, работу с поставщиками, работу с субподрядчиками и ведение учета финансовых средств организации. Численность организации составляет 11 человек.</a:t>
            </a:r>
          </a:p>
        </p:txBody>
      </p:sp>
      <p:pic>
        <p:nvPicPr>
          <p:cNvPr id="1026" name="Рисунок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7344816" cy="2614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7F4D491-D91F-47A6-AF5A-DB412A6CA165}" type="slidenum">
              <a:rPr lang="ru-RU"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200" dirty="0">
              <a:solidFill>
                <a:schemeClr val="tx1">
                  <a:tint val="75000"/>
                </a:schemeClr>
              </a:solidFill>
              <a:effectLst/>
              <a:latin typeface="+mn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88857"/>
              </p:ext>
            </p:extLst>
          </p:nvPr>
        </p:nvGraphicFramePr>
        <p:xfrm>
          <a:off x="0" y="-28146"/>
          <a:ext cx="9180576" cy="6886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2201">
                  <a:extLst>
                    <a:ext uri="{9D8B030D-6E8A-4147-A177-3AD203B41FA5}">
                      <a16:colId xmlns:a16="http://schemas.microsoft.com/office/drawing/2014/main" val="1152582919"/>
                    </a:ext>
                  </a:extLst>
                </a:gridCol>
                <a:gridCol w="2542645">
                  <a:extLst>
                    <a:ext uri="{9D8B030D-6E8A-4147-A177-3AD203B41FA5}">
                      <a16:colId xmlns:a16="http://schemas.microsoft.com/office/drawing/2014/main" val="2948942634"/>
                    </a:ext>
                  </a:extLst>
                </a:gridCol>
                <a:gridCol w="1025108">
                  <a:extLst>
                    <a:ext uri="{9D8B030D-6E8A-4147-A177-3AD203B41FA5}">
                      <a16:colId xmlns:a16="http://schemas.microsoft.com/office/drawing/2014/main" val="1317515774"/>
                    </a:ext>
                  </a:extLst>
                </a:gridCol>
                <a:gridCol w="1024083">
                  <a:extLst>
                    <a:ext uri="{9D8B030D-6E8A-4147-A177-3AD203B41FA5}">
                      <a16:colId xmlns:a16="http://schemas.microsoft.com/office/drawing/2014/main" val="3175455527"/>
                    </a:ext>
                  </a:extLst>
                </a:gridCol>
                <a:gridCol w="1166539">
                  <a:extLst>
                    <a:ext uri="{9D8B030D-6E8A-4147-A177-3AD203B41FA5}">
                      <a16:colId xmlns:a16="http://schemas.microsoft.com/office/drawing/2014/main" val="3761088782"/>
                    </a:ext>
                  </a:extLst>
                </a:gridCol>
              </a:tblGrid>
              <a:tr h="5528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 программы, виды работ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 финансирования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договоров в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 млн. руб. в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028370417"/>
                  </a:ext>
                </a:extLst>
              </a:tr>
              <a:tr h="9717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Замена оконных конструкций в муниципальных </a:t>
                      </a:r>
                      <a:r>
                        <a:rPr lang="ru-RU" sz="1300" dirty="0" smtClean="0">
                          <a:effectLst/>
                        </a:rPr>
                        <a:t>общеобразовательных </a:t>
                      </a:r>
                      <a:r>
                        <a:rPr lang="ru-RU" sz="1300" dirty="0">
                          <a:effectLst/>
                        </a:rPr>
                        <a:t>и дошкольных учреждениях, по </a:t>
                      </a:r>
                      <a:r>
                        <a:rPr lang="ru-RU" sz="1300" dirty="0" smtClean="0">
                          <a:effectLst/>
                        </a:rPr>
                        <a:t>федеральной </a:t>
                      </a:r>
                      <a:r>
                        <a:rPr lang="ru-RU" sz="1300" dirty="0">
                          <a:effectLst/>
                        </a:rPr>
                        <a:t>программе улучшения </a:t>
                      </a:r>
                      <a:r>
                        <a:rPr lang="ru-RU" sz="1300" dirty="0" err="1">
                          <a:effectLst/>
                        </a:rPr>
                        <a:t>энергоэффективности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Основа – </a:t>
                      </a:r>
                      <a:r>
                        <a:rPr lang="ru-RU" sz="1300" dirty="0" smtClean="0">
                          <a:effectLst/>
                        </a:rPr>
                        <a:t>Федеральное </a:t>
                      </a:r>
                      <a:r>
                        <a:rPr lang="ru-RU" sz="1300" dirty="0">
                          <a:effectLst/>
                        </a:rPr>
                        <a:t>финансирование, региональное – </a:t>
                      </a:r>
                      <a:r>
                        <a:rPr lang="ru-RU" sz="1300" dirty="0" smtClean="0">
                          <a:effectLst/>
                        </a:rPr>
                        <a:t>незначительный </a:t>
                      </a:r>
                      <a:r>
                        <a:rPr lang="ru-RU" sz="1300" dirty="0">
                          <a:effectLst/>
                        </a:rPr>
                        <a:t>объем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12-15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557585441"/>
                  </a:ext>
                </a:extLst>
              </a:tr>
              <a:tr h="10407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Замена кровельного </a:t>
                      </a:r>
                      <a:r>
                        <a:rPr lang="ru-RU" sz="1300" dirty="0" smtClean="0">
                          <a:effectLst/>
                        </a:rPr>
                        <a:t>покрытия </a:t>
                      </a:r>
                      <a:r>
                        <a:rPr lang="ru-RU" sz="1300" dirty="0">
                          <a:effectLst/>
                        </a:rPr>
                        <a:t>в муниципальных обще-образовательных и </a:t>
                      </a:r>
                      <a:r>
                        <a:rPr lang="ru-RU" sz="1300" dirty="0" smtClean="0">
                          <a:effectLst/>
                        </a:rPr>
                        <a:t>дошкольных </a:t>
                      </a:r>
                      <a:r>
                        <a:rPr lang="ru-RU" sz="1300" dirty="0">
                          <a:effectLst/>
                        </a:rPr>
                        <a:t>учреждениях, по </a:t>
                      </a:r>
                      <a:r>
                        <a:rPr lang="ru-RU" sz="1300" dirty="0" smtClean="0">
                          <a:effectLst/>
                        </a:rPr>
                        <a:t>федеральной </a:t>
                      </a:r>
                      <a:r>
                        <a:rPr lang="ru-RU" sz="1300" dirty="0">
                          <a:effectLst/>
                        </a:rPr>
                        <a:t>программе </a:t>
                      </a:r>
                      <a:r>
                        <a:rPr lang="ru-RU" sz="1300" dirty="0" smtClean="0">
                          <a:effectLst/>
                        </a:rPr>
                        <a:t>улучшения </a:t>
                      </a:r>
                      <a:r>
                        <a:rPr lang="ru-RU" sz="1300" dirty="0" err="1">
                          <a:effectLst/>
                        </a:rPr>
                        <a:t>энергоэффективности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Основа – </a:t>
                      </a:r>
                      <a:r>
                        <a:rPr lang="ru-RU" sz="1300" dirty="0" smtClean="0">
                          <a:effectLst/>
                        </a:rPr>
                        <a:t>Федеральное </a:t>
                      </a:r>
                      <a:r>
                        <a:rPr lang="ru-RU" sz="1300" dirty="0">
                          <a:effectLst/>
                        </a:rPr>
                        <a:t>финансирование, региональное – </a:t>
                      </a:r>
                      <a:r>
                        <a:rPr lang="ru-RU" sz="1300" dirty="0" smtClean="0">
                          <a:effectLst/>
                        </a:rPr>
                        <a:t>незначительный </a:t>
                      </a:r>
                      <a:r>
                        <a:rPr lang="ru-RU" sz="1300" dirty="0">
                          <a:effectLst/>
                        </a:rPr>
                        <a:t>объем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2-4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1248654668"/>
                  </a:ext>
                </a:extLst>
              </a:tr>
              <a:tr h="9099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Федеральная программа «Доступная среда», </a:t>
                      </a:r>
                      <a:r>
                        <a:rPr lang="ru-RU" sz="1300" dirty="0" smtClean="0">
                          <a:effectLst/>
                        </a:rPr>
                        <a:t>обеспечение </a:t>
                      </a:r>
                      <a:r>
                        <a:rPr lang="ru-RU" sz="1300" dirty="0">
                          <a:effectLst/>
                        </a:rPr>
                        <a:t>доступа инвалидам и маломобильным группам к окружающей инфраструктуре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Основа – </a:t>
                      </a:r>
                      <a:r>
                        <a:rPr lang="ru-RU" sz="1300" dirty="0" smtClean="0">
                          <a:effectLst/>
                        </a:rPr>
                        <a:t>Федеральное </a:t>
                      </a:r>
                      <a:r>
                        <a:rPr lang="ru-RU" sz="1300" dirty="0">
                          <a:effectLst/>
                        </a:rPr>
                        <a:t>финансирование, региональное – </a:t>
                      </a:r>
                      <a:r>
                        <a:rPr lang="ru-RU" sz="1300" dirty="0" smtClean="0">
                          <a:effectLst/>
                        </a:rPr>
                        <a:t>незначительный </a:t>
                      </a:r>
                      <a:r>
                        <a:rPr lang="ru-RU" sz="1300" dirty="0">
                          <a:effectLst/>
                        </a:rPr>
                        <a:t>объем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1-2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363033303"/>
                  </a:ext>
                </a:extLst>
              </a:tr>
              <a:tr h="7279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Федеральная программа ре-конструкции школьных спор-</a:t>
                      </a:r>
                      <a:r>
                        <a:rPr lang="ru-RU" sz="1300" dirty="0" err="1">
                          <a:effectLst/>
                        </a:rPr>
                        <a:t>тивных</a:t>
                      </a:r>
                      <a:r>
                        <a:rPr lang="ru-RU" sz="1300" dirty="0">
                          <a:effectLst/>
                        </a:rPr>
                        <a:t> залов в сельских школах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Основа – </a:t>
                      </a:r>
                      <a:r>
                        <a:rPr lang="ru-RU" sz="1300" dirty="0" smtClean="0">
                          <a:effectLst/>
                        </a:rPr>
                        <a:t>Федеральное </a:t>
                      </a:r>
                      <a:r>
                        <a:rPr lang="ru-RU" sz="1300" dirty="0">
                          <a:effectLst/>
                        </a:rPr>
                        <a:t>финансирование, региональное – </a:t>
                      </a:r>
                      <a:r>
                        <a:rPr lang="ru-RU" sz="1300" dirty="0" smtClean="0">
                          <a:effectLst/>
                        </a:rPr>
                        <a:t>незначительный </a:t>
                      </a:r>
                      <a:r>
                        <a:rPr lang="ru-RU" sz="1300" dirty="0">
                          <a:effectLst/>
                        </a:rPr>
                        <a:t>объем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2531575319"/>
                  </a:ext>
                </a:extLst>
              </a:tr>
              <a:tr h="7279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Федеральная программа «Точка Роста»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Основа – </a:t>
                      </a:r>
                      <a:r>
                        <a:rPr lang="ru-RU" sz="1300" dirty="0" smtClean="0">
                          <a:effectLst/>
                        </a:rPr>
                        <a:t>Федеральное </a:t>
                      </a:r>
                      <a:r>
                        <a:rPr lang="ru-RU" sz="1300" dirty="0">
                          <a:effectLst/>
                        </a:rPr>
                        <a:t>финансирование, региональное – незначительный объем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3138813090"/>
                  </a:ext>
                </a:extLst>
              </a:tr>
              <a:tr h="7570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Программа «доступная сре-да», обеспечение доступа ин-валидам и маломобильным групппам к отделениям «Почты России»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АО «Почта России»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3426341124"/>
                  </a:ext>
                </a:extLst>
              </a:tr>
              <a:tr h="5989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Общестроительные работы в муниципальных учреждениях города Волгограда и области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Местный бюджет, внебюджетное финансирование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2007587915"/>
                  </a:ext>
                </a:extLst>
              </a:tr>
              <a:tr h="5989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Работа с физическими лица-ми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Частное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109" marR="15109" marT="0" marB="0"/>
                </a:tc>
                <a:extLst>
                  <a:ext uri="{0D108BD9-81ED-4DB2-BD59-A6C34878D82A}">
                    <a16:rowId xmlns:a16="http://schemas.microsoft.com/office/drawing/2014/main" val="406149604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F924216-714C-48F3-925F-951DEC49040E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8414" y="116632"/>
            <a:ext cx="90364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67% от всего объема стоимости заключенных договоров ИП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И.С. приходится на ежегодные федеральные программы (с региональным частичным финансированием) строительных и ремонтных работ, финансируемых из бюджета Российской Федерации;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22% приходятся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строительных и ремонтных работ из местного регионального бюджета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внебюджетных средств при работе с муниципальными учреждениями; также ежегодно заключаются договора на строительные и ремонтные работы с АО «Почта России» в среднем на данное направление приходится немногим больше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6%;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 и как говорилось ранее, чуть менее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 приходится на работу с заказчиками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физических лиц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80" y="2676240"/>
            <a:ext cx="6241032" cy="4221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1478</Words>
  <Application>Microsoft Office PowerPoint</Application>
  <PresentationFormat>Экран (4:3)</PresentationFormat>
  <Paragraphs>246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Verdana</vt:lpstr>
      <vt:lpstr>Тема Office</vt:lpstr>
      <vt:lpstr>Уважаемый председатель и члены государственной аттестационной комиссии!   Вашему вниманию предлагаются результаты исследования на тему: «БИЗНЕС-ПЛАН КАК ИНСТРУМЕНТ СТРАТЕГИЧЕСКОГО УПРАВЛЕНИЯ РАЗВИТИЕМ СТРОИТЕЛЬНОГО ПРЕДПРИЯТИЯ (НА ПРИМЕРЕ ИП СОИН И.С.)»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ILYA</dc:creator>
  <cp:lastModifiedBy>HP</cp:lastModifiedBy>
  <cp:revision>121</cp:revision>
  <dcterms:created xsi:type="dcterms:W3CDTF">2019-11-10T09:44:32Z</dcterms:created>
  <dcterms:modified xsi:type="dcterms:W3CDTF">2020-11-26T19:49:00Z</dcterms:modified>
</cp:coreProperties>
</file>