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7" r:id="rId3"/>
    <p:sldId id="420" r:id="rId4"/>
    <p:sldId id="260" r:id="rId5"/>
    <p:sldId id="261" r:id="rId6"/>
    <p:sldId id="262" r:id="rId7"/>
    <p:sldId id="263" r:id="rId8"/>
    <p:sldId id="264" r:id="rId9"/>
    <p:sldId id="265" r:id="rId10"/>
    <p:sldId id="419" r:id="rId11"/>
    <p:sldId id="421" r:id="rId12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7FE3"/>
    <a:srgbClr val="8531E5"/>
    <a:srgbClr val="6981E3"/>
    <a:srgbClr val="8238E5"/>
    <a:srgbClr val="7258E4"/>
    <a:srgbClr val="FF7C80"/>
    <a:srgbClr val="8237E5"/>
    <a:srgbClr val="7357E4"/>
    <a:srgbClr val="6779E3"/>
    <a:srgbClr val="6EA2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5673" autoAdjust="0"/>
  </p:normalViewPr>
  <p:slideViewPr>
    <p:cSldViewPr snapToGrid="0">
      <p:cViewPr varScale="1">
        <p:scale>
          <a:sx n="126" d="100"/>
          <a:sy n="126" d="100"/>
        </p:scale>
        <p:origin x="31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E5747-FCEA-4E01-93AF-917363966AFB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5FBFC-9920-48D3-82F0-F6DFC0036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29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1377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437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A5E975-B0A6-498B-89DB-D003A5AA5D0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605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51B1-EF4A-44A7-9258-83BF8460D741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62C6-C5FD-4BDF-8729-71C8A9449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90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51B1-EF4A-44A7-9258-83BF8460D741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62C6-C5FD-4BDF-8729-71C8A9449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76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51B1-EF4A-44A7-9258-83BF8460D741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62C6-C5FD-4BDF-8729-71C8A9449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271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5007-C2F8-40B3-AF90-060DD3421908}" type="datetime1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642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9A31-740F-41AC-9B65-7E493566C88C}" type="datetime1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55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3356-B94E-4AB1-B14B-C76F9262BB3D}" type="datetime1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887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9B9A-9F51-4068-99DE-0E15BEC2DDB2}" type="datetime1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628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75017-20CB-4405-98B2-37DDA2D9CF20}" type="datetime1">
              <a:rPr lang="ru-RU" smtClean="0"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0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3183-AB7D-4B4E-87E4-700255235FA2}" type="datetime1">
              <a:rPr lang="ru-RU" smtClean="0"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122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1EB6-AA0E-4BBA-93FC-DEEAC6437D76}" type="datetime1">
              <a:rPr lang="ru-RU" smtClean="0"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755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AF4D-018F-49E7-A3B7-31FFCEFE732E}" type="datetime1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300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51B1-EF4A-44A7-9258-83BF8460D741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62C6-C5FD-4BDF-8729-71C8A9449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1925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09E0C-2185-465A-807C-8FFCD2F8AF9E}" type="datetime1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7144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372E7-0A2D-412F-A826-FA90A3AE6CFD}" type="datetime1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0321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56A8-DD3E-43B3-B20A-147B94762BB5}" type="datetime1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76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51B1-EF4A-44A7-9258-83BF8460D741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62C6-C5FD-4BDF-8729-71C8A9449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41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51B1-EF4A-44A7-9258-83BF8460D741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62C6-C5FD-4BDF-8729-71C8A9449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8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51B1-EF4A-44A7-9258-83BF8460D741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62C6-C5FD-4BDF-8729-71C8A9449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80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51B1-EF4A-44A7-9258-83BF8460D741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62C6-C5FD-4BDF-8729-71C8A9449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891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51B1-EF4A-44A7-9258-83BF8460D741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62C6-C5FD-4BDF-8729-71C8A9449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8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51B1-EF4A-44A7-9258-83BF8460D741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62C6-C5FD-4BDF-8729-71C8A9449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02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51B1-EF4A-44A7-9258-83BF8460D741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62C6-C5FD-4BDF-8729-71C8A9449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85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651B1-EF4A-44A7-9258-83BF8460D741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962C6-C5FD-4BDF-8729-71C8A9449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74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51B2-CCDE-44DB-9618-ACFE683B972A}" type="datetime1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77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9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15.svg"/><Relationship Id="rId4" Type="http://schemas.openxmlformats.org/officeDocument/2006/relationships/image" Target="../media/image9.png"/><Relationship Id="rId9" Type="http://schemas.openxmlformats.org/officeDocument/2006/relationships/image" Target="../media/image19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sv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onomarevdana\Documents\&#1050;&#1086;&#1087;&#1080;&#1103;%20&#1044;&#1080;&#1087;&#1083;&#1086;&#1084;%201.xlsx!&#1052;&#1077;&#1088;&#1086;&#1087;&#1088;&#1080;&#1103;&#1090;&#1080;&#1103;!R9C1:R48C5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D851E648-CE62-4865-8470-82A9456C81E6}"/>
              </a:ext>
            </a:extLst>
          </p:cNvPr>
          <p:cNvGrpSpPr/>
          <p:nvPr/>
        </p:nvGrpSpPr>
        <p:grpSpPr>
          <a:xfrm>
            <a:off x="6580435" y="-2398557"/>
            <a:ext cx="8948964" cy="12105059"/>
            <a:chOff x="4855953" y="-2833465"/>
            <a:chExt cx="8948964" cy="12105059"/>
          </a:xfrm>
        </p:grpSpPr>
        <p:sp>
          <p:nvSpPr>
            <p:cNvPr id="18" name="Полилиния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" name="Полилиния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0" name="Полилиния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24" name="Надпись 23">
            <a:extLst>
              <a:ext uri="{FF2B5EF4-FFF2-40B4-BE49-F238E27FC236}">
                <a16:creationId xmlns:a16="http://schemas.microsoft.com/office/drawing/2014/main" id="{C1165547-DF3A-4694-9097-2BDAF2003713}"/>
              </a:ext>
            </a:extLst>
          </p:cNvPr>
          <p:cNvSpPr txBox="1"/>
          <p:nvPr/>
        </p:nvSpPr>
        <p:spPr>
          <a:xfrm>
            <a:off x="323039" y="3257879"/>
            <a:ext cx="7064597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2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Разработка проекта по совершенствованию системы планирования и бюджетирования предприятия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6BBBCB2E-F413-4381-8378-02FDC20EA4F6}"/>
              </a:ext>
            </a:extLst>
          </p:cNvPr>
          <p:cNvSpPr/>
          <p:nvPr/>
        </p:nvSpPr>
        <p:spPr>
          <a:xfrm>
            <a:off x="1468414" y="5353463"/>
            <a:ext cx="3536195" cy="1231106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Выполнил слушатель:</a:t>
            </a:r>
          </a:p>
          <a:p>
            <a:pPr rtl="0"/>
            <a:r>
              <a:rPr lang="ru-RU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Терентьева О.В.</a:t>
            </a:r>
          </a:p>
          <a:p>
            <a:pPr rtl="0"/>
            <a:r>
              <a:rPr lang="ru-RU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Научный руководитель:</a:t>
            </a:r>
          </a:p>
          <a:p>
            <a:r>
              <a:rPr lang="ru-RU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к.э.н., доцент </a:t>
            </a:r>
            <a:r>
              <a:rPr lang="ru-RU" sz="1600" i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каф.менеджмента</a:t>
            </a:r>
            <a:endParaRPr lang="ru-RU" sz="1600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  <a:p>
            <a:pPr rtl="0"/>
            <a:r>
              <a:rPr lang="ru-RU" sz="1600" i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Марусинина</a:t>
            </a:r>
            <a:r>
              <a:rPr lang="ru-RU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Е.Ю.</a:t>
            </a:r>
          </a:p>
        </p:txBody>
      </p:sp>
      <p:grpSp>
        <p:nvGrpSpPr>
          <p:cNvPr id="56" name="Группа 55" descr="Это изображение содержит значок с тремя связанными человеческими фигурами. ">
            <a:extLst>
              <a:ext uri="{FF2B5EF4-FFF2-40B4-BE49-F238E27FC236}">
                <a16:creationId xmlns:a16="http://schemas.microsoft.com/office/drawing/2014/main" id="{E56C5C06-BE0B-4D3E-8B77-1A2F0B930590}"/>
              </a:ext>
            </a:extLst>
          </p:cNvPr>
          <p:cNvGrpSpPr/>
          <p:nvPr/>
        </p:nvGrpSpPr>
        <p:grpSpPr>
          <a:xfrm>
            <a:off x="354581" y="5603466"/>
            <a:ext cx="569186" cy="530997"/>
            <a:chOff x="-27444701" y="-10180638"/>
            <a:chExt cx="10883901" cy="10153650"/>
          </a:xfrm>
          <a:solidFill>
            <a:schemeClr val="bg1">
              <a:lumMod val="50000"/>
            </a:schemeClr>
          </a:solidFill>
        </p:grpSpPr>
        <p:sp>
          <p:nvSpPr>
            <p:cNvPr id="57" name="Полилиния 35">
              <a:extLst>
                <a:ext uri="{FF2B5EF4-FFF2-40B4-BE49-F238E27FC236}">
                  <a16:creationId xmlns:a16="http://schemas.microsoft.com/office/drawing/2014/main" id="{D07CC084-C9D4-47CF-9EAD-4A7517F975DF}"/>
                </a:ext>
              </a:extLst>
            </p:cNvPr>
            <p:cNvSpPr>
              <a:spLocks/>
            </p:cNvSpPr>
            <p:nvPr/>
          </p:nvSpPr>
          <p:spPr bwMode="auto">
            <a:xfrm>
              <a:off x="-22969538" y="-10180638"/>
              <a:ext cx="1906588" cy="1978025"/>
            </a:xfrm>
            <a:custGeom>
              <a:avLst/>
              <a:gdLst>
                <a:gd name="T0" fmla="*/ 554 w 639"/>
                <a:gd name="T1" fmla="*/ 327 h 664"/>
                <a:gd name="T2" fmla="*/ 438 w 639"/>
                <a:gd name="T3" fmla="*/ 526 h 664"/>
                <a:gd name="T4" fmla="*/ 204 w 639"/>
                <a:gd name="T5" fmla="*/ 521 h 664"/>
                <a:gd name="T6" fmla="*/ 97 w 639"/>
                <a:gd name="T7" fmla="*/ 316 h 664"/>
                <a:gd name="T8" fmla="*/ 222 w 639"/>
                <a:gd name="T9" fmla="*/ 123 h 664"/>
                <a:gd name="T10" fmla="*/ 447 w 639"/>
                <a:gd name="T11" fmla="*/ 133 h 664"/>
                <a:gd name="T12" fmla="*/ 554 w 639"/>
                <a:gd name="T13" fmla="*/ 327 h 664"/>
                <a:gd name="T14" fmla="*/ 638 w 639"/>
                <a:gd name="T15" fmla="*/ 327 h 664"/>
                <a:gd name="T16" fmla="*/ 519 w 639"/>
                <a:gd name="T17" fmla="*/ 82 h 664"/>
                <a:gd name="T18" fmla="*/ 244 w 639"/>
                <a:gd name="T19" fmla="*/ 25 h 664"/>
                <a:gd name="T20" fmla="*/ 39 w 639"/>
                <a:gd name="T21" fmla="*/ 200 h 664"/>
                <a:gd name="T22" fmla="*/ 53 w 639"/>
                <a:gd name="T23" fmla="*/ 482 h 664"/>
                <a:gd name="T24" fmla="*/ 407 w 639"/>
                <a:gd name="T25" fmla="*/ 629 h 664"/>
                <a:gd name="T26" fmla="*/ 638 w 639"/>
                <a:gd name="T27" fmla="*/ 327 h 664"/>
                <a:gd name="T28" fmla="*/ 554 w 639"/>
                <a:gd name="T29" fmla="*/ 327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9" h="664">
                  <a:moveTo>
                    <a:pt x="554" y="327"/>
                  </a:moveTo>
                  <a:cubicBezTo>
                    <a:pt x="553" y="410"/>
                    <a:pt x="510" y="485"/>
                    <a:pt x="438" y="526"/>
                  </a:cubicBezTo>
                  <a:cubicBezTo>
                    <a:pt x="365" y="569"/>
                    <a:pt x="275" y="564"/>
                    <a:pt x="204" y="521"/>
                  </a:cubicBezTo>
                  <a:cubicBezTo>
                    <a:pt x="133" y="478"/>
                    <a:pt x="94" y="398"/>
                    <a:pt x="97" y="316"/>
                  </a:cubicBezTo>
                  <a:cubicBezTo>
                    <a:pt x="99" y="234"/>
                    <a:pt x="150" y="161"/>
                    <a:pt x="222" y="123"/>
                  </a:cubicBezTo>
                  <a:cubicBezTo>
                    <a:pt x="292" y="85"/>
                    <a:pt x="379" y="92"/>
                    <a:pt x="447" y="133"/>
                  </a:cubicBezTo>
                  <a:cubicBezTo>
                    <a:pt x="514" y="174"/>
                    <a:pt x="553" y="249"/>
                    <a:pt x="554" y="327"/>
                  </a:cubicBezTo>
                  <a:cubicBezTo>
                    <a:pt x="555" y="381"/>
                    <a:pt x="639" y="381"/>
                    <a:pt x="638" y="327"/>
                  </a:cubicBezTo>
                  <a:cubicBezTo>
                    <a:pt x="637" y="232"/>
                    <a:pt x="594" y="141"/>
                    <a:pt x="519" y="82"/>
                  </a:cubicBezTo>
                  <a:cubicBezTo>
                    <a:pt x="441" y="21"/>
                    <a:pt x="340" y="0"/>
                    <a:pt x="244" y="25"/>
                  </a:cubicBezTo>
                  <a:cubicBezTo>
                    <a:pt x="154" y="48"/>
                    <a:pt x="76" y="116"/>
                    <a:pt x="39" y="200"/>
                  </a:cubicBezTo>
                  <a:cubicBezTo>
                    <a:pt x="0" y="292"/>
                    <a:pt x="5" y="395"/>
                    <a:pt x="53" y="482"/>
                  </a:cubicBezTo>
                  <a:cubicBezTo>
                    <a:pt x="122" y="606"/>
                    <a:pt x="271" y="664"/>
                    <a:pt x="407" y="629"/>
                  </a:cubicBezTo>
                  <a:cubicBezTo>
                    <a:pt x="543" y="594"/>
                    <a:pt x="637" y="466"/>
                    <a:pt x="638" y="327"/>
                  </a:cubicBezTo>
                  <a:cubicBezTo>
                    <a:pt x="639" y="273"/>
                    <a:pt x="555" y="273"/>
                    <a:pt x="554" y="3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>
                <a:solidFill>
                  <a:srgbClr val="002060"/>
                </a:solidFill>
              </a:endParaRPr>
            </a:p>
          </p:txBody>
        </p:sp>
        <p:sp>
          <p:nvSpPr>
            <p:cNvPr id="58" name="Полилиния 36">
              <a:extLst>
                <a:ext uri="{FF2B5EF4-FFF2-40B4-BE49-F238E27FC236}">
                  <a16:creationId xmlns:a16="http://schemas.microsoft.com/office/drawing/2014/main" id="{CCAAF87D-704F-4EAD-856F-6E1E38EF6161}"/>
                </a:ext>
              </a:extLst>
            </p:cNvPr>
            <p:cNvSpPr>
              <a:spLocks/>
            </p:cNvSpPr>
            <p:nvPr/>
          </p:nvSpPr>
          <p:spPr bwMode="auto">
            <a:xfrm>
              <a:off x="-23596600" y="-8610601"/>
              <a:ext cx="3186113" cy="2139950"/>
            </a:xfrm>
            <a:custGeom>
              <a:avLst/>
              <a:gdLst>
                <a:gd name="T0" fmla="*/ 846 w 1068"/>
                <a:gd name="T1" fmla="*/ 102 h 718"/>
                <a:gd name="T2" fmla="*/ 981 w 1068"/>
                <a:gd name="T3" fmla="*/ 330 h 718"/>
                <a:gd name="T4" fmla="*/ 981 w 1068"/>
                <a:gd name="T5" fmla="*/ 480 h 718"/>
                <a:gd name="T6" fmla="*/ 981 w 1068"/>
                <a:gd name="T7" fmla="*/ 559 h 718"/>
                <a:gd name="T8" fmla="*/ 961 w 1068"/>
                <a:gd name="T9" fmla="*/ 618 h 718"/>
                <a:gd name="T10" fmla="*/ 882 w 1068"/>
                <a:gd name="T11" fmla="*/ 634 h 718"/>
                <a:gd name="T12" fmla="*/ 214 w 1068"/>
                <a:gd name="T13" fmla="*/ 634 h 718"/>
                <a:gd name="T14" fmla="*/ 152 w 1068"/>
                <a:gd name="T15" fmla="*/ 634 h 718"/>
                <a:gd name="T16" fmla="*/ 90 w 1068"/>
                <a:gd name="T17" fmla="*/ 571 h 718"/>
                <a:gd name="T18" fmla="*/ 90 w 1068"/>
                <a:gd name="T19" fmla="*/ 524 h 718"/>
                <a:gd name="T20" fmla="*/ 90 w 1068"/>
                <a:gd name="T21" fmla="*/ 355 h 718"/>
                <a:gd name="T22" fmla="*/ 173 w 1068"/>
                <a:gd name="T23" fmla="*/ 144 h 718"/>
                <a:gd name="T24" fmla="*/ 222 w 1068"/>
                <a:gd name="T25" fmla="*/ 104 h 718"/>
                <a:gd name="T26" fmla="*/ 180 w 1068"/>
                <a:gd name="T27" fmla="*/ 31 h 718"/>
                <a:gd name="T28" fmla="*/ 13 w 1068"/>
                <a:gd name="T29" fmla="*/ 277 h 718"/>
                <a:gd name="T30" fmla="*/ 6 w 1068"/>
                <a:gd name="T31" fmla="*/ 448 h 718"/>
                <a:gd name="T32" fmla="*/ 9 w 1068"/>
                <a:gd name="T33" fmla="*/ 604 h 718"/>
                <a:gd name="T34" fmla="*/ 161 w 1068"/>
                <a:gd name="T35" fmla="*/ 718 h 718"/>
                <a:gd name="T36" fmla="*/ 805 w 1068"/>
                <a:gd name="T37" fmla="*/ 718 h 718"/>
                <a:gd name="T38" fmla="*/ 908 w 1068"/>
                <a:gd name="T39" fmla="*/ 718 h 718"/>
                <a:gd name="T40" fmla="*/ 1059 w 1068"/>
                <a:gd name="T41" fmla="*/ 615 h 718"/>
                <a:gd name="T42" fmla="*/ 1065 w 1068"/>
                <a:gd name="T43" fmla="*/ 545 h 718"/>
                <a:gd name="T44" fmla="*/ 1065 w 1068"/>
                <a:gd name="T45" fmla="*/ 456 h 718"/>
                <a:gd name="T46" fmla="*/ 1060 w 1068"/>
                <a:gd name="T47" fmla="*/ 288 h 718"/>
                <a:gd name="T48" fmla="*/ 888 w 1068"/>
                <a:gd name="T49" fmla="*/ 30 h 718"/>
                <a:gd name="T50" fmla="*/ 846 w 1068"/>
                <a:gd name="T51" fmla="*/ 102 h 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68" h="718">
                  <a:moveTo>
                    <a:pt x="846" y="102"/>
                  </a:moveTo>
                  <a:cubicBezTo>
                    <a:pt x="924" y="152"/>
                    <a:pt x="975" y="237"/>
                    <a:pt x="981" y="330"/>
                  </a:cubicBezTo>
                  <a:cubicBezTo>
                    <a:pt x="984" y="379"/>
                    <a:pt x="981" y="430"/>
                    <a:pt x="981" y="480"/>
                  </a:cubicBezTo>
                  <a:cubicBezTo>
                    <a:pt x="981" y="506"/>
                    <a:pt x="981" y="533"/>
                    <a:pt x="981" y="559"/>
                  </a:cubicBezTo>
                  <a:cubicBezTo>
                    <a:pt x="981" y="583"/>
                    <a:pt x="978" y="601"/>
                    <a:pt x="961" y="618"/>
                  </a:cubicBezTo>
                  <a:cubicBezTo>
                    <a:pt x="941" y="638"/>
                    <a:pt x="910" y="634"/>
                    <a:pt x="882" y="634"/>
                  </a:cubicBezTo>
                  <a:cubicBezTo>
                    <a:pt x="659" y="634"/>
                    <a:pt x="436" y="634"/>
                    <a:pt x="214" y="634"/>
                  </a:cubicBezTo>
                  <a:cubicBezTo>
                    <a:pt x="193" y="634"/>
                    <a:pt x="173" y="634"/>
                    <a:pt x="152" y="634"/>
                  </a:cubicBezTo>
                  <a:cubicBezTo>
                    <a:pt x="117" y="634"/>
                    <a:pt x="90" y="606"/>
                    <a:pt x="90" y="571"/>
                  </a:cubicBezTo>
                  <a:cubicBezTo>
                    <a:pt x="89" y="556"/>
                    <a:pt x="90" y="540"/>
                    <a:pt x="90" y="524"/>
                  </a:cubicBezTo>
                  <a:cubicBezTo>
                    <a:pt x="90" y="468"/>
                    <a:pt x="90" y="412"/>
                    <a:pt x="90" y="355"/>
                  </a:cubicBezTo>
                  <a:cubicBezTo>
                    <a:pt x="90" y="276"/>
                    <a:pt x="117" y="202"/>
                    <a:pt x="173" y="144"/>
                  </a:cubicBezTo>
                  <a:cubicBezTo>
                    <a:pt x="188" y="129"/>
                    <a:pt x="204" y="116"/>
                    <a:pt x="222" y="104"/>
                  </a:cubicBezTo>
                  <a:cubicBezTo>
                    <a:pt x="267" y="74"/>
                    <a:pt x="225" y="2"/>
                    <a:pt x="180" y="31"/>
                  </a:cubicBezTo>
                  <a:cubicBezTo>
                    <a:pt x="94" y="88"/>
                    <a:pt x="32" y="175"/>
                    <a:pt x="13" y="277"/>
                  </a:cubicBezTo>
                  <a:cubicBezTo>
                    <a:pt x="2" y="333"/>
                    <a:pt x="6" y="391"/>
                    <a:pt x="6" y="448"/>
                  </a:cubicBezTo>
                  <a:cubicBezTo>
                    <a:pt x="6" y="499"/>
                    <a:pt x="0" y="554"/>
                    <a:pt x="9" y="604"/>
                  </a:cubicBezTo>
                  <a:cubicBezTo>
                    <a:pt x="23" y="676"/>
                    <a:pt x="92" y="718"/>
                    <a:pt x="161" y="718"/>
                  </a:cubicBezTo>
                  <a:cubicBezTo>
                    <a:pt x="375" y="718"/>
                    <a:pt x="590" y="718"/>
                    <a:pt x="805" y="718"/>
                  </a:cubicBezTo>
                  <a:cubicBezTo>
                    <a:pt x="839" y="718"/>
                    <a:pt x="873" y="718"/>
                    <a:pt x="908" y="718"/>
                  </a:cubicBezTo>
                  <a:cubicBezTo>
                    <a:pt x="977" y="718"/>
                    <a:pt x="1035" y="682"/>
                    <a:pt x="1059" y="615"/>
                  </a:cubicBezTo>
                  <a:cubicBezTo>
                    <a:pt x="1066" y="593"/>
                    <a:pt x="1065" y="568"/>
                    <a:pt x="1065" y="545"/>
                  </a:cubicBezTo>
                  <a:cubicBezTo>
                    <a:pt x="1065" y="515"/>
                    <a:pt x="1065" y="486"/>
                    <a:pt x="1065" y="456"/>
                  </a:cubicBezTo>
                  <a:cubicBezTo>
                    <a:pt x="1065" y="400"/>
                    <a:pt x="1068" y="344"/>
                    <a:pt x="1060" y="288"/>
                  </a:cubicBezTo>
                  <a:cubicBezTo>
                    <a:pt x="1045" y="182"/>
                    <a:pt x="978" y="87"/>
                    <a:pt x="888" y="30"/>
                  </a:cubicBezTo>
                  <a:cubicBezTo>
                    <a:pt x="843" y="0"/>
                    <a:pt x="801" y="73"/>
                    <a:pt x="846" y="1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>
                <a:solidFill>
                  <a:srgbClr val="002060"/>
                </a:solidFill>
              </a:endParaRPr>
            </a:p>
          </p:txBody>
        </p:sp>
        <p:sp>
          <p:nvSpPr>
            <p:cNvPr id="59" name="Полилиния 37">
              <a:extLst>
                <a:ext uri="{FF2B5EF4-FFF2-40B4-BE49-F238E27FC236}">
                  <a16:creationId xmlns:a16="http://schemas.microsoft.com/office/drawing/2014/main" id="{1CD5CE15-C404-4DA1-AC79-7FCD7E387701}"/>
                </a:ext>
              </a:extLst>
            </p:cNvPr>
            <p:cNvSpPr>
              <a:spLocks/>
            </p:cNvSpPr>
            <p:nvPr/>
          </p:nvSpPr>
          <p:spPr bwMode="auto">
            <a:xfrm>
              <a:off x="-26819225" y="-3736976"/>
              <a:ext cx="1903413" cy="1978025"/>
            </a:xfrm>
            <a:custGeom>
              <a:avLst/>
              <a:gdLst>
                <a:gd name="T0" fmla="*/ 554 w 638"/>
                <a:gd name="T1" fmla="*/ 327 h 664"/>
                <a:gd name="T2" fmla="*/ 437 w 638"/>
                <a:gd name="T3" fmla="*/ 527 h 664"/>
                <a:gd name="T4" fmla="*/ 203 w 638"/>
                <a:gd name="T5" fmla="*/ 521 h 664"/>
                <a:gd name="T6" fmla="*/ 96 w 638"/>
                <a:gd name="T7" fmla="*/ 316 h 664"/>
                <a:gd name="T8" fmla="*/ 222 w 638"/>
                <a:gd name="T9" fmla="*/ 123 h 664"/>
                <a:gd name="T10" fmla="*/ 446 w 638"/>
                <a:gd name="T11" fmla="*/ 133 h 664"/>
                <a:gd name="T12" fmla="*/ 554 w 638"/>
                <a:gd name="T13" fmla="*/ 327 h 664"/>
                <a:gd name="T14" fmla="*/ 638 w 638"/>
                <a:gd name="T15" fmla="*/ 327 h 664"/>
                <a:gd name="T16" fmla="*/ 519 w 638"/>
                <a:gd name="T17" fmla="*/ 82 h 664"/>
                <a:gd name="T18" fmla="*/ 244 w 638"/>
                <a:gd name="T19" fmla="*/ 25 h 664"/>
                <a:gd name="T20" fmla="*/ 39 w 638"/>
                <a:gd name="T21" fmla="*/ 201 h 664"/>
                <a:gd name="T22" fmla="*/ 53 w 638"/>
                <a:gd name="T23" fmla="*/ 482 h 664"/>
                <a:gd name="T24" fmla="*/ 406 w 638"/>
                <a:gd name="T25" fmla="*/ 630 h 664"/>
                <a:gd name="T26" fmla="*/ 638 w 638"/>
                <a:gd name="T27" fmla="*/ 327 h 664"/>
                <a:gd name="T28" fmla="*/ 554 w 638"/>
                <a:gd name="T29" fmla="*/ 327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8" h="664">
                  <a:moveTo>
                    <a:pt x="554" y="327"/>
                  </a:moveTo>
                  <a:cubicBezTo>
                    <a:pt x="553" y="410"/>
                    <a:pt x="509" y="485"/>
                    <a:pt x="437" y="527"/>
                  </a:cubicBezTo>
                  <a:cubicBezTo>
                    <a:pt x="365" y="569"/>
                    <a:pt x="274" y="564"/>
                    <a:pt x="203" y="521"/>
                  </a:cubicBezTo>
                  <a:cubicBezTo>
                    <a:pt x="133" y="478"/>
                    <a:pt x="94" y="398"/>
                    <a:pt x="96" y="316"/>
                  </a:cubicBezTo>
                  <a:cubicBezTo>
                    <a:pt x="99" y="234"/>
                    <a:pt x="150" y="161"/>
                    <a:pt x="222" y="123"/>
                  </a:cubicBezTo>
                  <a:cubicBezTo>
                    <a:pt x="292" y="86"/>
                    <a:pt x="379" y="92"/>
                    <a:pt x="446" y="133"/>
                  </a:cubicBezTo>
                  <a:cubicBezTo>
                    <a:pt x="514" y="174"/>
                    <a:pt x="553" y="250"/>
                    <a:pt x="554" y="327"/>
                  </a:cubicBezTo>
                  <a:cubicBezTo>
                    <a:pt x="554" y="381"/>
                    <a:pt x="638" y="382"/>
                    <a:pt x="638" y="327"/>
                  </a:cubicBezTo>
                  <a:cubicBezTo>
                    <a:pt x="637" y="232"/>
                    <a:pt x="594" y="141"/>
                    <a:pt x="519" y="82"/>
                  </a:cubicBezTo>
                  <a:cubicBezTo>
                    <a:pt x="441" y="21"/>
                    <a:pt x="340" y="0"/>
                    <a:pt x="244" y="25"/>
                  </a:cubicBezTo>
                  <a:cubicBezTo>
                    <a:pt x="154" y="48"/>
                    <a:pt x="76" y="116"/>
                    <a:pt x="39" y="201"/>
                  </a:cubicBezTo>
                  <a:cubicBezTo>
                    <a:pt x="0" y="292"/>
                    <a:pt x="5" y="395"/>
                    <a:pt x="53" y="482"/>
                  </a:cubicBezTo>
                  <a:cubicBezTo>
                    <a:pt x="122" y="606"/>
                    <a:pt x="271" y="664"/>
                    <a:pt x="406" y="630"/>
                  </a:cubicBezTo>
                  <a:cubicBezTo>
                    <a:pt x="542" y="595"/>
                    <a:pt x="636" y="466"/>
                    <a:pt x="638" y="327"/>
                  </a:cubicBezTo>
                  <a:cubicBezTo>
                    <a:pt x="638" y="273"/>
                    <a:pt x="554" y="273"/>
                    <a:pt x="554" y="3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>
                <a:solidFill>
                  <a:srgbClr val="002060"/>
                </a:solidFill>
              </a:endParaRPr>
            </a:p>
          </p:txBody>
        </p:sp>
        <p:sp>
          <p:nvSpPr>
            <p:cNvPr id="60" name="Полилиния 38">
              <a:extLst>
                <a:ext uri="{FF2B5EF4-FFF2-40B4-BE49-F238E27FC236}">
                  <a16:creationId xmlns:a16="http://schemas.microsoft.com/office/drawing/2014/main" id="{B3EDC5DA-BD5A-4D94-9EF8-995AD67F8144}"/>
                </a:ext>
              </a:extLst>
            </p:cNvPr>
            <p:cNvSpPr>
              <a:spLocks/>
            </p:cNvSpPr>
            <p:nvPr/>
          </p:nvSpPr>
          <p:spPr bwMode="auto">
            <a:xfrm>
              <a:off x="-27444701" y="-2163763"/>
              <a:ext cx="3182938" cy="2136775"/>
            </a:xfrm>
            <a:custGeom>
              <a:avLst/>
              <a:gdLst>
                <a:gd name="T0" fmla="*/ 846 w 1067"/>
                <a:gd name="T1" fmla="*/ 102 h 717"/>
                <a:gd name="T2" fmla="*/ 980 w 1067"/>
                <a:gd name="T3" fmla="*/ 329 h 717"/>
                <a:gd name="T4" fmla="*/ 981 w 1067"/>
                <a:gd name="T5" fmla="*/ 479 h 717"/>
                <a:gd name="T6" fmla="*/ 981 w 1067"/>
                <a:gd name="T7" fmla="*/ 558 h 717"/>
                <a:gd name="T8" fmla="*/ 961 w 1067"/>
                <a:gd name="T9" fmla="*/ 617 h 717"/>
                <a:gd name="T10" fmla="*/ 882 w 1067"/>
                <a:gd name="T11" fmla="*/ 633 h 717"/>
                <a:gd name="T12" fmla="*/ 213 w 1067"/>
                <a:gd name="T13" fmla="*/ 633 h 717"/>
                <a:gd name="T14" fmla="*/ 152 w 1067"/>
                <a:gd name="T15" fmla="*/ 633 h 717"/>
                <a:gd name="T16" fmla="*/ 89 w 1067"/>
                <a:gd name="T17" fmla="*/ 571 h 717"/>
                <a:gd name="T18" fmla="*/ 89 w 1067"/>
                <a:gd name="T19" fmla="*/ 523 h 717"/>
                <a:gd name="T20" fmla="*/ 89 w 1067"/>
                <a:gd name="T21" fmla="*/ 355 h 717"/>
                <a:gd name="T22" fmla="*/ 172 w 1067"/>
                <a:gd name="T23" fmla="*/ 144 h 717"/>
                <a:gd name="T24" fmla="*/ 222 w 1067"/>
                <a:gd name="T25" fmla="*/ 103 h 717"/>
                <a:gd name="T26" fmla="*/ 179 w 1067"/>
                <a:gd name="T27" fmla="*/ 31 h 717"/>
                <a:gd name="T28" fmla="*/ 12 w 1067"/>
                <a:gd name="T29" fmla="*/ 276 h 717"/>
                <a:gd name="T30" fmla="*/ 5 w 1067"/>
                <a:gd name="T31" fmla="*/ 447 h 717"/>
                <a:gd name="T32" fmla="*/ 9 w 1067"/>
                <a:gd name="T33" fmla="*/ 604 h 717"/>
                <a:gd name="T34" fmla="*/ 161 w 1067"/>
                <a:gd name="T35" fmla="*/ 717 h 717"/>
                <a:gd name="T36" fmla="*/ 804 w 1067"/>
                <a:gd name="T37" fmla="*/ 717 h 717"/>
                <a:gd name="T38" fmla="*/ 907 w 1067"/>
                <a:gd name="T39" fmla="*/ 717 h 717"/>
                <a:gd name="T40" fmla="*/ 1058 w 1067"/>
                <a:gd name="T41" fmla="*/ 614 h 717"/>
                <a:gd name="T42" fmla="*/ 1065 w 1067"/>
                <a:gd name="T43" fmla="*/ 544 h 717"/>
                <a:gd name="T44" fmla="*/ 1065 w 1067"/>
                <a:gd name="T45" fmla="*/ 455 h 717"/>
                <a:gd name="T46" fmla="*/ 1060 w 1067"/>
                <a:gd name="T47" fmla="*/ 287 h 717"/>
                <a:gd name="T48" fmla="*/ 888 w 1067"/>
                <a:gd name="T49" fmla="*/ 29 h 717"/>
                <a:gd name="T50" fmla="*/ 846 w 1067"/>
                <a:gd name="T51" fmla="*/ 102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67" h="717">
                  <a:moveTo>
                    <a:pt x="846" y="102"/>
                  </a:moveTo>
                  <a:cubicBezTo>
                    <a:pt x="924" y="152"/>
                    <a:pt x="974" y="236"/>
                    <a:pt x="980" y="329"/>
                  </a:cubicBezTo>
                  <a:cubicBezTo>
                    <a:pt x="983" y="379"/>
                    <a:pt x="981" y="429"/>
                    <a:pt x="981" y="479"/>
                  </a:cubicBezTo>
                  <a:cubicBezTo>
                    <a:pt x="981" y="505"/>
                    <a:pt x="981" y="532"/>
                    <a:pt x="981" y="558"/>
                  </a:cubicBezTo>
                  <a:cubicBezTo>
                    <a:pt x="981" y="582"/>
                    <a:pt x="978" y="600"/>
                    <a:pt x="961" y="617"/>
                  </a:cubicBezTo>
                  <a:cubicBezTo>
                    <a:pt x="940" y="637"/>
                    <a:pt x="910" y="633"/>
                    <a:pt x="882" y="633"/>
                  </a:cubicBezTo>
                  <a:cubicBezTo>
                    <a:pt x="659" y="633"/>
                    <a:pt x="436" y="633"/>
                    <a:pt x="213" y="633"/>
                  </a:cubicBezTo>
                  <a:cubicBezTo>
                    <a:pt x="193" y="633"/>
                    <a:pt x="172" y="633"/>
                    <a:pt x="152" y="633"/>
                  </a:cubicBezTo>
                  <a:cubicBezTo>
                    <a:pt x="117" y="633"/>
                    <a:pt x="90" y="605"/>
                    <a:pt x="89" y="571"/>
                  </a:cubicBezTo>
                  <a:cubicBezTo>
                    <a:pt x="89" y="555"/>
                    <a:pt x="89" y="539"/>
                    <a:pt x="89" y="523"/>
                  </a:cubicBezTo>
                  <a:cubicBezTo>
                    <a:pt x="89" y="467"/>
                    <a:pt x="89" y="411"/>
                    <a:pt x="89" y="355"/>
                  </a:cubicBezTo>
                  <a:cubicBezTo>
                    <a:pt x="89" y="275"/>
                    <a:pt x="117" y="201"/>
                    <a:pt x="172" y="144"/>
                  </a:cubicBezTo>
                  <a:cubicBezTo>
                    <a:pt x="187" y="128"/>
                    <a:pt x="204" y="115"/>
                    <a:pt x="222" y="103"/>
                  </a:cubicBezTo>
                  <a:cubicBezTo>
                    <a:pt x="267" y="74"/>
                    <a:pt x="225" y="1"/>
                    <a:pt x="179" y="31"/>
                  </a:cubicBezTo>
                  <a:cubicBezTo>
                    <a:pt x="93" y="87"/>
                    <a:pt x="32" y="174"/>
                    <a:pt x="12" y="276"/>
                  </a:cubicBezTo>
                  <a:cubicBezTo>
                    <a:pt x="1" y="332"/>
                    <a:pt x="5" y="391"/>
                    <a:pt x="5" y="447"/>
                  </a:cubicBezTo>
                  <a:cubicBezTo>
                    <a:pt x="5" y="498"/>
                    <a:pt x="0" y="553"/>
                    <a:pt x="9" y="604"/>
                  </a:cubicBezTo>
                  <a:cubicBezTo>
                    <a:pt x="22" y="675"/>
                    <a:pt x="92" y="717"/>
                    <a:pt x="161" y="717"/>
                  </a:cubicBezTo>
                  <a:cubicBezTo>
                    <a:pt x="375" y="717"/>
                    <a:pt x="590" y="717"/>
                    <a:pt x="804" y="717"/>
                  </a:cubicBezTo>
                  <a:cubicBezTo>
                    <a:pt x="839" y="717"/>
                    <a:pt x="873" y="717"/>
                    <a:pt x="907" y="717"/>
                  </a:cubicBezTo>
                  <a:cubicBezTo>
                    <a:pt x="977" y="717"/>
                    <a:pt x="1035" y="681"/>
                    <a:pt x="1058" y="614"/>
                  </a:cubicBezTo>
                  <a:cubicBezTo>
                    <a:pt x="1066" y="592"/>
                    <a:pt x="1065" y="568"/>
                    <a:pt x="1065" y="544"/>
                  </a:cubicBezTo>
                  <a:cubicBezTo>
                    <a:pt x="1065" y="515"/>
                    <a:pt x="1065" y="485"/>
                    <a:pt x="1065" y="455"/>
                  </a:cubicBezTo>
                  <a:cubicBezTo>
                    <a:pt x="1065" y="399"/>
                    <a:pt x="1067" y="343"/>
                    <a:pt x="1060" y="287"/>
                  </a:cubicBezTo>
                  <a:cubicBezTo>
                    <a:pt x="1045" y="181"/>
                    <a:pt x="977" y="86"/>
                    <a:pt x="888" y="29"/>
                  </a:cubicBezTo>
                  <a:cubicBezTo>
                    <a:pt x="842" y="0"/>
                    <a:pt x="800" y="72"/>
                    <a:pt x="846" y="1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>
                <a:solidFill>
                  <a:srgbClr val="002060"/>
                </a:solidFill>
              </a:endParaRPr>
            </a:p>
          </p:txBody>
        </p:sp>
        <p:sp>
          <p:nvSpPr>
            <p:cNvPr id="74" name="Полилиния 39">
              <a:extLst>
                <a:ext uri="{FF2B5EF4-FFF2-40B4-BE49-F238E27FC236}">
                  <a16:creationId xmlns:a16="http://schemas.microsoft.com/office/drawing/2014/main" id="{F9DCB288-7675-41B6-9E88-9068BFDC0277}"/>
                </a:ext>
              </a:extLst>
            </p:cNvPr>
            <p:cNvSpPr>
              <a:spLocks/>
            </p:cNvSpPr>
            <p:nvPr/>
          </p:nvSpPr>
          <p:spPr bwMode="auto">
            <a:xfrm>
              <a:off x="-19121438" y="-3736976"/>
              <a:ext cx="1906588" cy="1978025"/>
            </a:xfrm>
            <a:custGeom>
              <a:avLst/>
              <a:gdLst>
                <a:gd name="T0" fmla="*/ 555 w 639"/>
                <a:gd name="T1" fmla="*/ 327 h 664"/>
                <a:gd name="T2" fmla="*/ 438 w 639"/>
                <a:gd name="T3" fmla="*/ 527 h 664"/>
                <a:gd name="T4" fmla="*/ 204 w 639"/>
                <a:gd name="T5" fmla="*/ 521 h 664"/>
                <a:gd name="T6" fmla="*/ 97 w 639"/>
                <a:gd name="T7" fmla="*/ 316 h 664"/>
                <a:gd name="T8" fmla="*/ 222 w 639"/>
                <a:gd name="T9" fmla="*/ 123 h 664"/>
                <a:gd name="T10" fmla="*/ 447 w 639"/>
                <a:gd name="T11" fmla="*/ 133 h 664"/>
                <a:gd name="T12" fmla="*/ 555 w 639"/>
                <a:gd name="T13" fmla="*/ 327 h 664"/>
                <a:gd name="T14" fmla="*/ 639 w 639"/>
                <a:gd name="T15" fmla="*/ 327 h 664"/>
                <a:gd name="T16" fmla="*/ 519 w 639"/>
                <a:gd name="T17" fmla="*/ 82 h 664"/>
                <a:gd name="T18" fmla="*/ 244 w 639"/>
                <a:gd name="T19" fmla="*/ 25 h 664"/>
                <a:gd name="T20" fmla="*/ 40 w 639"/>
                <a:gd name="T21" fmla="*/ 201 h 664"/>
                <a:gd name="T22" fmla="*/ 54 w 639"/>
                <a:gd name="T23" fmla="*/ 482 h 664"/>
                <a:gd name="T24" fmla="*/ 407 w 639"/>
                <a:gd name="T25" fmla="*/ 630 h 664"/>
                <a:gd name="T26" fmla="*/ 639 w 639"/>
                <a:gd name="T27" fmla="*/ 327 h 664"/>
                <a:gd name="T28" fmla="*/ 555 w 639"/>
                <a:gd name="T29" fmla="*/ 327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9" h="664">
                  <a:moveTo>
                    <a:pt x="555" y="327"/>
                  </a:moveTo>
                  <a:cubicBezTo>
                    <a:pt x="554" y="410"/>
                    <a:pt x="510" y="485"/>
                    <a:pt x="438" y="527"/>
                  </a:cubicBezTo>
                  <a:cubicBezTo>
                    <a:pt x="366" y="569"/>
                    <a:pt x="275" y="564"/>
                    <a:pt x="204" y="521"/>
                  </a:cubicBezTo>
                  <a:cubicBezTo>
                    <a:pt x="133" y="478"/>
                    <a:pt x="95" y="398"/>
                    <a:pt x="97" y="316"/>
                  </a:cubicBezTo>
                  <a:cubicBezTo>
                    <a:pt x="100" y="234"/>
                    <a:pt x="151" y="161"/>
                    <a:pt x="222" y="123"/>
                  </a:cubicBezTo>
                  <a:cubicBezTo>
                    <a:pt x="293" y="86"/>
                    <a:pt x="380" y="92"/>
                    <a:pt x="447" y="133"/>
                  </a:cubicBezTo>
                  <a:cubicBezTo>
                    <a:pt x="514" y="174"/>
                    <a:pt x="554" y="250"/>
                    <a:pt x="555" y="327"/>
                  </a:cubicBezTo>
                  <a:cubicBezTo>
                    <a:pt x="555" y="381"/>
                    <a:pt x="639" y="382"/>
                    <a:pt x="639" y="327"/>
                  </a:cubicBezTo>
                  <a:cubicBezTo>
                    <a:pt x="638" y="232"/>
                    <a:pt x="595" y="141"/>
                    <a:pt x="519" y="82"/>
                  </a:cubicBezTo>
                  <a:cubicBezTo>
                    <a:pt x="441" y="21"/>
                    <a:pt x="340" y="0"/>
                    <a:pt x="244" y="25"/>
                  </a:cubicBezTo>
                  <a:cubicBezTo>
                    <a:pt x="154" y="48"/>
                    <a:pt x="77" y="116"/>
                    <a:pt x="40" y="201"/>
                  </a:cubicBezTo>
                  <a:cubicBezTo>
                    <a:pt x="0" y="292"/>
                    <a:pt x="5" y="395"/>
                    <a:pt x="54" y="482"/>
                  </a:cubicBezTo>
                  <a:cubicBezTo>
                    <a:pt x="123" y="606"/>
                    <a:pt x="272" y="664"/>
                    <a:pt x="407" y="630"/>
                  </a:cubicBezTo>
                  <a:cubicBezTo>
                    <a:pt x="543" y="595"/>
                    <a:pt x="637" y="466"/>
                    <a:pt x="639" y="327"/>
                  </a:cubicBezTo>
                  <a:cubicBezTo>
                    <a:pt x="639" y="273"/>
                    <a:pt x="555" y="273"/>
                    <a:pt x="555" y="3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>
                <a:solidFill>
                  <a:srgbClr val="002060"/>
                </a:solidFill>
              </a:endParaRPr>
            </a:p>
          </p:txBody>
        </p:sp>
        <p:sp>
          <p:nvSpPr>
            <p:cNvPr id="75" name="Полилиния 40">
              <a:extLst>
                <a:ext uri="{FF2B5EF4-FFF2-40B4-BE49-F238E27FC236}">
                  <a16:creationId xmlns:a16="http://schemas.microsoft.com/office/drawing/2014/main" id="{9ABAA1E3-5A43-4715-8E36-58674814BC24}"/>
                </a:ext>
              </a:extLst>
            </p:cNvPr>
            <p:cNvSpPr>
              <a:spLocks/>
            </p:cNvSpPr>
            <p:nvPr/>
          </p:nvSpPr>
          <p:spPr bwMode="auto">
            <a:xfrm>
              <a:off x="-19746913" y="-2163763"/>
              <a:ext cx="3186113" cy="2136775"/>
            </a:xfrm>
            <a:custGeom>
              <a:avLst/>
              <a:gdLst>
                <a:gd name="T0" fmla="*/ 846 w 1068"/>
                <a:gd name="T1" fmla="*/ 102 h 717"/>
                <a:gd name="T2" fmla="*/ 981 w 1068"/>
                <a:gd name="T3" fmla="*/ 329 h 717"/>
                <a:gd name="T4" fmla="*/ 981 w 1068"/>
                <a:gd name="T5" fmla="*/ 479 h 717"/>
                <a:gd name="T6" fmla="*/ 981 w 1068"/>
                <a:gd name="T7" fmla="*/ 558 h 717"/>
                <a:gd name="T8" fmla="*/ 961 w 1068"/>
                <a:gd name="T9" fmla="*/ 617 h 717"/>
                <a:gd name="T10" fmla="*/ 882 w 1068"/>
                <a:gd name="T11" fmla="*/ 633 h 717"/>
                <a:gd name="T12" fmla="*/ 214 w 1068"/>
                <a:gd name="T13" fmla="*/ 633 h 717"/>
                <a:gd name="T14" fmla="*/ 153 w 1068"/>
                <a:gd name="T15" fmla="*/ 633 h 717"/>
                <a:gd name="T16" fmla="*/ 90 w 1068"/>
                <a:gd name="T17" fmla="*/ 571 h 717"/>
                <a:gd name="T18" fmla="*/ 90 w 1068"/>
                <a:gd name="T19" fmla="*/ 523 h 717"/>
                <a:gd name="T20" fmla="*/ 90 w 1068"/>
                <a:gd name="T21" fmla="*/ 355 h 717"/>
                <a:gd name="T22" fmla="*/ 173 w 1068"/>
                <a:gd name="T23" fmla="*/ 144 h 717"/>
                <a:gd name="T24" fmla="*/ 222 w 1068"/>
                <a:gd name="T25" fmla="*/ 103 h 717"/>
                <a:gd name="T26" fmla="*/ 180 w 1068"/>
                <a:gd name="T27" fmla="*/ 31 h 717"/>
                <a:gd name="T28" fmla="*/ 13 w 1068"/>
                <a:gd name="T29" fmla="*/ 276 h 717"/>
                <a:gd name="T30" fmla="*/ 6 w 1068"/>
                <a:gd name="T31" fmla="*/ 447 h 717"/>
                <a:gd name="T32" fmla="*/ 10 w 1068"/>
                <a:gd name="T33" fmla="*/ 604 h 717"/>
                <a:gd name="T34" fmla="*/ 161 w 1068"/>
                <a:gd name="T35" fmla="*/ 717 h 717"/>
                <a:gd name="T36" fmla="*/ 805 w 1068"/>
                <a:gd name="T37" fmla="*/ 717 h 717"/>
                <a:gd name="T38" fmla="*/ 908 w 1068"/>
                <a:gd name="T39" fmla="*/ 717 h 717"/>
                <a:gd name="T40" fmla="*/ 1059 w 1068"/>
                <a:gd name="T41" fmla="*/ 614 h 717"/>
                <a:gd name="T42" fmla="*/ 1065 w 1068"/>
                <a:gd name="T43" fmla="*/ 544 h 717"/>
                <a:gd name="T44" fmla="*/ 1065 w 1068"/>
                <a:gd name="T45" fmla="*/ 455 h 717"/>
                <a:gd name="T46" fmla="*/ 1060 w 1068"/>
                <a:gd name="T47" fmla="*/ 287 h 717"/>
                <a:gd name="T48" fmla="*/ 889 w 1068"/>
                <a:gd name="T49" fmla="*/ 29 h 717"/>
                <a:gd name="T50" fmla="*/ 846 w 1068"/>
                <a:gd name="T51" fmla="*/ 102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68" h="717">
                  <a:moveTo>
                    <a:pt x="846" y="102"/>
                  </a:moveTo>
                  <a:cubicBezTo>
                    <a:pt x="924" y="152"/>
                    <a:pt x="975" y="236"/>
                    <a:pt x="981" y="329"/>
                  </a:cubicBezTo>
                  <a:cubicBezTo>
                    <a:pt x="984" y="379"/>
                    <a:pt x="981" y="429"/>
                    <a:pt x="981" y="479"/>
                  </a:cubicBezTo>
                  <a:cubicBezTo>
                    <a:pt x="981" y="505"/>
                    <a:pt x="981" y="532"/>
                    <a:pt x="981" y="558"/>
                  </a:cubicBezTo>
                  <a:cubicBezTo>
                    <a:pt x="981" y="582"/>
                    <a:pt x="978" y="600"/>
                    <a:pt x="961" y="617"/>
                  </a:cubicBezTo>
                  <a:cubicBezTo>
                    <a:pt x="941" y="637"/>
                    <a:pt x="911" y="633"/>
                    <a:pt x="882" y="633"/>
                  </a:cubicBezTo>
                  <a:cubicBezTo>
                    <a:pt x="659" y="633"/>
                    <a:pt x="437" y="633"/>
                    <a:pt x="214" y="633"/>
                  </a:cubicBezTo>
                  <a:cubicBezTo>
                    <a:pt x="193" y="633"/>
                    <a:pt x="173" y="633"/>
                    <a:pt x="153" y="633"/>
                  </a:cubicBezTo>
                  <a:cubicBezTo>
                    <a:pt x="118" y="633"/>
                    <a:pt x="91" y="605"/>
                    <a:pt x="90" y="571"/>
                  </a:cubicBezTo>
                  <a:cubicBezTo>
                    <a:pt x="89" y="555"/>
                    <a:pt x="90" y="539"/>
                    <a:pt x="90" y="523"/>
                  </a:cubicBezTo>
                  <a:cubicBezTo>
                    <a:pt x="90" y="467"/>
                    <a:pt x="90" y="411"/>
                    <a:pt x="90" y="355"/>
                  </a:cubicBezTo>
                  <a:cubicBezTo>
                    <a:pt x="90" y="275"/>
                    <a:pt x="117" y="201"/>
                    <a:pt x="173" y="144"/>
                  </a:cubicBezTo>
                  <a:cubicBezTo>
                    <a:pt x="188" y="128"/>
                    <a:pt x="204" y="115"/>
                    <a:pt x="222" y="103"/>
                  </a:cubicBezTo>
                  <a:cubicBezTo>
                    <a:pt x="267" y="74"/>
                    <a:pt x="225" y="1"/>
                    <a:pt x="180" y="31"/>
                  </a:cubicBezTo>
                  <a:cubicBezTo>
                    <a:pt x="94" y="87"/>
                    <a:pt x="32" y="174"/>
                    <a:pt x="13" y="276"/>
                  </a:cubicBezTo>
                  <a:cubicBezTo>
                    <a:pt x="2" y="332"/>
                    <a:pt x="6" y="391"/>
                    <a:pt x="6" y="447"/>
                  </a:cubicBezTo>
                  <a:cubicBezTo>
                    <a:pt x="6" y="498"/>
                    <a:pt x="0" y="553"/>
                    <a:pt x="10" y="604"/>
                  </a:cubicBezTo>
                  <a:cubicBezTo>
                    <a:pt x="23" y="675"/>
                    <a:pt x="93" y="717"/>
                    <a:pt x="161" y="717"/>
                  </a:cubicBezTo>
                  <a:cubicBezTo>
                    <a:pt x="376" y="717"/>
                    <a:pt x="590" y="717"/>
                    <a:pt x="805" y="717"/>
                  </a:cubicBezTo>
                  <a:cubicBezTo>
                    <a:pt x="839" y="717"/>
                    <a:pt x="874" y="717"/>
                    <a:pt x="908" y="717"/>
                  </a:cubicBezTo>
                  <a:cubicBezTo>
                    <a:pt x="978" y="717"/>
                    <a:pt x="1036" y="681"/>
                    <a:pt x="1059" y="614"/>
                  </a:cubicBezTo>
                  <a:cubicBezTo>
                    <a:pt x="1067" y="592"/>
                    <a:pt x="1065" y="568"/>
                    <a:pt x="1065" y="544"/>
                  </a:cubicBezTo>
                  <a:cubicBezTo>
                    <a:pt x="1065" y="515"/>
                    <a:pt x="1065" y="485"/>
                    <a:pt x="1065" y="455"/>
                  </a:cubicBezTo>
                  <a:cubicBezTo>
                    <a:pt x="1065" y="399"/>
                    <a:pt x="1068" y="343"/>
                    <a:pt x="1060" y="287"/>
                  </a:cubicBezTo>
                  <a:cubicBezTo>
                    <a:pt x="1046" y="181"/>
                    <a:pt x="978" y="86"/>
                    <a:pt x="889" y="29"/>
                  </a:cubicBezTo>
                  <a:cubicBezTo>
                    <a:pt x="843" y="0"/>
                    <a:pt x="801" y="72"/>
                    <a:pt x="846" y="1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>
                <a:solidFill>
                  <a:srgbClr val="002060"/>
                </a:solidFill>
              </a:endParaRPr>
            </a:p>
          </p:txBody>
        </p:sp>
        <p:sp>
          <p:nvSpPr>
            <p:cNvPr id="76" name="Полилиния 41">
              <a:extLst>
                <a:ext uri="{FF2B5EF4-FFF2-40B4-BE49-F238E27FC236}">
                  <a16:creationId xmlns:a16="http://schemas.microsoft.com/office/drawing/2014/main" id="{EA6EC370-AE96-4357-86E0-93B6C20D2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-22120225" y="-5770563"/>
              <a:ext cx="250825" cy="2101850"/>
            </a:xfrm>
            <a:custGeom>
              <a:avLst/>
              <a:gdLst>
                <a:gd name="T0" fmla="*/ 0 w 84"/>
                <a:gd name="T1" fmla="*/ 54 h 705"/>
                <a:gd name="T2" fmla="*/ 0 w 84"/>
                <a:gd name="T3" fmla="*/ 631 h 705"/>
                <a:gd name="T4" fmla="*/ 0 w 84"/>
                <a:gd name="T5" fmla="*/ 650 h 705"/>
                <a:gd name="T6" fmla="*/ 84 w 84"/>
                <a:gd name="T7" fmla="*/ 650 h 705"/>
                <a:gd name="T8" fmla="*/ 84 w 84"/>
                <a:gd name="T9" fmla="*/ 73 h 705"/>
                <a:gd name="T10" fmla="*/ 84 w 84"/>
                <a:gd name="T11" fmla="*/ 54 h 705"/>
                <a:gd name="T12" fmla="*/ 0 w 84"/>
                <a:gd name="T13" fmla="*/ 54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05">
                  <a:moveTo>
                    <a:pt x="0" y="54"/>
                  </a:moveTo>
                  <a:cubicBezTo>
                    <a:pt x="0" y="247"/>
                    <a:pt x="0" y="439"/>
                    <a:pt x="0" y="631"/>
                  </a:cubicBezTo>
                  <a:cubicBezTo>
                    <a:pt x="0" y="638"/>
                    <a:pt x="0" y="644"/>
                    <a:pt x="0" y="650"/>
                  </a:cubicBezTo>
                  <a:cubicBezTo>
                    <a:pt x="0" y="705"/>
                    <a:pt x="84" y="705"/>
                    <a:pt x="84" y="650"/>
                  </a:cubicBezTo>
                  <a:cubicBezTo>
                    <a:pt x="84" y="458"/>
                    <a:pt x="84" y="266"/>
                    <a:pt x="84" y="73"/>
                  </a:cubicBezTo>
                  <a:cubicBezTo>
                    <a:pt x="84" y="67"/>
                    <a:pt x="84" y="61"/>
                    <a:pt x="84" y="54"/>
                  </a:cubicBezTo>
                  <a:cubicBezTo>
                    <a:pt x="84" y="0"/>
                    <a:pt x="0" y="0"/>
                    <a:pt x="0" y="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>
                <a:solidFill>
                  <a:srgbClr val="002060"/>
                </a:solidFill>
              </a:endParaRPr>
            </a:p>
          </p:txBody>
        </p:sp>
        <p:sp>
          <p:nvSpPr>
            <p:cNvPr id="77" name="Полилиния 42">
              <a:extLst>
                <a:ext uri="{FF2B5EF4-FFF2-40B4-BE49-F238E27FC236}">
                  <a16:creationId xmlns:a16="http://schemas.microsoft.com/office/drawing/2014/main" id="{5368DFC5-02C5-4946-A452-2652C5D14973}"/>
                </a:ext>
              </a:extLst>
            </p:cNvPr>
            <p:cNvSpPr>
              <a:spLocks/>
            </p:cNvSpPr>
            <p:nvPr/>
          </p:nvSpPr>
          <p:spPr bwMode="auto">
            <a:xfrm>
              <a:off x="-23742650" y="-4017963"/>
              <a:ext cx="1944688" cy="1266825"/>
            </a:xfrm>
            <a:custGeom>
              <a:avLst/>
              <a:gdLst>
                <a:gd name="T0" fmla="*/ 89 w 652"/>
                <a:gd name="T1" fmla="*/ 398 h 425"/>
                <a:gd name="T2" fmla="*/ 589 w 652"/>
                <a:gd name="T3" fmla="*/ 109 h 425"/>
                <a:gd name="T4" fmla="*/ 605 w 652"/>
                <a:gd name="T5" fmla="*/ 100 h 425"/>
                <a:gd name="T6" fmla="*/ 563 w 652"/>
                <a:gd name="T7" fmla="*/ 27 h 425"/>
                <a:gd name="T8" fmla="*/ 63 w 652"/>
                <a:gd name="T9" fmla="*/ 316 h 425"/>
                <a:gd name="T10" fmla="*/ 47 w 652"/>
                <a:gd name="T11" fmla="*/ 325 h 425"/>
                <a:gd name="T12" fmla="*/ 89 w 652"/>
                <a:gd name="T13" fmla="*/ 398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2" h="425">
                  <a:moveTo>
                    <a:pt x="89" y="398"/>
                  </a:moveTo>
                  <a:cubicBezTo>
                    <a:pt x="256" y="302"/>
                    <a:pt x="422" y="205"/>
                    <a:pt x="589" y="109"/>
                  </a:cubicBezTo>
                  <a:cubicBezTo>
                    <a:pt x="594" y="106"/>
                    <a:pt x="600" y="103"/>
                    <a:pt x="605" y="100"/>
                  </a:cubicBezTo>
                  <a:cubicBezTo>
                    <a:pt x="652" y="73"/>
                    <a:pt x="610" y="0"/>
                    <a:pt x="563" y="27"/>
                  </a:cubicBezTo>
                  <a:cubicBezTo>
                    <a:pt x="396" y="123"/>
                    <a:pt x="230" y="219"/>
                    <a:pt x="63" y="316"/>
                  </a:cubicBezTo>
                  <a:cubicBezTo>
                    <a:pt x="58" y="319"/>
                    <a:pt x="52" y="322"/>
                    <a:pt x="47" y="325"/>
                  </a:cubicBezTo>
                  <a:cubicBezTo>
                    <a:pt x="0" y="352"/>
                    <a:pt x="42" y="425"/>
                    <a:pt x="89" y="3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>
                <a:solidFill>
                  <a:srgbClr val="002060"/>
                </a:solidFill>
              </a:endParaRPr>
            </a:p>
          </p:txBody>
        </p:sp>
        <p:sp>
          <p:nvSpPr>
            <p:cNvPr id="78" name="Полилиния 43">
              <a:extLst>
                <a:ext uri="{FF2B5EF4-FFF2-40B4-BE49-F238E27FC236}">
                  <a16:creationId xmlns:a16="http://schemas.microsoft.com/office/drawing/2014/main" id="{8580222D-9DD6-41E9-912C-179A6E1059FD}"/>
                </a:ext>
              </a:extLst>
            </p:cNvPr>
            <p:cNvSpPr>
              <a:spLocks/>
            </p:cNvSpPr>
            <p:nvPr/>
          </p:nvSpPr>
          <p:spPr bwMode="auto">
            <a:xfrm>
              <a:off x="-22191663" y="-4017963"/>
              <a:ext cx="1946275" cy="1266825"/>
            </a:xfrm>
            <a:custGeom>
              <a:avLst/>
              <a:gdLst>
                <a:gd name="T0" fmla="*/ 605 w 652"/>
                <a:gd name="T1" fmla="*/ 325 h 425"/>
                <a:gd name="T2" fmla="*/ 106 w 652"/>
                <a:gd name="T3" fmla="*/ 37 h 425"/>
                <a:gd name="T4" fmla="*/ 89 w 652"/>
                <a:gd name="T5" fmla="*/ 27 h 425"/>
                <a:gd name="T6" fmla="*/ 47 w 652"/>
                <a:gd name="T7" fmla="*/ 100 h 425"/>
                <a:gd name="T8" fmla="*/ 546 w 652"/>
                <a:gd name="T9" fmla="*/ 388 h 425"/>
                <a:gd name="T10" fmla="*/ 563 w 652"/>
                <a:gd name="T11" fmla="*/ 398 h 425"/>
                <a:gd name="T12" fmla="*/ 605 w 652"/>
                <a:gd name="T13" fmla="*/ 325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2" h="425">
                  <a:moveTo>
                    <a:pt x="605" y="325"/>
                  </a:moveTo>
                  <a:cubicBezTo>
                    <a:pt x="439" y="229"/>
                    <a:pt x="272" y="133"/>
                    <a:pt x="106" y="37"/>
                  </a:cubicBezTo>
                  <a:cubicBezTo>
                    <a:pt x="100" y="33"/>
                    <a:pt x="95" y="30"/>
                    <a:pt x="89" y="27"/>
                  </a:cubicBezTo>
                  <a:cubicBezTo>
                    <a:pt x="42" y="0"/>
                    <a:pt x="0" y="73"/>
                    <a:pt x="47" y="100"/>
                  </a:cubicBezTo>
                  <a:cubicBezTo>
                    <a:pt x="213" y="196"/>
                    <a:pt x="380" y="292"/>
                    <a:pt x="546" y="388"/>
                  </a:cubicBezTo>
                  <a:cubicBezTo>
                    <a:pt x="552" y="391"/>
                    <a:pt x="557" y="395"/>
                    <a:pt x="563" y="398"/>
                  </a:cubicBezTo>
                  <a:cubicBezTo>
                    <a:pt x="610" y="425"/>
                    <a:pt x="652" y="352"/>
                    <a:pt x="605" y="3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>
                <a:solidFill>
                  <a:srgbClr val="002060"/>
                </a:solidFill>
              </a:endParaRPr>
            </a:p>
          </p:txBody>
        </p:sp>
      </p:grpSp>
      <p:sp>
        <p:nvSpPr>
          <p:cNvPr id="3" name="Заголовок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ru-RU" dirty="0"/>
              <a:t>Слайд 1 с информацией о кадрах</a:t>
            </a:r>
            <a:endParaRPr lang="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7F701CD-16A0-45CD-973D-E576416C742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3039" y="297298"/>
            <a:ext cx="1017207" cy="1531502"/>
          </a:xfrm>
          <a:prstGeom prst="rect">
            <a:avLst/>
          </a:prstGeom>
        </p:spPr>
      </p:pic>
      <p:sp>
        <p:nvSpPr>
          <p:cNvPr id="28" name="Надпись 23">
            <a:extLst>
              <a:ext uri="{FF2B5EF4-FFF2-40B4-BE49-F238E27FC236}">
                <a16:creationId xmlns:a16="http://schemas.microsoft.com/office/drawing/2014/main" id="{77156329-8135-406F-96AD-B2DF7DF6A14B}"/>
              </a:ext>
            </a:extLst>
          </p:cNvPr>
          <p:cNvSpPr txBox="1"/>
          <p:nvPr/>
        </p:nvSpPr>
        <p:spPr>
          <a:xfrm>
            <a:off x="323039" y="2476542"/>
            <a:ext cx="787047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ru-RU" sz="24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Выпускная аттестационная работа на тему:</a:t>
            </a:r>
          </a:p>
        </p:txBody>
      </p:sp>
    </p:spTree>
    <p:extLst>
      <p:ext uri="{BB962C8B-B14F-4D97-AF65-F5344CB8AC3E}">
        <p14:creationId xmlns:p14="http://schemas.microsoft.com/office/powerpoint/2010/main" val="3254356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09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A32D605-2654-4D01-8532-1839E9A81C2E}"/>
              </a:ext>
            </a:extLst>
          </p:cNvPr>
          <p:cNvSpPr txBox="1"/>
          <p:nvPr/>
        </p:nvSpPr>
        <p:spPr>
          <a:xfrm>
            <a:off x="740484" y="667146"/>
            <a:ext cx="8613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7455E4"/>
                </a:solidFill>
              </a:rPr>
              <a:t>Цели и задачи исследования: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9D2E5E-A9B3-4201-87A4-BFE0A5281AB8}"/>
              </a:ext>
            </a:extLst>
          </p:cNvPr>
          <p:cNvSpPr txBox="1"/>
          <p:nvPr/>
        </p:nvSpPr>
        <p:spPr>
          <a:xfrm>
            <a:off x="1520751" y="1542474"/>
            <a:ext cx="723272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6EA2DF"/>
                </a:solidFill>
              </a:rPr>
              <a:t>Целью</a:t>
            </a:r>
            <a:r>
              <a:rPr lang="ru-RU" sz="2400" dirty="0">
                <a:solidFill>
                  <a:srgbClr val="6EA2DF"/>
                </a:solidFill>
              </a:rPr>
              <a:t> данного исследования является определение путей </a:t>
            </a:r>
            <a:r>
              <a:rPr lang="ru-RU" sz="2400" b="1" dirty="0">
                <a:solidFill>
                  <a:srgbClr val="6EA2DF"/>
                </a:solidFill>
              </a:rPr>
              <a:t>совершенствования системы планирования и бюджетирования </a:t>
            </a:r>
            <a:r>
              <a:rPr lang="ru-RU" sz="2400" dirty="0">
                <a:solidFill>
                  <a:srgbClr val="6EA2DF"/>
                </a:solidFill>
              </a:rPr>
              <a:t>в ООО «РИТЭК» и разработка соответствующего проекта.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A9096B-8595-4EDC-8503-BF93B0AA2C75}"/>
              </a:ext>
            </a:extLst>
          </p:cNvPr>
          <p:cNvSpPr txBox="1"/>
          <p:nvPr/>
        </p:nvSpPr>
        <p:spPr>
          <a:xfrm>
            <a:off x="1911277" y="4053643"/>
            <a:ext cx="72327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687FE3"/>
                </a:solidFill>
              </a:rPr>
              <a:t>Задачи исследования</a:t>
            </a:r>
            <a:r>
              <a:rPr lang="ru-RU" sz="2000" b="1" dirty="0">
                <a:solidFill>
                  <a:srgbClr val="687FE3"/>
                </a:solidFill>
              </a:rPr>
              <a:t>:</a:t>
            </a:r>
          </a:p>
          <a:p>
            <a:pPr marL="514350" indent="-514350">
              <a:buAutoNum type="arabicParenR"/>
            </a:pPr>
            <a:r>
              <a:rPr lang="ru-RU" sz="2000" b="1" dirty="0">
                <a:solidFill>
                  <a:srgbClr val="687FE3"/>
                </a:solidFill>
              </a:rPr>
              <a:t>Определение сильных и слабых сторон процесса планирования и бюджетирования;</a:t>
            </a:r>
          </a:p>
          <a:p>
            <a:pPr marL="457200" indent="-457200">
              <a:buAutoNum type="arabicParenR"/>
            </a:pPr>
            <a:r>
              <a:rPr lang="ru-RU" sz="2000" b="1" dirty="0">
                <a:solidFill>
                  <a:srgbClr val="687FE3"/>
                </a:solidFill>
              </a:rPr>
              <a:t>Разработка мероприятий по совершенствованию системы планирования;</a:t>
            </a:r>
          </a:p>
          <a:p>
            <a:pPr marL="457200" indent="-457200">
              <a:buAutoNum type="arabicParenR"/>
            </a:pPr>
            <a:r>
              <a:rPr lang="ru-RU" sz="2000" b="1" dirty="0">
                <a:solidFill>
                  <a:srgbClr val="687FE3"/>
                </a:solidFill>
              </a:rPr>
              <a:t>Формирование плана реализации проекта;</a:t>
            </a:r>
          </a:p>
          <a:p>
            <a:pPr marL="457200" indent="-457200">
              <a:buAutoNum type="arabicParenR"/>
            </a:pPr>
            <a:r>
              <a:rPr lang="ru-RU" sz="2000" b="1" dirty="0">
                <a:solidFill>
                  <a:srgbClr val="687FE3"/>
                </a:solidFill>
              </a:rPr>
              <a:t>Определение эффектов от реализации проекта</a:t>
            </a:r>
            <a:endParaRPr lang="ru-RU" dirty="0">
              <a:solidFill>
                <a:srgbClr val="687FE3"/>
              </a:solidFill>
            </a:endParaRPr>
          </a:p>
        </p:txBody>
      </p:sp>
      <p:pic>
        <p:nvPicPr>
          <p:cNvPr id="8" name="Рисунок 7" descr="Цель">
            <a:extLst>
              <a:ext uri="{FF2B5EF4-FFF2-40B4-BE49-F238E27FC236}">
                <a16:creationId xmlns:a16="http://schemas.microsoft.com/office/drawing/2014/main" id="{FB5DCDA4-A9F6-4066-A549-883EC5AFDD2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327" y="1716216"/>
            <a:ext cx="914400" cy="914400"/>
          </a:xfrm>
          <a:prstGeom prst="rect">
            <a:avLst/>
          </a:prstGeom>
        </p:spPr>
      </p:pic>
      <p:pic>
        <p:nvPicPr>
          <p:cNvPr id="10" name="Рисунок 9" descr="Исследование">
            <a:extLst>
              <a:ext uri="{FF2B5EF4-FFF2-40B4-BE49-F238E27FC236}">
                <a16:creationId xmlns:a16="http://schemas.microsoft.com/office/drawing/2014/main" id="{A0A4331D-37AE-454B-B0B2-E9BCC2ACC24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6351" y="463867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5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82A467-F150-4ADD-9858-860930E87F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187" y="2877452"/>
            <a:ext cx="2857500" cy="2857500"/>
          </a:xfrm>
          <a:prstGeom prst="rect">
            <a:avLst/>
          </a:prstGeom>
        </p:spPr>
      </p:pic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46969EBC-E8D3-4914-9A82-8E88F816E77E}"/>
              </a:ext>
            </a:extLst>
          </p:cNvPr>
          <p:cNvSpPr/>
          <p:nvPr/>
        </p:nvSpPr>
        <p:spPr>
          <a:xfrm>
            <a:off x="2285635" y="5481603"/>
            <a:ext cx="4936033" cy="55399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РИТЭК – Российская инновационная топливно-энергетическая компания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40" name="Группа 39" descr="Это изображение содержит значок с 1 человеком, который взаимодействует с тремя людьми. ">
            <a:extLst>
              <a:ext uri="{FF2B5EF4-FFF2-40B4-BE49-F238E27FC236}">
                <a16:creationId xmlns:a16="http://schemas.microsoft.com/office/drawing/2014/main" id="{6163EC3B-1C70-4943-88AE-C995F6AF3D2D}"/>
              </a:ext>
            </a:extLst>
          </p:cNvPr>
          <p:cNvGrpSpPr/>
          <p:nvPr/>
        </p:nvGrpSpPr>
        <p:grpSpPr>
          <a:xfrm>
            <a:off x="5983280" y="3976636"/>
            <a:ext cx="954881" cy="953691"/>
            <a:chOff x="5459412" y="1395413"/>
            <a:chExt cx="1273175" cy="1271588"/>
          </a:xfrm>
        </p:grpSpPr>
        <p:sp>
          <p:nvSpPr>
            <p:cNvPr id="34" name="Овал 26">
              <a:extLst>
                <a:ext uri="{FF2B5EF4-FFF2-40B4-BE49-F238E27FC236}">
                  <a16:creationId xmlns:a16="http://schemas.microsoft.com/office/drawing/2014/main" id="{BAB1D2D2-1913-4FAF-8141-A2217D47D3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9412" y="1395413"/>
              <a:ext cx="1273175" cy="1271588"/>
            </a:xfrm>
            <a:prstGeom prst="ellipse">
              <a:avLst/>
            </a:prstGeom>
            <a:gradFill>
              <a:gsLst>
                <a:gs pos="0">
                  <a:srgbClr val="7CEFD8"/>
                </a:gs>
                <a:gs pos="50000">
                  <a:srgbClr val="6672E4"/>
                </a:gs>
                <a:gs pos="100000">
                  <a:srgbClr val="882BE5"/>
                </a:gs>
              </a:gsLst>
              <a:lin ang="78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sz="1350" dirty="0"/>
            </a:p>
          </p:txBody>
        </p:sp>
        <p:grpSp>
          <p:nvGrpSpPr>
            <p:cNvPr id="153" name="Группа 152">
              <a:extLst>
                <a:ext uri="{FF2B5EF4-FFF2-40B4-BE49-F238E27FC236}">
                  <a16:creationId xmlns:a16="http://schemas.microsoft.com/office/drawing/2014/main" id="{14E63ABA-A2BE-460E-AEC1-558B63A0D598}"/>
                </a:ext>
              </a:extLst>
            </p:cNvPr>
            <p:cNvGrpSpPr/>
            <p:nvPr/>
          </p:nvGrpSpPr>
          <p:grpSpPr>
            <a:xfrm>
              <a:off x="5781290" y="1569642"/>
              <a:ext cx="584970" cy="674403"/>
              <a:chOff x="2686050" y="2895601"/>
              <a:chExt cx="330200" cy="346075"/>
            </a:xfrm>
          </p:grpSpPr>
          <p:sp>
            <p:nvSpPr>
              <p:cNvPr id="154" name="Овал 309">
                <a:extLst>
                  <a:ext uri="{FF2B5EF4-FFF2-40B4-BE49-F238E27FC236}">
                    <a16:creationId xmlns:a16="http://schemas.microsoft.com/office/drawing/2014/main" id="{AC91C28A-AC97-43D2-BB20-485D353E83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9875" y="2895601"/>
                <a:ext cx="82550" cy="82550"/>
              </a:xfrm>
              <a:prstGeom prst="ellips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55" name="Полилиния 310">
                <a:extLst>
                  <a:ext uri="{FF2B5EF4-FFF2-40B4-BE49-F238E27FC236}">
                    <a16:creationId xmlns:a16="http://schemas.microsoft.com/office/drawing/2014/main" id="{307DC6B5-75A0-4610-B431-35147A890C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2888" y="2978151"/>
                <a:ext cx="134938" cy="66675"/>
              </a:xfrm>
              <a:custGeom>
                <a:avLst/>
                <a:gdLst>
                  <a:gd name="T0" fmla="*/ 36 w 36"/>
                  <a:gd name="T1" fmla="*/ 18 h 18"/>
                  <a:gd name="T2" fmla="*/ 0 w 36"/>
                  <a:gd name="T3" fmla="*/ 18 h 18"/>
                  <a:gd name="T4" fmla="*/ 18 w 36"/>
                  <a:gd name="T5" fmla="*/ 0 h 18"/>
                  <a:gd name="T6" fmla="*/ 36 w 36"/>
                  <a:gd name="T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" h="18">
                    <a:moveTo>
                      <a:pt x="36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28" y="0"/>
                      <a:pt x="36" y="8"/>
                      <a:pt x="36" y="18"/>
                    </a:cubicBezTo>
                    <a:close/>
                  </a:path>
                </a:pathLst>
              </a:cu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56" name="Овал 311">
                <a:extLst>
                  <a:ext uri="{FF2B5EF4-FFF2-40B4-BE49-F238E27FC236}">
                    <a16:creationId xmlns:a16="http://schemas.microsoft.com/office/drawing/2014/main" id="{16EA5084-E99D-4DD5-B478-224937E08C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8275" y="3128963"/>
                <a:ext cx="60325" cy="58738"/>
              </a:xfrm>
              <a:prstGeom prst="ellips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57" name="Полилиния 312">
                <a:extLst>
                  <a:ext uri="{FF2B5EF4-FFF2-40B4-BE49-F238E27FC236}">
                    <a16:creationId xmlns:a16="http://schemas.microsoft.com/office/drawing/2014/main" id="{210EC1C6-3182-40F6-869F-33B0ABF22B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6050" y="3187701"/>
                <a:ext cx="104775" cy="53975"/>
              </a:xfrm>
              <a:custGeom>
                <a:avLst/>
                <a:gdLst>
                  <a:gd name="T0" fmla="*/ 28 w 28"/>
                  <a:gd name="T1" fmla="*/ 14 h 14"/>
                  <a:gd name="T2" fmla="*/ 0 w 28"/>
                  <a:gd name="T3" fmla="*/ 14 h 14"/>
                  <a:gd name="T4" fmla="*/ 14 w 28"/>
                  <a:gd name="T5" fmla="*/ 0 h 14"/>
                  <a:gd name="T6" fmla="*/ 28 w 28"/>
                  <a:gd name="T7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14">
                    <a:moveTo>
                      <a:pt x="28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ubicBezTo>
                      <a:pt x="22" y="0"/>
                      <a:pt x="28" y="6"/>
                      <a:pt x="28" y="14"/>
                    </a:cubicBezTo>
                    <a:close/>
                  </a:path>
                </a:pathLst>
              </a:cu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58" name="Овал 313">
                <a:extLst>
                  <a:ext uri="{FF2B5EF4-FFF2-40B4-BE49-F238E27FC236}">
                    <a16:creationId xmlns:a16="http://schemas.microsoft.com/office/drawing/2014/main" id="{168ACDC4-22F5-4D4B-A783-44D3655B84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3700" y="3128963"/>
                <a:ext cx="60325" cy="58738"/>
              </a:xfrm>
              <a:prstGeom prst="ellips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59" name="Полилиния 314">
                <a:extLst>
                  <a:ext uri="{FF2B5EF4-FFF2-40B4-BE49-F238E27FC236}">
                    <a16:creationId xmlns:a16="http://schemas.microsoft.com/office/drawing/2014/main" id="{9350080E-FAD1-420D-A674-785E5FD1F3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1475" y="3187701"/>
                <a:ext cx="104775" cy="53975"/>
              </a:xfrm>
              <a:custGeom>
                <a:avLst/>
                <a:gdLst>
                  <a:gd name="T0" fmla="*/ 28 w 28"/>
                  <a:gd name="T1" fmla="*/ 14 h 14"/>
                  <a:gd name="T2" fmla="*/ 0 w 28"/>
                  <a:gd name="T3" fmla="*/ 14 h 14"/>
                  <a:gd name="T4" fmla="*/ 14 w 28"/>
                  <a:gd name="T5" fmla="*/ 0 h 14"/>
                  <a:gd name="T6" fmla="*/ 28 w 28"/>
                  <a:gd name="T7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14">
                    <a:moveTo>
                      <a:pt x="28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ubicBezTo>
                      <a:pt x="22" y="0"/>
                      <a:pt x="28" y="6"/>
                      <a:pt x="28" y="14"/>
                    </a:cubicBezTo>
                    <a:close/>
                  </a:path>
                </a:pathLst>
              </a:cu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60" name="Овал 315">
                <a:extLst>
                  <a:ext uri="{FF2B5EF4-FFF2-40B4-BE49-F238E27FC236}">
                    <a16:creationId xmlns:a16="http://schemas.microsoft.com/office/drawing/2014/main" id="{A3A96249-064E-4E4F-800D-F3E32321B7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3700" y="3128963"/>
                <a:ext cx="60325" cy="58738"/>
              </a:xfrm>
              <a:prstGeom prst="ellips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61" name="Полилиния 316">
                <a:extLst>
                  <a:ext uri="{FF2B5EF4-FFF2-40B4-BE49-F238E27FC236}">
                    <a16:creationId xmlns:a16="http://schemas.microsoft.com/office/drawing/2014/main" id="{5B0FA9F4-74E7-4069-9E66-4CD168516D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1475" y="3187701"/>
                <a:ext cx="104775" cy="53975"/>
              </a:xfrm>
              <a:custGeom>
                <a:avLst/>
                <a:gdLst>
                  <a:gd name="T0" fmla="*/ 28 w 28"/>
                  <a:gd name="T1" fmla="*/ 14 h 14"/>
                  <a:gd name="T2" fmla="*/ 0 w 28"/>
                  <a:gd name="T3" fmla="*/ 14 h 14"/>
                  <a:gd name="T4" fmla="*/ 14 w 28"/>
                  <a:gd name="T5" fmla="*/ 0 h 14"/>
                  <a:gd name="T6" fmla="*/ 28 w 28"/>
                  <a:gd name="T7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14">
                    <a:moveTo>
                      <a:pt x="28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ubicBezTo>
                      <a:pt x="22" y="0"/>
                      <a:pt x="28" y="6"/>
                      <a:pt x="28" y="14"/>
                    </a:cubicBezTo>
                    <a:close/>
                  </a:path>
                </a:pathLst>
              </a:cu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62" name="Овал 317">
                <a:extLst>
                  <a:ext uri="{FF2B5EF4-FFF2-40B4-BE49-F238E27FC236}">
                    <a16:creationId xmlns:a16="http://schemas.microsoft.com/office/drawing/2014/main" id="{8B1079C4-08A2-4532-BF93-C9FBD28FC0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0988" y="3128963"/>
                <a:ext cx="60325" cy="58738"/>
              </a:xfrm>
              <a:prstGeom prst="ellips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63" name="Полилиния 318">
                <a:extLst>
                  <a:ext uri="{FF2B5EF4-FFF2-40B4-BE49-F238E27FC236}">
                    <a16:creationId xmlns:a16="http://schemas.microsoft.com/office/drawing/2014/main" id="{D2176F15-45A0-4989-901D-43FEBC8C6C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8763" y="3187701"/>
                <a:ext cx="104775" cy="53975"/>
              </a:xfrm>
              <a:custGeom>
                <a:avLst/>
                <a:gdLst>
                  <a:gd name="T0" fmla="*/ 28 w 28"/>
                  <a:gd name="T1" fmla="*/ 14 h 14"/>
                  <a:gd name="T2" fmla="*/ 0 w 28"/>
                  <a:gd name="T3" fmla="*/ 14 h 14"/>
                  <a:gd name="T4" fmla="*/ 14 w 28"/>
                  <a:gd name="T5" fmla="*/ 0 h 14"/>
                  <a:gd name="T6" fmla="*/ 28 w 28"/>
                  <a:gd name="T7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14">
                    <a:moveTo>
                      <a:pt x="28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ubicBezTo>
                      <a:pt x="22" y="0"/>
                      <a:pt x="28" y="6"/>
                      <a:pt x="28" y="14"/>
                    </a:cubicBezTo>
                    <a:close/>
                  </a:path>
                </a:pathLst>
              </a:cu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64" name="Полилиния 319">
                <a:extLst>
                  <a:ext uri="{FF2B5EF4-FFF2-40B4-BE49-F238E27FC236}">
                    <a16:creationId xmlns:a16="http://schemas.microsoft.com/office/drawing/2014/main" id="{E441EEB4-0ED1-401E-BCE2-44490D0815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8438" y="3074988"/>
                <a:ext cx="225425" cy="15875"/>
              </a:xfrm>
              <a:custGeom>
                <a:avLst/>
                <a:gdLst>
                  <a:gd name="T0" fmla="*/ 0 w 142"/>
                  <a:gd name="T1" fmla="*/ 10 h 10"/>
                  <a:gd name="T2" fmla="*/ 0 w 142"/>
                  <a:gd name="T3" fmla="*/ 0 h 10"/>
                  <a:gd name="T4" fmla="*/ 142 w 142"/>
                  <a:gd name="T5" fmla="*/ 0 h 10"/>
                  <a:gd name="T6" fmla="*/ 142 w 142"/>
                  <a:gd name="T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2" h="10">
                    <a:moveTo>
                      <a:pt x="0" y="10"/>
                    </a:moveTo>
                    <a:lnTo>
                      <a:pt x="0" y="0"/>
                    </a:lnTo>
                    <a:lnTo>
                      <a:pt x="142" y="0"/>
                    </a:lnTo>
                    <a:lnTo>
                      <a:pt x="142" y="10"/>
                    </a:lnTo>
                  </a:path>
                </a:pathLst>
              </a:cu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65" name="Линия 320">
                <a:extLst>
                  <a:ext uri="{FF2B5EF4-FFF2-40B4-BE49-F238E27FC236}">
                    <a16:creationId xmlns:a16="http://schemas.microsoft.com/office/drawing/2014/main" id="{DE0936E5-0224-4C3C-9815-CA2E7C9781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1150" y="3044826"/>
                <a:ext cx="0" cy="46038"/>
              </a:xfrm>
              <a:prstGeom prst="lin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</p:grpSp>
      </p:grpSp>
      <p:sp>
        <p:nvSpPr>
          <p:cNvPr id="33" name="Полилиния 25">
            <a:extLst>
              <a:ext uri="{FF2B5EF4-FFF2-40B4-BE49-F238E27FC236}">
                <a16:creationId xmlns:a16="http://schemas.microsoft.com/office/drawing/2014/main" id="{82A9CD09-E5BD-4051-A55B-752BE1EA490F}"/>
              </a:ext>
            </a:extLst>
          </p:cNvPr>
          <p:cNvSpPr>
            <a:spLocks/>
          </p:cNvSpPr>
          <p:nvPr/>
        </p:nvSpPr>
        <p:spPr bwMode="auto">
          <a:xfrm>
            <a:off x="3140869" y="2464594"/>
            <a:ext cx="1047750" cy="1047750"/>
          </a:xfrm>
          <a:custGeom>
            <a:avLst/>
            <a:gdLst>
              <a:gd name="T0" fmla="*/ 276 w 336"/>
              <a:gd name="T1" fmla="*/ 276 h 336"/>
              <a:gd name="T2" fmla="*/ 60 w 336"/>
              <a:gd name="T3" fmla="*/ 276 h 336"/>
              <a:gd name="T4" fmla="*/ 60 w 336"/>
              <a:gd name="T5" fmla="*/ 60 h 336"/>
              <a:gd name="T6" fmla="*/ 276 w 336"/>
              <a:gd name="T7" fmla="*/ 60 h 336"/>
              <a:gd name="T8" fmla="*/ 276 w 336"/>
              <a:gd name="T9" fmla="*/ 27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336">
                <a:moveTo>
                  <a:pt x="276" y="276"/>
                </a:moveTo>
                <a:cubicBezTo>
                  <a:pt x="217" y="336"/>
                  <a:pt x="120" y="336"/>
                  <a:pt x="60" y="276"/>
                </a:cubicBezTo>
                <a:cubicBezTo>
                  <a:pt x="0" y="217"/>
                  <a:pt x="0" y="120"/>
                  <a:pt x="60" y="60"/>
                </a:cubicBezTo>
                <a:cubicBezTo>
                  <a:pt x="120" y="0"/>
                  <a:pt x="217" y="0"/>
                  <a:pt x="276" y="60"/>
                </a:cubicBezTo>
                <a:cubicBezTo>
                  <a:pt x="336" y="120"/>
                  <a:pt x="336" y="217"/>
                  <a:pt x="276" y="276"/>
                </a:cubicBezTo>
                <a:close/>
              </a:path>
            </a:pathLst>
          </a:custGeom>
          <a:gradFill>
            <a:gsLst>
              <a:gs pos="0">
                <a:srgbClr val="7CEFD8"/>
              </a:gs>
              <a:gs pos="50000">
                <a:srgbClr val="6672E4"/>
              </a:gs>
              <a:gs pos="100000">
                <a:srgbClr val="882BE5"/>
              </a:gs>
            </a:gsLst>
            <a:lin ang="78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sz="1350" dirty="0"/>
          </a:p>
        </p:txBody>
      </p:sp>
      <p:grpSp>
        <p:nvGrpSpPr>
          <p:cNvPr id="181" name="Группа 180">
            <a:extLst>
              <a:ext uri="{FF2B5EF4-FFF2-40B4-BE49-F238E27FC236}">
                <a16:creationId xmlns:a16="http://schemas.microsoft.com/office/drawing/2014/main" id="{D14F9816-D761-44CD-80AC-A13A6A2BF4F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169625" y="3326614"/>
            <a:ext cx="438728" cy="461718"/>
            <a:chOff x="4127500" y="2909888"/>
            <a:chExt cx="330200" cy="315913"/>
          </a:xfrm>
        </p:grpSpPr>
        <p:sp>
          <p:nvSpPr>
            <p:cNvPr id="182" name="Овал 268">
              <a:extLst>
                <a:ext uri="{FF2B5EF4-FFF2-40B4-BE49-F238E27FC236}">
                  <a16:creationId xmlns:a16="http://schemas.microsoft.com/office/drawing/2014/main" id="{8D0C8D9D-E9ED-445E-B175-12C0160A5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9725" y="3060701"/>
              <a:ext cx="76200" cy="74613"/>
            </a:xfrm>
            <a:prstGeom prst="ellipse">
              <a:avLst/>
            </a:pr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sz="1350" dirty="0"/>
            </a:p>
          </p:txBody>
        </p:sp>
        <p:sp>
          <p:nvSpPr>
            <p:cNvPr id="183" name="Полилиния 269">
              <a:extLst>
                <a:ext uri="{FF2B5EF4-FFF2-40B4-BE49-F238E27FC236}">
                  <a16:creationId xmlns:a16="http://schemas.microsoft.com/office/drawing/2014/main" id="{86759DBE-9B84-4D15-8B20-34E76E5F57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7500" y="3135313"/>
              <a:ext cx="109538" cy="60325"/>
            </a:xfrm>
            <a:custGeom>
              <a:avLst/>
              <a:gdLst>
                <a:gd name="T0" fmla="*/ 22 w 29"/>
                <a:gd name="T1" fmla="*/ 16 h 16"/>
                <a:gd name="T2" fmla="*/ 0 w 29"/>
                <a:gd name="T3" fmla="*/ 16 h 16"/>
                <a:gd name="T4" fmla="*/ 16 w 29"/>
                <a:gd name="T5" fmla="*/ 0 h 16"/>
                <a:gd name="T6" fmla="*/ 29 w 29"/>
                <a:gd name="T7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22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1" y="0"/>
                    <a:pt x="26" y="3"/>
                    <a:pt x="29" y="7"/>
                  </a:cubicBezTo>
                </a:path>
              </a:pathLst>
            </a:cu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sz="1350" dirty="0"/>
            </a:p>
          </p:txBody>
        </p:sp>
        <p:sp>
          <p:nvSpPr>
            <p:cNvPr id="184" name="Овал 270">
              <a:extLst>
                <a:ext uri="{FF2B5EF4-FFF2-40B4-BE49-F238E27FC236}">
                  <a16:creationId xmlns:a16="http://schemas.microsoft.com/office/drawing/2014/main" id="{0524A632-17BB-4AA9-A49C-41BE94905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0863" y="3060701"/>
              <a:ext cx="74613" cy="74613"/>
            </a:xfrm>
            <a:prstGeom prst="ellipse">
              <a:avLst/>
            </a:pr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sz="1350" dirty="0"/>
            </a:p>
          </p:txBody>
        </p:sp>
        <p:sp>
          <p:nvSpPr>
            <p:cNvPr id="185" name="Полилиния 271">
              <a:extLst>
                <a:ext uri="{FF2B5EF4-FFF2-40B4-BE49-F238E27FC236}">
                  <a16:creationId xmlns:a16="http://schemas.microsoft.com/office/drawing/2014/main" id="{D502FFDD-28F4-4AA4-B259-B57867A0C5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9750" y="3135313"/>
              <a:ext cx="107950" cy="60325"/>
            </a:xfrm>
            <a:custGeom>
              <a:avLst/>
              <a:gdLst>
                <a:gd name="T0" fmla="*/ 0 w 29"/>
                <a:gd name="T1" fmla="*/ 7 h 16"/>
                <a:gd name="T2" fmla="*/ 13 w 29"/>
                <a:gd name="T3" fmla="*/ 0 h 16"/>
                <a:gd name="T4" fmla="*/ 29 w 29"/>
                <a:gd name="T5" fmla="*/ 16 h 16"/>
                <a:gd name="T6" fmla="*/ 7 w 29"/>
                <a:gd name="T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7"/>
                  </a:moveTo>
                  <a:cubicBezTo>
                    <a:pt x="3" y="3"/>
                    <a:pt x="8" y="0"/>
                    <a:pt x="13" y="0"/>
                  </a:cubicBezTo>
                  <a:cubicBezTo>
                    <a:pt x="22" y="0"/>
                    <a:pt x="29" y="7"/>
                    <a:pt x="29" y="16"/>
                  </a:cubicBezTo>
                  <a:cubicBezTo>
                    <a:pt x="7" y="16"/>
                    <a:pt x="7" y="16"/>
                    <a:pt x="7" y="16"/>
                  </a:cubicBezTo>
                </a:path>
              </a:pathLst>
            </a:cu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sz="1350" dirty="0"/>
            </a:p>
          </p:txBody>
        </p:sp>
        <p:sp>
          <p:nvSpPr>
            <p:cNvPr id="186" name="Овал 272">
              <a:extLst>
                <a:ext uri="{FF2B5EF4-FFF2-40B4-BE49-F238E27FC236}">
                  <a16:creationId xmlns:a16="http://schemas.microsoft.com/office/drawing/2014/main" id="{074B1DAE-77A3-4CE2-BB5F-6E109DFB6B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0213" y="3030538"/>
              <a:ext cx="104775" cy="109538"/>
            </a:xfrm>
            <a:prstGeom prst="ellipse">
              <a:avLst/>
            </a:pr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sz="1350" dirty="0"/>
            </a:p>
          </p:txBody>
        </p:sp>
        <p:sp>
          <p:nvSpPr>
            <p:cNvPr id="187" name="Полилиния 273">
              <a:extLst>
                <a:ext uri="{FF2B5EF4-FFF2-40B4-BE49-F238E27FC236}">
                  <a16:creationId xmlns:a16="http://schemas.microsoft.com/office/drawing/2014/main" id="{6F4FD849-C2CF-4E95-92A3-DF3CD12C6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4813" y="2986088"/>
              <a:ext cx="157163" cy="36513"/>
            </a:xfrm>
            <a:custGeom>
              <a:avLst/>
              <a:gdLst>
                <a:gd name="T0" fmla="*/ 0 w 42"/>
                <a:gd name="T1" fmla="*/ 10 h 10"/>
                <a:gd name="T2" fmla="*/ 21 w 42"/>
                <a:gd name="T3" fmla="*/ 0 h 10"/>
                <a:gd name="T4" fmla="*/ 42 w 42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0">
                  <a:moveTo>
                    <a:pt x="0" y="10"/>
                  </a:moveTo>
                  <a:cubicBezTo>
                    <a:pt x="5" y="4"/>
                    <a:pt x="13" y="0"/>
                    <a:pt x="21" y="0"/>
                  </a:cubicBezTo>
                  <a:cubicBezTo>
                    <a:pt x="29" y="0"/>
                    <a:pt x="37" y="4"/>
                    <a:pt x="42" y="10"/>
                  </a:cubicBezTo>
                </a:path>
              </a:pathLst>
            </a:cu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sz="1350" dirty="0"/>
            </a:p>
          </p:txBody>
        </p:sp>
        <p:sp>
          <p:nvSpPr>
            <p:cNvPr id="188" name="Полилиния 274">
              <a:extLst>
                <a:ext uri="{FF2B5EF4-FFF2-40B4-BE49-F238E27FC236}">
                  <a16:creationId xmlns:a16="http://schemas.microsoft.com/office/drawing/2014/main" id="{E95CA879-26B6-4158-84CA-E13BF1DBB2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7825" y="2947988"/>
              <a:ext cx="211138" cy="49213"/>
            </a:xfrm>
            <a:custGeom>
              <a:avLst/>
              <a:gdLst>
                <a:gd name="T0" fmla="*/ 0 w 56"/>
                <a:gd name="T1" fmla="*/ 13 h 13"/>
                <a:gd name="T2" fmla="*/ 28 w 56"/>
                <a:gd name="T3" fmla="*/ 0 h 13"/>
                <a:gd name="T4" fmla="*/ 56 w 56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" h="13">
                  <a:moveTo>
                    <a:pt x="0" y="13"/>
                  </a:moveTo>
                  <a:cubicBezTo>
                    <a:pt x="7" y="5"/>
                    <a:pt x="17" y="0"/>
                    <a:pt x="28" y="0"/>
                  </a:cubicBezTo>
                  <a:cubicBezTo>
                    <a:pt x="39" y="0"/>
                    <a:pt x="49" y="5"/>
                    <a:pt x="56" y="13"/>
                  </a:cubicBezTo>
                </a:path>
              </a:pathLst>
            </a:cu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sz="1350" dirty="0"/>
            </a:p>
          </p:txBody>
        </p:sp>
        <p:sp>
          <p:nvSpPr>
            <p:cNvPr id="189" name="Полилиния 275">
              <a:extLst>
                <a:ext uri="{FF2B5EF4-FFF2-40B4-BE49-F238E27FC236}">
                  <a16:creationId xmlns:a16="http://schemas.microsoft.com/office/drawing/2014/main" id="{E086F5C4-405F-457A-B470-EDF08E80A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7663" y="2909888"/>
              <a:ext cx="269875" cy="63500"/>
            </a:xfrm>
            <a:custGeom>
              <a:avLst/>
              <a:gdLst>
                <a:gd name="T0" fmla="*/ 0 w 72"/>
                <a:gd name="T1" fmla="*/ 17 h 17"/>
                <a:gd name="T2" fmla="*/ 36 w 72"/>
                <a:gd name="T3" fmla="*/ 0 h 17"/>
                <a:gd name="T4" fmla="*/ 72 w 72"/>
                <a:gd name="T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17">
                  <a:moveTo>
                    <a:pt x="0" y="17"/>
                  </a:moveTo>
                  <a:cubicBezTo>
                    <a:pt x="8" y="7"/>
                    <a:pt x="21" y="0"/>
                    <a:pt x="36" y="0"/>
                  </a:cubicBezTo>
                  <a:cubicBezTo>
                    <a:pt x="51" y="0"/>
                    <a:pt x="64" y="7"/>
                    <a:pt x="72" y="17"/>
                  </a:cubicBezTo>
                </a:path>
              </a:pathLst>
            </a:cu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sz="1350" dirty="0"/>
            </a:p>
          </p:txBody>
        </p:sp>
        <p:sp>
          <p:nvSpPr>
            <p:cNvPr id="190" name="Полилиния 276">
              <a:extLst>
                <a:ext uri="{FF2B5EF4-FFF2-40B4-BE49-F238E27FC236}">
                  <a16:creationId xmlns:a16="http://schemas.microsoft.com/office/drawing/2014/main" id="{8CDF0588-DA3B-4B0D-BDF8-DE1AF39415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6875" y="3140076"/>
              <a:ext cx="173038" cy="85725"/>
            </a:xfrm>
            <a:custGeom>
              <a:avLst/>
              <a:gdLst>
                <a:gd name="T0" fmla="*/ 46 w 46"/>
                <a:gd name="T1" fmla="*/ 23 h 23"/>
                <a:gd name="T2" fmla="*/ 0 w 46"/>
                <a:gd name="T3" fmla="*/ 23 h 23"/>
                <a:gd name="T4" fmla="*/ 23 w 46"/>
                <a:gd name="T5" fmla="*/ 0 h 23"/>
                <a:gd name="T6" fmla="*/ 46 w 46"/>
                <a:gd name="T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23">
                  <a:moveTo>
                    <a:pt x="46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10"/>
                    <a:pt x="10" y="0"/>
                    <a:pt x="23" y="0"/>
                  </a:cubicBezTo>
                  <a:cubicBezTo>
                    <a:pt x="36" y="0"/>
                    <a:pt x="46" y="10"/>
                    <a:pt x="46" y="23"/>
                  </a:cubicBezTo>
                  <a:close/>
                </a:path>
              </a:pathLst>
            </a:cu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sz="1350" dirty="0"/>
            </a:p>
          </p:txBody>
        </p:sp>
      </p:grpSp>
      <p:grpSp>
        <p:nvGrpSpPr>
          <p:cNvPr id="42" name="Группа 41" descr="Это изображение содержит значок с тремя людьми и шаром. ">
            <a:extLst>
              <a:ext uri="{FF2B5EF4-FFF2-40B4-BE49-F238E27FC236}">
                <a16:creationId xmlns:a16="http://schemas.microsoft.com/office/drawing/2014/main" id="{0F9B9E83-7B40-4A58-B9B6-072ADD8AF2AD}"/>
              </a:ext>
            </a:extLst>
          </p:cNvPr>
          <p:cNvGrpSpPr/>
          <p:nvPr/>
        </p:nvGrpSpPr>
        <p:grpSpPr>
          <a:xfrm>
            <a:off x="2056209" y="3979069"/>
            <a:ext cx="953691" cy="954881"/>
            <a:chOff x="2690812" y="4162425"/>
            <a:chExt cx="1271588" cy="1273175"/>
          </a:xfrm>
        </p:grpSpPr>
        <p:sp>
          <p:nvSpPr>
            <p:cNvPr id="32" name="Овал 24">
              <a:extLst>
                <a:ext uri="{FF2B5EF4-FFF2-40B4-BE49-F238E27FC236}">
                  <a16:creationId xmlns:a16="http://schemas.microsoft.com/office/drawing/2014/main" id="{16A34343-0998-42BB-80E4-28FB10F8BF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0812" y="4162425"/>
              <a:ext cx="1271588" cy="1273175"/>
            </a:xfrm>
            <a:prstGeom prst="ellipse">
              <a:avLst/>
            </a:prstGeom>
            <a:gradFill>
              <a:gsLst>
                <a:gs pos="0">
                  <a:srgbClr val="7CEFD8"/>
                </a:gs>
                <a:gs pos="50000">
                  <a:srgbClr val="6672E4"/>
                </a:gs>
                <a:gs pos="100000">
                  <a:srgbClr val="882BE5"/>
                </a:gs>
              </a:gsLst>
              <a:lin ang="78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sz="1350" dirty="0"/>
            </a:p>
          </p:txBody>
        </p:sp>
        <p:grpSp>
          <p:nvGrpSpPr>
            <p:cNvPr id="191" name="Группа 190">
              <a:extLst>
                <a:ext uri="{FF2B5EF4-FFF2-40B4-BE49-F238E27FC236}">
                  <a16:creationId xmlns:a16="http://schemas.microsoft.com/office/drawing/2014/main" id="{6EF0E095-962C-4FF0-89AE-50E91D8B01BD}"/>
                </a:ext>
              </a:extLst>
            </p:cNvPr>
            <p:cNvGrpSpPr/>
            <p:nvPr/>
          </p:nvGrpSpPr>
          <p:grpSpPr>
            <a:xfrm>
              <a:off x="3011359" y="4426329"/>
              <a:ext cx="610282" cy="674403"/>
              <a:chOff x="4841875" y="2895601"/>
              <a:chExt cx="344488" cy="346075"/>
            </a:xfrm>
          </p:grpSpPr>
          <p:sp>
            <p:nvSpPr>
              <p:cNvPr id="192" name="Полилиния 258">
                <a:extLst>
                  <a:ext uri="{FF2B5EF4-FFF2-40B4-BE49-F238E27FC236}">
                    <a16:creationId xmlns:a16="http://schemas.microsoft.com/office/drawing/2014/main" id="{6406E6B6-1167-46C8-948E-C5EF17DA0E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16488" y="2895601"/>
                <a:ext cx="195263" cy="195263"/>
              </a:xfrm>
              <a:custGeom>
                <a:avLst/>
                <a:gdLst>
                  <a:gd name="T0" fmla="*/ 52 w 52"/>
                  <a:gd name="T1" fmla="*/ 26 h 52"/>
                  <a:gd name="T2" fmla="*/ 26 w 52"/>
                  <a:gd name="T3" fmla="*/ 52 h 52"/>
                  <a:gd name="T4" fmla="*/ 0 w 52"/>
                  <a:gd name="T5" fmla="*/ 25 h 52"/>
                  <a:gd name="T6" fmla="*/ 25 w 52"/>
                  <a:gd name="T7" fmla="*/ 0 h 52"/>
                  <a:gd name="T8" fmla="*/ 26 w 52"/>
                  <a:gd name="T9" fmla="*/ 0 h 52"/>
                  <a:gd name="T10" fmla="*/ 52 w 52"/>
                  <a:gd name="T11" fmla="*/ 26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" h="52">
                    <a:moveTo>
                      <a:pt x="52" y="26"/>
                    </a:moveTo>
                    <a:cubicBezTo>
                      <a:pt x="52" y="40"/>
                      <a:pt x="40" y="52"/>
                      <a:pt x="26" y="52"/>
                    </a:cubicBezTo>
                    <a:cubicBezTo>
                      <a:pt x="12" y="52"/>
                      <a:pt x="0" y="40"/>
                      <a:pt x="0" y="25"/>
                    </a:cubicBezTo>
                    <a:cubicBezTo>
                      <a:pt x="0" y="11"/>
                      <a:pt x="11" y="1"/>
                      <a:pt x="25" y="0"/>
                    </a:cubicBezTo>
                    <a:cubicBezTo>
                      <a:pt x="25" y="0"/>
                      <a:pt x="26" y="0"/>
                      <a:pt x="26" y="0"/>
                    </a:cubicBezTo>
                    <a:cubicBezTo>
                      <a:pt x="40" y="0"/>
                      <a:pt x="52" y="11"/>
                      <a:pt x="52" y="26"/>
                    </a:cubicBezTo>
                    <a:close/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93" name="Полилиния 259">
                <a:extLst>
                  <a:ext uri="{FF2B5EF4-FFF2-40B4-BE49-F238E27FC236}">
                    <a16:creationId xmlns:a16="http://schemas.microsoft.com/office/drawing/2014/main" id="{72ECCE91-FE4E-4D18-8094-A898EA0863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7763" y="2895601"/>
                <a:ext cx="52388" cy="195263"/>
              </a:xfrm>
              <a:custGeom>
                <a:avLst/>
                <a:gdLst>
                  <a:gd name="T0" fmla="*/ 14 w 14"/>
                  <a:gd name="T1" fmla="*/ 0 h 52"/>
                  <a:gd name="T2" fmla="*/ 14 w 14"/>
                  <a:gd name="T3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52">
                    <a:moveTo>
                      <a:pt x="14" y="0"/>
                    </a:moveTo>
                    <a:cubicBezTo>
                      <a:pt x="0" y="15"/>
                      <a:pt x="0" y="34"/>
                      <a:pt x="14" y="52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94" name="Полилиния 260">
                <a:extLst>
                  <a:ext uri="{FF2B5EF4-FFF2-40B4-BE49-F238E27FC236}">
                    <a16:creationId xmlns:a16="http://schemas.microsoft.com/office/drawing/2014/main" id="{3548F75A-EA11-4316-A1F6-0CAEB67876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8088" y="2895601"/>
                <a:ext cx="52388" cy="195263"/>
              </a:xfrm>
              <a:custGeom>
                <a:avLst/>
                <a:gdLst>
                  <a:gd name="T0" fmla="*/ 0 w 14"/>
                  <a:gd name="T1" fmla="*/ 0 h 52"/>
                  <a:gd name="T2" fmla="*/ 0 w 14"/>
                  <a:gd name="T3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52">
                    <a:moveTo>
                      <a:pt x="0" y="0"/>
                    </a:moveTo>
                    <a:cubicBezTo>
                      <a:pt x="14" y="15"/>
                      <a:pt x="14" y="34"/>
                      <a:pt x="0" y="52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95" name="Линия 261">
                <a:extLst>
                  <a:ext uri="{FF2B5EF4-FFF2-40B4-BE49-F238E27FC236}">
                    <a16:creationId xmlns:a16="http://schemas.microsoft.com/office/drawing/2014/main" id="{5124F4E9-141F-499A-8EEC-1241D51B25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32363" y="3044826"/>
                <a:ext cx="165100" cy="0"/>
              </a:xfrm>
              <a:prstGeom prst="line">
                <a:avLst/>
              </a:pr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96" name="Линия 262">
                <a:extLst>
                  <a:ext uri="{FF2B5EF4-FFF2-40B4-BE49-F238E27FC236}">
                    <a16:creationId xmlns:a16="http://schemas.microsoft.com/office/drawing/2014/main" id="{F8299F61-1975-4EE9-BAB2-3CE9A446F7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32363" y="2940051"/>
                <a:ext cx="165100" cy="0"/>
              </a:xfrm>
              <a:prstGeom prst="line">
                <a:avLst/>
              </a:pr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97" name="Линия 263">
                <a:extLst>
                  <a:ext uri="{FF2B5EF4-FFF2-40B4-BE49-F238E27FC236}">
                    <a16:creationId xmlns:a16="http://schemas.microsoft.com/office/drawing/2014/main" id="{21DCC590-EB7E-4BE9-BE74-8FD7163D4D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16488" y="2992438"/>
                <a:ext cx="195263" cy="0"/>
              </a:xfrm>
              <a:prstGeom prst="line">
                <a:avLst/>
              </a:pr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98" name="Овал 264">
                <a:extLst>
                  <a:ext uri="{FF2B5EF4-FFF2-40B4-BE49-F238E27FC236}">
                    <a16:creationId xmlns:a16="http://schemas.microsoft.com/office/drawing/2014/main" id="{9DD4333D-6A4C-43A4-873D-73945A8A37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64100" y="3105151"/>
                <a:ext cx="74613" cy="76200"/>
              </a:xfrm>
              <a:prstGeom prst="ellips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199" name="Овал 265">
                <a:extLst>
                  <a:ext uri="{FF2B5EF4-FFF2-40B4-BE49-F238E27FC236}">
                    <a16:creationId xmlns:a16="http://schemas.microsoft.com/office/drawing/2014/main" id="{4BE9E84A-E911-4211-BBA2-3D0BE58757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6813" y="3105151"/>
                <a:ext cx="74613" cy="76200"/>
              </a:xfrm>
              <a:prstGeom prst="ellips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200" name="Овал 266">
                <a:extLst>
                  <a:ext uri="{FF2B5EF4-FFF2-40B4-BE49-F238E27FC236}">
                    <a16:creationId xmlns:a16="http://schemas.microsoft.com/office/drawing/2014/main" id="{0ECA1A96-AB7F-46A0-88B5-FCD8885922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9525" y="3105151"/>
                <a:ext cx="74613" cy="76200"/>
              </a:xfrm>
              <a:prstGeom prst="ellips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  <p:sp>
            <p:nvSpPr>
              <p:cNvPr id="201" name="Полилиния 267">
                <a:extLst>
                  <a:ext uri="{FF2B5EF4-FFF2-40B4-BE49-F238E27FC236}">
                    <a16:creationId xmlns:a16="http://schemas.microsoft.com/office/drawing/2014/main" id="{75E1735F-98B1-4E7B-BDDC-FE64527C3B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1875" y="3181351"/>
                <a:ext cx="344488" cy="60325"/>
              </a:xfrm>
              <a:custGeom>
                <a:avLst/>
                <a:gdLst>
                  <a:gd name="T0" fmla="*/ 76 w 92"/>
                  <a:gd name="T1" fmla="*/ 0 h 16"/>
                  <a:gd name="T2" fmla="*/ 61 w 92"/>
                  <a:gd name="T3" fmla="*/ 11 h 16"/>
                  <a:gd name="T4" fmla="*/ 46 w 92"/>
                  <a:gd name="T5" fmla="*/ 0 h 16"/>
                  <a:gd name="T6" fmla="*/ 31 w 92"/>
                  <a:gd name="T7" fmla="*/ 11 h 16"/>
                  <a:gd name="T8" fmla="*/ 16 w 92"/>
                  <a:gd name="T9" fmla="*/ 0 h 16"/>
                  <a:gd name="T10" fmla="*/ 0 w 92"/>
                  <a:gd name="T11" fmla="*/ 16 h 16"/>
                  <a:gd name="T12" fmla="*/ 92 w 92"/>
                  <a:gd name="T13" fmla="*/ 16 h 16"/>
                  <a:gd name="T14" fmla="*/ 76 w 92"/>
                  <a:gd name="T15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16">
                    <a:moveTo>
                      <a:pt x="76" y="0"/>
                    </a:moveTo>
                    <a:cubicBezTo>
                      <a:pt x="69" y="0"/>
                      <a:pt x="63" y="4"/>
                      <a:pt x="61" y="11"/>
                    </a:cubicBezTo>
                    <a:cubicBezTo>
                      <a:pt x="59" y="4"/>
                      <a:pt x="53" y="0"/>
                      <a:pt x="46" y="0"/>
                    </a:cubicBezTo>
                    <a:cubicBezTo>
                      <a:pt x="39" y="0"/>
                      <a:pt x="33" y="4"/>
                      <a:pt x="31" y="11"/>
                    </a:cubicBezTo>
                    <a:cubicBezTo>
                      <a:pt x="29" y="4"/>
                      <a:pt x="23" y="0"/>
                      <a:pt x="16" y="0"/>
                    </a:cubicBezTo>
                    <a:cubicBezTo>
                      <a:pt x="7" y="0"/>
                      <a:pt x="0" y="8"/>
                      <a:pt x="0" y="16"/>
                    </a:cubicBezTo>
                    <a:cubicBezTo>
                      <a:pt x="92" y="16"/>
                      <a:pt x="92" y="16"/>
                      <a:pt x="92" y="16"/>
                    </a:cubicBezTo>
                    <a:cubicBezTo>
                      <a:pt x="92" y="8"/>
                      <a:pt x="85" y="0"/>
                      <a:pt x="76" y="0"/>
                    </a:cubicBezTo>
                    <a:close/>
                  </a:path>
                </a:pathLst>
              </a:cu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sz="1350" dirty="0"/>
              </a:p>
            </p:txBody>
          </p:sp>
        </p:grpSp>
      </p:grpSp>
      <p:sp>
        <p:nvSpPr>
          <p:cNvPr id="35" name="Полилиния 27">
            <a:extLst>
              <a:ext uri="{FF2B5EF4-FFF2-40B4-BE49-F238E27FC236}">
                <a16:creationId xmlns:a16="http://schemas.microsoft.com/office/drawing/2014/main" id="{AAE4382C-A236-4EFC-A5CF-301D418C624F}"/>
              </a:ext>
            </a:extLst>
          </p:cNvPr>
          <p:cNvSpPr>
            <a:spLocks/>
          </p:cNvSpPr>
          <p:nvPr/>
        </p:nvSpPr>
        <p:spPr bwMode="auto">
          <a:xfrm>
            <a:off x="4926210" y="2464594"/>
            <a:ext cx="1047750" cy="1047750"/>
          </a:xfrm>
          <a:custGeom>
            <a:avLst/>
            <a:gdLst>
              <a:gd name="T0" fmla="*/ 60 w 336"/>
              <a:gd name="T1" fmla="*/ 276 h 336"/>
              <a:gd name="T2" fmla="*/ 60 w 336"/>
              <a:gd name="T3" fmla="*/ 60 h 336"/>
              <a:gd name="T4" fmla="*/ 276 w 336"/>
              <a:gd name="T5" fmla="*/ 60 h 336"/>
              <a:gd name="T6" fmla="*/ 276 w 336"/>
              <a:gd name="T7" fmla="*/ 276 h 336"/>
              <a:gd name="T8" fmla="*/ 60 w 336"/>
              <a:gd name="T9" fmla="*/ 27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336">
                <a:moveTo>
                  <a:pt x="60" y="276"/>
                </a:moveTo>
                <a:cubicBezTo>
                  <a:pt x="0" y="217"/>
                  <a:pt x="0" y="120"/>
                  <a:pt x="60" y="60"/>
                </a:cubicBezTo>
                <a:cubicBezTo>
                  <a:pt x="120" y="0"/>
                  <a:pt x="217" y="0"/>
                  <a:pt x="276" y="60"/>
                </a:cubicBezTo>
                <a:cubicBezTo>
                  <a:pt x="336" y="120"/>
                  <a:pt x="336" y="217"/>
                  <a:pt x="276" y="276"/>
                </a:cubicBezTo>
                <a:cubicBezTo>
                  <a:pt x="217" y="336"/>
                  <a:pt x="120" y="336"/>
                  <a:pt x="60" y="276"/>
                </a:cubicBezTo>
                <a:close/>
              </a:path>
            </a:pathLst>
          </a:custGeom>
          <a:gradFill>
            <a:gsLst>
              <a:gs pos="0">
                <a:srgbClr val="7CEFD8"/>
              </a:gs>
              <a:gs pos="50000">
                <a:srgbClr val="6672E4"/>
              </a:gs>
              <a:gs pos="100000">
                <a:srgbClr val="882BE5"/>
              </a:gs>
            </a:gsLst>
            <a:lin ang="78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sz="1350" dirty="0"/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A64F8879-D01A-46C0-82F4-C2574F5186E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221669" y="4090920"/>
            <a:ext cx="1686546" cy="803531"/>
            <a:chOff x="9451456" y="4311555"/>
            <a:chExt cx="2438809" cy="1071373"/>
          </a:xfrm>
        </p:grpSpPr>
        <p:sp>
          <p:nvSpPr>
            <p:cNvPr id="331" name="Надпись 330">
              <a:extLst>
                <a:ext uri="{FF2B5EF4-FFF2-40B4-BE49-F238E27FC236}">
                  <a16:creationId xmlns:a16="http://schemas.microsoft.com/office/drawing/2014/main" id="{62109C55-9EBC-4778-80D4-D55D22307915}"/>
                </a:ext>
              </a:extLst>
            </p:cNvPr>
            <p:cNvSpPr txBox="1"/>
            <p:nvPr/>
          </p:nvSpPr>
          <p:spPr>
            <a:xfrm>
              <a:off x="9451459" y="4311555"/>
              <a:ext cx="1729395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rtl="0"/>
              <a:r>
                <a:rPr lang="ru-RU" sz="1200" b="1" dirty="0">
                  <a:solidFill>
                    <a:srgbClr val="00206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Персонал</a:t>
              </a:r>
            </a:p>
          </p:txBody>
        </p:sp>
        <p:sp>
          <p:nvSpPr>
            <p:cNvPr id="332" name="Прямоугольник 331">
              <a:extLst>
                <a:ext uri="{FF2B5EF4-FFF2-40B4-BE49-F238E27FC236}">
                  <a16:creationId xmlns:a16="http://schemas.microsoft.com/office/drawing/2014/main" id="{779BDC05-BA31-44EF-B695-331F1F3CEBCA}"/>
                </a:ext>
              </a:extLst>
            </p:cNvPr>
            <p:cNvSpPr/>
            <p:nvPr/>
          </p:nvSpPr>
          <p:spPr>
            <a:xfrm>
              <a:off x="9451456" y="4644265"/>
              <a:ext cx="2438809" cy="738663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2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В </a:t>
              </a:r>
              <a:r>
                <a:rPr lang="ru-RU" sz="1200" i="1" dirty="0" err="1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РИТЭКе</a:t>
              </a:r>
              <a:r>
                <a:rPr lang="ru-RU" sz="12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 работает около </a:t>
              </a:r>
              <a:r>
                <a:rPr lang="ru-RU" sz="1200" b="1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3,5 тысяч </a:t>
              </a:r>
              <a:r>
                <a:rPr lang="ru-RU" sz="12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специалистов</a:t>
              </a:r>
            </a:p>
          </p:txBody>
        </p:sp>
      </p:grpSp>
      <p:grpSp>
        <p:nvGrpSpPr>
          <p:cNvPr id="336" name="Группа 335">
            <a:extLst>
              <a:ext uri="{FF2B5EF4-FFF2-40B4-BE49-F238E27FC236}">
                <a16:creationId xmlns:a16="http://schemas.microsoft.com/office/drawing/2014/main" id="{28F9A76E-D468-407E-9575-CEACF4453F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091990" y="2607498"/>
            <a:ext cx="1765762" cy="669347"/>
            <a:chOff x="9441589" y="4287516"/>
            <a:chExt cx="2553359" cy="892462"/>
          </a:xfrm>
        </p:grpSpPr>
        <p:sp>
          <p:nvSpPr>
            <p:cNvPr id="337" name="Надпись 336">
              <a:extLst>
                <a:ext uri="{FF2B5EF4-FFF2-40B4-BE49-F238E27FC236}">
                  <a16:creationId xmlns:a16="http://schemas.microsoft.com/office/drawing/2014/main" id="{3380BC47-47FB-44F3-9E0B-80B83E426031}"/>
                </a:ext>
              </a:extLst>
            </p:cNvPr>
            <p:cNvSpPr txBox="1"/>
            <p:nvPr/>
          </p:nvSpPr>
          <p:spPr>
            <a:xfrm>
              <a:off x="9460976" y="4287516"/>
              <a:ext cx="1729395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rtl="0"/>
              <a:r>
                <a:rPr lang="ru-RU" sz="1200" b="1" dirty="0">
                  <a:solidFill>
                    <a:srgbClr val="00206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Добыча</a:t>
              </a:r>
            </a:p>
          </p:txBody>
        </p:sp>
        <p:sp>
          <p:nvSpPr>
            <p:cNvPr id="338" name="Прямоугольник 337">
              <a:extLst>
                <a:ext uri="{FF2B5EF4-FFF2-40B4-BE49-F238E27FC236}">
                  <a16:creationId xmlns:a16="http://schemas.microsoft.com/office/drawing/2014/main" id="{9DE6A47E-C4CC-416D-9C28-3273394521C8}"/>
                </a:ext>
              </a:extLst>
            </p:cNvPr>
            <p:cNvSpPr/>
            <p:nvPr/>
          </p:nvSpPr>
          <p:spPr>
            <a:xfrm>
              <a:off x="9441589" y="4687536"/>
              <a:ext cx="2553359" cy="492442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rtl="0"/>
              <a:r>
                <a:rPr lang="ru-RU" sz="12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В 2019 году РИТЭК добыл </a:t>
              </a:r>
              <a:r>
                <a:rPr lang="ru-RU" sz="1200" b="1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6,04 млн т. </a:t>
              </a:r>
              <a:r>
                <a:rPr lang="ru-RU" sz="12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нефти</a:t>
              </a:r>
            </a:p>
          </p:txBody>
        </p:sp>
      </p:grpSp>
      <p:grpSp>
        <p:nvGrpSpPr>
          <p:cNvPr id="45" name="Группа 44">
            <a:extLst>
              <a:ext uri="{FF2B5EF4-FFF2-40B4-BE49-F238E27FC236}">
                <a16:creationId xmlns:a16="http://schemas.microsoft.com/office/drawing/2014/main" id="{99CDDA2C-6FA4-497B-A320-3ED782990E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3875" y="2423470"/>
            <a:ext cx="2563639" cy="985637"/>
            <a:chOff x="0" y="2127044"/>
            <a:chExt cx="3418184" cy="1314182"/>
          </a:xfrm>
        </p:grpSpPr>
        <p:sp>
          <p:nvSpPr>
            <p:cNvPr id="340" name="Надпись 339">
              <a:extLst>
                <a:ext uri="{FF2B5EF4-FFF2-40B4-BE49-F238E27FC236}">
                  <a16:creationId xmlns:a16="http://schemas.microsoft.com/office/drawing/2014/main" id="{246A1BD9-59BD-467C-9A84-D6A5E4382773}"/>
                </a:ext>
              </a:extLst>
            </p:cNvPr>
            <p:cNvSpPr txBox="1"/>
            <p:nvPr/>
          </p:nvSpPr>
          <p:spPr>
            <a:xfrm>
              <a:off x="1444583" y="2127044"/>
              <a:ext cx="1951932" cy="49244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 rtl="0"/>
              <a:r>
                <a:rPr lang="ru-RU" sz="1200" b="1" dirty="0">
                  <a:solidFill>
                    <a:srgbClr val="00206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Инновационная деятельность</a:t>
              </a:r>
            </a:p>
          </p:txBody>
        </p:sp>
        <p:sp>
          <p:nvSpPr>
            <p:cNvPr id="341" name="Прямоугольник 340">
              <a:extLst>
                <a:ext uri="{FF2B5EF4-FFF2-40B4-BE49-F238E27FC236}">
                  <a16:creationId xmlns:a16="http://schemas.microsoft.com/office/drawing/2014/main" id="{594EDD4C-FB3C-4D67-A0E0-448BE5307678}"/>
                </a:ext>
              </a:extLst>
            </p:cNvPr>
            <p:cNvSpPr/>
            <p:nvPr/>
          </p:nvSpPr>
          <p:spPr>
            <a:xfrm>
              <a:off x="0" y="2702562"/>
              <a:ext cx="3418184" cy="738664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ru-RU" sz="12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РИТЭК принадлежат </a:t>
              </a:r>
              <a:r>
                <a:rPr lang="ru-RU" sz="1200" b="1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140 патентов </a:t>
              </a:r>
              <a:r>
                <a:rPr lang="ru-RU" sz="12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и изобретений, </a:t>
              </a:r>
              <a:r>
                <a:rPr lang="ru-RU" sz="1200" b="1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114 объектов </a:t>
              </a:r>
              <a:r>
                <a:rPr lang="ru-RU" sz="12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интеллектуальной собственности</a:t>
              </a:r>
            </a:p>
          </p:txBody>
        </p:sp>
      </p:grpSp>
      <p:grpSp>
        <p:nvGrpSpPr>
          <p:cNvPr id="342" name="Группа 341">
            <a:extLst>
              <a:ext uri="{FF2B5EF4-FFF2-40B4-BE49-F238E27FC236}">
                <a16:creationId xmlns:a16="http://schemas.microsoft.com/office/drawing/2014/main" id="{6ADA542D-B2D5-4962-8376-A598260BA8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0820" y="4099536"/>
            <a:ext cx="1617318" cy="1034223"/>
            <a:chOff x="9090126" y="4323044"/>
            <a:chExt cx="2338702" cy="1378962"/>
          </a:xfrm>
        </p:grpSpPr>
        <p:sp>
          <p:nvSpPr>
            <p:cNvPr id="343" name="Надпись 342">
              <a:extLst>
                <a:ext uri="{FF2B5EF4-FFF2-40B4-BE49-F238E27FC236}">
                  <a16:creationId xmlns:a16="http://schemas.microsoft.com/office/drawing/2014/main" id="{36571B2F-0463-48D1-8CC7-EA6BC8F3FB67}"/>
                </a:ext>
              </a:extLst>
            </p:cNvPr>
            <p:cNvSpPr txBox="1"/>
            <p:nvPr/>
          </p:nvSpPr>
          <p:spPr>
            <a:xfrm>
              <a:off x="9699433" y="4323044"/>
              <a:ext cx="1729395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 rtl="0"/>
              <a:r>
                <a:rPr lang="ru-RU" sz="1200" b="1" dirty="0">
                  <a:solidFill>
                    <a:srgbClr val="00206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Структура</a:t>
              </a:r>
            </a:p>
          </p:txBody>
        </p:sp>
        <p:sp>
          <p:nvSpPr>
            <p:cNvPr id="344" name="Прямоугольник 343">
              <a:extLst>
                <a:ext uri="{FF2B5EF4-FFF2-40B4-BE49-F238E27FC236}">
                  <a16:creationId xmlns:a16="http://schemas.microsoft.com/office/drawing/2014/main" id="{2BA0C149-973C-4722-BF48-FF9DE9B8BC55}"/>
                </a:ext>
              </a:extLst>
            </p:cNvPr>
            <p:cNvSpPr/>
            <p:nvPr/>
          </p:nvSpPr>
          <p:spPr>
            <a:xfrm>
              <a:off x="9090126" y="4717122"/>
              <a:ext cx="2338698" cy="984884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ru-RU" sz="12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В состав входят </a:t>
              </a:r>
            </a:p>
            <a:p>
              <a:pPr algn="r"/>
              <a:r>
                <a:rPr lang="ru-RU" sz="1200" b="1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4</a:t>
              </a:r>
              <a:r>
                <a:rPr lang="ru-RU" sz="12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 территориально-производственных предприятия </a:t>
              </a:r>
            </a:p>
          </p:txBody>
        </p:sp>
      </p:grpSp>
      <p:grpSp>
        <p:nvGrpSpPr>
          <p:cNvPr id="345" name="Группа 344">
            <a:extLst>
              <a:ext uri="{FF2B5EF4-FFF2-40B4-BE49-F238E27FC236}">
                <a16:creationId xmlns:a16="http://schemas.microsoft.com/office/drawing/2014/main" id="{E6D6E19C-DE46-4402-8CBF-17BB954585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80264" y="811751"/>
            <a:ext cx="4256177" cy="388390"/>
            <a:chOff x="9379626" y="4410753"/>
            <a:chExt cx="3141248" cy="517853"/>
          </a:xfrm>
        </p:grpSpPr>
        <p:sp>
          <p:nvSpPr>
            <p:cNvPr id="346" name="Надпись 345">
              <a:extLst>
                <a:ext uri="{FF2B5EF4-FFF2-40B4-BE49-F238E27FC236}">
                  <a16:creationId xmlns:a16="http://schemas.microsoft.com/office/drawing/2014/main" id="{3DF722C9-361F-401E-AD34-54132A8436B3}"/>
                </a:ext>
              </a:extLst>
            </p:cNvPr>
            <p:cNvSpPr txBox="1"/>
            <p:nvPr/>
          </p:nvSpPr>
          <p:spPr>
            <a:xfrm>
              <a:off x="9379626" y="4410753"/>
              <a:ext cx="3141248" cy="41036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rtl="0"/>
              <a:r>
                <a:rPr lang="ru-RU" sz="2000" b="1" dirty="0">
                  <a:solidFill>
                    <a:srgbClr val="00206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Общая информация</a:t>
              </a:r>
              <a:r>
                <a:rPr lang="en-US" sz="2000" b="1" dirty="0">
                  <a:solidFill>
                    <a:srgbClr val="00206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ru-RU" sz="2000" b="1" dirty="0">
                  <a:solidFill>
                    <a:srgbClr val="00206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о Компании</a:t>
              </a:r>
            </a:p>
          </p:txBody>
        </p:sp>
        <p:sp>
          <p:nvSpPr>
            <p:cNvPr id="347" name="Прямоугольник 346">
              <a:extLst>
                <a:ext uri="{FF2B5EF4-FFF2-40B4-BE49-F238E27FC236}">
                  <a16:creationId xmlns:a16="http://schemas.microsoft.com/office/drawing/2014/main" id="{49C08362-5A73-4AB7-8811-DC216428D42D}"/>
                </a:ext>
              </a:extLst>
            </p:cNvPr>
            <p:cNvSpPr/>
            <p:nvPr/>
          </p:nvSpPr>
          <p:spPr>
            <a:xfrm>
              <a:off x="9695998" y="4682385"/>
              <a:ext cx="1729394" cy="246221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endParaRPr lang="ru-RU" sz="12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endParaRPr>
            </a:p>
          </p:txBody>
        </p:sp>
      </p:grpSp>
      <p:sp>
        <p:nvSpPr>
          <p:cNvPr id="24" name="Заголовок 23" hidden="1">
            <a:extLst>
              <a:ext uri="{FF2B5EF4-FFF2-40B4-BE49-F238E27FC236}">
                <a16:creationId xmlns:a16="http://schemas.microsoft.com/office/drawing/2014/main" id="{6FF5F564-0C08-4A3C-8BAC-1FADF4594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dirty="0"/>
              <a:t>Слайд </a:t>
            </a:r>
            <a:r>
              <a:rPr lang="en-US" dirty="0"/>
              <a:t>4</a:t>
            </a:r>
            <a:r>
              <a:rPr lang="ru-RU" dirty="0"/>
              <a:t> с информацией о кадрах</a:t>
            </a:r>
            <a:endParaRPr lang="ru" dirty="0"/>
          </a:p>
        </p:txBody>
      </p:sp>
      <p:pic>
        <p:nvPicPr>
          <p:cNvPr id="128" name="Рисунок 127">
            <a:extLst>
              <a:ext uri="{FF2B5EF4-FFF2-40B4-BE49-F238E27FC236}">
                <a16:creationId xmlns:a16="http://schemas.microsoft.com/office/drawing/2014/main" id="{889F4C79-0AA2-4022-ACBE-CF9C21B980B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76251" y="2723457"/>
            <a:ext cx="526576" cy="530024"/>
          </a:xfrm>
          <a:prstGeom prst="rect">
            <a:avLst/>
          </a:prstGeom>
        </p:spPr>
      </p:pic>
      <p:sp>
        <p:nvSpPr>
          <p:cNvPr id="129" name="Прямоугольник 128">
            <a:extLst>
              <a:ext uri="{FF2B5EF4-FFF2-40B4-BE49-F238E27FC236}">
                <a16:creationId xmlns:a16="http://schemas.microsoft.com/office/drawing/2014/main" id="{6CE00E8E-97C0-4B84-8EBB-D891224AB05C}"/>
              </a:ext>
            </a:extLst>
          </p:cNvPr>
          <p:cNvSpPr/>
          <p:nvPr/>
        </p:nvSpPr>
        <p:spPr>
          <a:xfrm>
            <a:off x="2127391" y="6083016"/>
            <a:ext cx="4936033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est. 1992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17D1B415-2862-4CA4-8D51-77EA6FFB0593}"/>
              </a:ext>
            </a:extLst>
          </p:cNvPr>
          <p:cNvSpPr/>
          <p:nvPr/>
        </p:nvSpPr>
        <p:spPr>
          <a:xfrm>
            <a:off x="482392" y="1250154"/>
            <a:ext cx="6440618" cy="507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1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Предприятие обладает </a:t>
            </a:r>
            <a:r>
              <a:rPr lang="ru-RU" sz="11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статусом научно-технического полигона </a:t>
            </a:r>
            <a:r>
              <a:rPr lang="ru-RU" sz="11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ПАО «ЛУКОЙЛ», специализируется </a:t>
            </a:r>
            <a:r>
              <a:rPr lang="ru-RU" sz="11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 разработке, испытаниях и внедрении новых технологий </a:t>
            </a:r>
            <a:r>
              <a:rPr lang="ru-RU" sz="11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 оборудования для освоения </a:t>
            </a:r>
            <a:r>
              <a:rPr lang="ru-RU" sz="11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трудноизвлекаемых запасов углеводородов </a:t>
            </a:r>
            <a:r>
              <a:rPr lang="ru-RU" sz="11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 повышения нефтеотдачи. </a:t>
            </a:r>
          </a:p>
        </p:txBody>
      </p:sp>
      <p:grpSp>
        <p:nvGrpSpPr>
          <p:cNvPr id="133" name="Группа 132">
            <a:extLst>
              <a:ext uri="{FF2B5EF4-FFF2-40B4-BE49-F238E27FC236}">
                <a16:creationId xmlns:a16="http://schemas.microsoft.com/office/drawing/2014/main" id="{BF37FD42-563C-41E1-B8CB-506A1D3EAE7D}"/>
              </a:ext>
            </a:extLst>
          </p:cNvPr>
          <p:cNvGrpSpPr/>
          <p:nvPr/>
        </p:nvGrpSpPr>
        <p:grpSpPr>
          <a:xfrm rot="19556371">
            <a:off x="8207256" y="-2851804"/>
            <a:ext cx="4256175" cy="8711745"/>
            <a:chOff x="4855953" y="-2833465"/>
            <a:chExt cx="8948964" cy="12105059"/>
          </a:xfrm>
        </p:grpSpPr>
        <p:sp>
          <p:nvSpPr>
            <p:cNvPr id="134" name="Полилиния 10">
              <a:extLst>
                <a:ext uri="{FF2B5EF4-FFF2-40B4-BE49-F238E27FC236}">
                  <a16:creationId xmlns:a16="http://schemas.microsoft.com/office/drawing/2014/main" id="{6283967F-DF44-4251-A38B-992E91BE4A9B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5" name="Полилиния 11">
              <a:extLst>
                <a:ext uri="{FF2B5EF4-FFF2-40B4-BE49-F238E27FC236}">
                  <a16:creationId xmlns:a16="http://schemas.microsoft.com/office/drawing/2014/main" id="{C2F90BF5-30EC-47F2-B94C-B9E23E897B05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6" name="Полилиния 12">
              <a:extLst>
                <a:ext uri="{FF2B5EF4-FFF2-40B4-BE49-F238E27FC236}">
                  <a16:creationId xmlns:a16="http://schemas.microsoft.com/office/drawing/2014/main" id="{B17D6631-38BD-4807-A04D-B269171077D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pic>
        <p:nvPicPr>
          <p:cNvPr id="30" name="Рисунок 29" descr="Лампочка и шестеренка">
            <a:extLst>
              <a:ext uri="{FF2B5EF4-FFF2-40B4-BE49-F238E27FC236}">
                <a16:creationId xmlns:a16="http://schemas.microsoft.com/office/drawing/2014/main" id="{295CE65B-6947-4A85-87CE-0AF8E2625D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94518" y="2606431"/>
            <a:ext cx="749811" cy="74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736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AB90D575-F07E-4E20-BE04-247F57C9C55D}"/>
              </a:ext>
            </a:extLst>
          </p:cNvPr>
          <p:cNvGrpSpPr/>
          <p:nvPr/>
        </p:nvGrpSpPr>
        <p:grpSpPr>
          <a:xfrm>
            <a:off x="1729486" y="1143000"/>
            <a:ext cx="4514847" cy="3771900"/>
            <a:chOff x="2247900" y="1190625"/>
            <a:chExt cx="4625419" cy="4419600"/>
          </a:xfrm>
        </p:grpSpPr>
        <p:sp>
          <p:nvSpPr>
            <p:cNvPr id="3" name="Параллелограмм 2">
              <a:extLst>
                <a:ext uri="{FF2B5EF4-FFF2-40B4-BE49-F238E27FC236}">
                  <a16:creationId xmlns:a16="http://schemas.microsoft.com/office/drawing/2014/main" id="{F1D0E8D1-038C-4BFC-9258-DA1E53F4F50D}"/>
                </a:ext>
              </a:extLst>
            </p:cNvPr>
            <p:cNvSpPr/>
            <p:nvPr/>
          </p:nvSpPr>
          <p:spPr>
            <a:xfrm>
              <a:off x="3095625" y="1819275"/>
              <a:ext cx="1695450" cy="1676400"/>
            </a:xfrm>
            <a:prstGeom prst="parallelogram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араллелограмм 6">
              <a:extLst>
                <a:ext uri="{FF2B5EF4-FFF2-40B4-BE49-F238E27FC236}">
                  <a16:creationId xmlns:a16="http://schemas.microsoft.com/office/drawing/2014/main" id="{F4CD8C96-AA10-4BEE-A5EB-874B2AC0F971}"/>
                </a:ext>
              </a:extLst>
            </p:cNvPr>
            <p:cNvSpPr/>
            <p:nvPr/>
          </p:nvSpPr>
          <p:spPr>
            <a:xfrm>
              <a:off x="2247900" y="3933825"/>
              <a:ext cx="1695450" cy="1676400"/>
            </a:xfrm>
            <a:prstGeom prst="parallelogram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" name="Параллелограмм 7">
              <a:extLst>
                <a:ext uri="{FF2B5EF4-FFF2-40B4-BE49-F238E27FC236}">
                  <a16:creationId xmlns:a16="http://schemas.microsoft.com/office/drawing/2014/main" id="{A043F20A-B643-4B69-A367-C839EEC78495}"/>
                </a:ext>
              </a:extLst>
            </p:cNvPr>
            <p:cNvSpPr/>
            <p:nvPr/>
          </p:nvSpPr>
          <p:spPr>
            <a:xfrm>
              <a:off x="5177869" y="1190625"/>
              <a:ext cx="1695450" cy="1676400"/>
            </a:xfrm>
            <a:prstGeom prst="parallelogram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араллелограмм 8">
              <a:extLst>
                <a:ext uri="{FF2B5EF4-FFF2-40B4-BE49-F238E27FC236}">
                  <a16:creationId xmlns:a16="http://schemas.microsoft.com/office/drawing/2014/main" id="{CB4B1E0A-10A1-4DC7-8350-2B5E55D91C92}"/>
                </a:ext>
              </a:extLst>
            </p:cNvPr>
            <p:cNvSpPr/>
            <p:nvPr/>
          </p:nvSpPr>
          <p:spPr>
            <a:xfrm>
              <a:off x="4330144" y="3305175"/>
              <a:ext cx="1695450" cy="1676400"/>
            </a:xfrm>
            <a:prstGeom prst="parallelogram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Рисунок 11" descr="Измерительный прибор">
            <a:extLst>
              <a:ext uri="{FF2B5EF4-FFF2-40B4-BE49-F238E27FC236}">
                <a16:creationId xmlns:a16="http://schemas.microsoft.com/office/drawing/2014/main" id="{F73F8ECA-DDAC-4DCB-9E17-3A90C0B8F9F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40796" y="1937680"/>
            <a:ext cx="914400" cy="914400"/>
          </a:xfrm>
          <a:prstGeom prst="rect">
            <a:avLst/>
          </a:prstGeom>
        </p:spPr>
      </p:pic>
      <p:pic>
        <p:nvPicPr>
          <p:cNvPr id="14" name="Рисунок 13" descr="Тенденция к понижению">
            <a:extLst>
              <a:ext uri="{FF2B5EF4-FFF2-40B4-BE49-F238E27FC236}">
                <a16:creationId xmlns:a16="http://schemas.microsoft.com/office/drawing/2014/main" id="{FE186654-2A50-4A3D-B4C8-C9C57CAF7B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59673" y="1373317"/>
            <a:ext cx="914400" cy="914400"/>
          </a:xfrm>
          <a:prstGeom prst="rect">
            <a:avLst/>
          </a:prstGeom>
        </p:spPr>
      </p:pic>
      <p:pic>
        <p:nvPicPr>
          <p:cNvPr id="16" name="Рисунок 15" descr="Глаз">
            <a:extLst>
              <a:ext uri="{FF2B5EF4-FFF2-40B4-BE49-F238E27FC236}">
                <a16:creationId xmlns:a16="http://schemas.microsoft.com/office/drawing/2014/main" id="{20663148-99C6-40D1-BD88-2E9FE30724B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05275" y="3256187"/>
            <a:ext cx="914400" cy="914400"/>
          </a:xfrm>
          <a:prstGeom prst="rect">
            <a:avLst/>
          </a:prstGeom>
        </p:spPr>
      </p:pic>
      <p:pic>
        <p:nvPicPr>
          <p:cNvPr id="18" name="Рисунок 17" descr="Попасть в яблочко">
            <a:extLst>
              <a:ext uri="{FF2B5EF4-FFF2-40B4-BE49-F238E27FC236}">
                <a16:creationId xmlns:a16="http://schemas.microsoft.com/office/drawing/2014/main" id="{D67C7305-D574-45B6-9919-BD80B329F27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13335" y="3742339"/>
            <a:ext cx="914400" cy="914400"/>
          </a:xfrm>
          <a:prstGeom prst="rect">
            <a:avLst/>
          </a:prstGeom>
        </p:spPr>
      </p:pic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FBB4AEF8-03F9-4FC5-96A7-99EC54D40BFE}"/>
              </a:ext>
            </a:extLst>
          </p:cNvPr>
          <p:cNvGrpSpPr/>
          <p:nvPr/>
        </p:nvGrpSpPr>
        <p:grpSpPr>
          <a:xfrm rot="17898176">
            <a:off x="5118847" y="2793660"/>
            <a:ext cx="4373579" cy="8540859"/>
            <a:chOff x="4855953" y="-2833465"/>
            <a:chExt cx="8948964" cy="12105059"/>
          </a:xfrm>
        </p:grpSpPr>
        <p:sp>
          <p:nvSpPr>
            <p:cNvPr id="20" name="Полилиния 10">
              <a:extLst>
                <a:ext uri="{FF2B5EF4-FFF2-40B4-BE49-F238E27FC236}">
                  <a16:creationId xmlns:a16="http://schemas.microsoft.com/office/drawing/2014/main" id="{911B3731-8A9A-47B3-A9E4-1938F1B9522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1" name="Полилиния 11">
              <a:extLst>
                <a:ext uri="{FF2B5EF4-FFF2-40B4-BE49-F238E27FC236}">
                  <a16:creationId xmlns:a16="http://schemas.microsoft.com/office/drawing/2014/main" id="{C038A3D5-746B-4C39-90FF-0E17ADDC8319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2" name="Полилиния 12">
              <a:extLst>
                <a:ext uri="{FF2B5EF4-FFF2-40B4-BE49-F238E27FC236}">
                  <a16:creationId xmlns:a16="http://schemas.microsoft.com/office/drawing/2014/main" id="{DE35134E-E2DC-4632-A3C9-7D3E2887C1D5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E0E5AC45-1F74-4454-8432-CA3A3DF462FA}"/>
              </a:ext>
            </a:extLst>
          </p:cNvPr>
          <p:cNvSpPr/>
          <p:nvPr/>
        </p:nvSpPr>
        <p:spPr>
          <a:xfrm>
            <a:off x="6149083" y="1284817"/>
            <a:ext cx="376237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низкая степень автоматизации управленческих функций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5CC10C48-409B-43FB-8D33-EEF41547EBCD}"/>
              </a:ext>
            </a:extLst>
          </p:cNvPr>
          <p:cNvSpPr/>
          <p:nvPr/>
        </p:nvSpPr>
        <p:spPr>
          <a:xfrm>
            <a:off x="5911558" y="2099651"/>
            <a:ext cx="23679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r>
              <a:rPr lang="ru-RU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Высокая степень формализации </a:t>
            </a:r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процессов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39F803C3-ABFA-4B9F-9F98-0F482B93F710}"/>
              </a:ext>
            </a:extLst>
          </p:cNvPr>
          <p:cNvSpPr/>
          <p:nvPr/>
        </p:nvSpPr>
        <p:spPr>
          <a:xfrm>
            <a:off x="5872343" y="2252599"/>
            <a:ext cx="87876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переработки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E449DEEB-20FC-432A-BDCF-5643D65610E1}"/>
              </a:ext>
            </a:extLst>
          </p:cNvPr>
          <p:cNvSpPr/>
          <p:nvPr/>
        </p:nvSpPr>
        <p:spPr>
          <a:xfrm>
            <a:off x="5949658" y="1924252"/>
            <a:ext cx="265489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низкий уровень коммуникаций между службами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3322521A-104F-4137-88B7-96B75A4A4872}"/>
              </a:ext>
            </a:extLst>
          </p:cNvPr>
          <p:cNvSpPr/>
          <p:nvPr/>
        </p:nvSpPr>
        <p:spPr>
          <a:xfrm>
            <a:off x="6098373" y="1485700"/>
            <a:ext cx="33541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ограниченный функционал учетной системы (приводит к необходимости переработки данных во внешних системах)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92039DB6-B5D6-4118-9E80-58A7071C89E8}"/>
              </a:ext>
            </a:extLst>
          </p:cNvPr>
          <p:cNvSpPr/>
          <p:nvPr/>
        </p:nvSpPr>
        <p:spPr>
          <a:xfrm>
            <a:off x="6019446" y="1797315"/>
            <a:ext cx="301025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большой объем неавтоматизированной отчетности</a:t>
            </a: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95E40221-B4C9-486F-B87E-E876B6706CE3}"/>
              </a:ext>
            </a:extLst>
          </p:cNvPr>
          <p:cNvCxnSpPr>
            <a:cxnSpLocks/>
          </p:cNvCxnSpPr>
          <p:nvPr/>
        </p:nvCxnSpPr>
        <p:spPr>
          <a:xfrm>
            <a:off x="6149083" y="1264709"/>
            <a:ext cx="2671067" cy="0"/>
          </a:xfrm>
          <a:prstGeom prst="line">
            <a:avLst/>
          </a:prstGeom>
          <a:ln>
            <a:solidFill>
              <a:srgbClr val="AF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BE8A1B2-434D-4DF2-A1B6-72CEEA42BC85}"/>
              </a:ext>
            </a:extLst>
          </p:cNvPr>
          <p:cNvSpPr txBox="1"/>
          <p:nvPr/>
        </p:nvSpPr>
        <p:spPr>
          <a:xfrm>
            <a:off x="6384835" y="915485"/>
            <a:ext cx="23305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Weakness</a:t>
            </a:r>
            <a:endParaRPr lang="ru-RU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A691A7D3-2B40-4030-885C-6C34ABBCC2CD}"/>
              </a:ext>
            </a:extLst>
          </p:cNvPr>
          <p:cNvCxnSpPr/>
          <p:nvPr/>
        </p:nvCxnSpPr>
        <p:spPr>
          <a:xfrm>
            <a:off x="5361265" y="3110241"/>
            <a:ext cx="2249210" cy="0"/>
          </a:xfrm>
          <a:prstGeom prst="line">
            <a:avLst/>
          </a:prstGeom>
          <a:ln>
            <a:solidFill>
              <a:srgbClr val="FF5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E109069-34C9-4348-A9C7-DAF576E5289E}"/>
              </a:ext>
            </a:extLst>
          </p:cNvPr>
          <p:cNvSpPr txBox="1"/>
          <p:nvPr/>
        </p:nvSpPr>
        <p:spPr>
          <a:xfrm>
            <a:off x="5401002" y="2762597"/>
            <a:ext cx="23305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5050"/>
                </a:solidFill>
              </a:rPr>
              <a:t>Threat</a:t>
            </a:r>
            <a:endParaRPr lang="ru-RU" sz="2000" b="1" dirty="0">
              <a:solidFill>
                <a:srgbClr val="FF5050"/>
              </a:solidFill>
            </a:endParaRP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EB8AD1A9-3FF7-4977-9FA8-8058D07F714B}"/>
              </a:ext>
            </a:extLst>
          </p:cNvPr>
          <p:cNvSpPr/>
          <p:nvPr/>
        </p:nvSpPr>
        <p:spPr>
          <a:xfrm>
            <a:off x="5330587" y="3143373"/>
            <a:ext cx="258258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FF5050"/>
                </a:solidFill>
              </a:rPr>
              <a:t>- изменение политической ситуации</a:t>
            </a:r>
            <a:endParaRPr lang="en-US" sz="900" dirty="0">
              <a:solidFill>
                <a:srgbClr val="FF5050"/>
              </a:solidFill>
            </a:endParaRP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535DB76B-ACBF-42E2-8B2E-97BA192B919A}"/>
              </a:ext>
            </a:extLst>
          </p:cNvPr>
          <p:cNvSpPr/>
          <p:nvPr/>
        </p:nvSpPr>
        <p:spPr>
          <a:xfrm>
            <a:off x="5274979" y="3324095"/>
            <a:ext cx="258258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FF5050"/>
                </a:solidFill>
              </a:rPr>
              <a:t>- изменение системы налогообложения</a:t>
            </a:r>
            <a:endParaRPr lang="en-US" sz="900" dirty="0">
              <a:solidFill>
                <a:srgbClr val="FF5050"/>
              </a:solidFill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1163D255-D69B-4BDA-A1BB-12B8ADD25884}"/>
              </a:ext>
            </a:extLst>
          </p:cNvPr>
          <p:cNvSpPr/>
          <p:nvPr/>
        </p:nvSpPr>
        <p:spPr>
          <a:xfrm>
            <a:off x="5218566" y="3533618"/>
            <a:ext cx="25824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FF5050"/>
                </a:solidFill>
              </a:rPr>
              <a:t>- ухудшение конъюнктуры на мировом рынке углеводородов</a:t>
            </a:r>
            <a:endParaRPr lang="en-US" sz="900" dirty="0">
              <a:solidFill>
                <a:srgbClr val="FF5050"/>
              </a:solidFill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40ED6F83-AB7D-4CF9-8884-D62A39498395}"/>
              </a:ext>
            </a:extLst>
          </p:cNvPr>
          <p:cNvSpPr/>
          <p:nvPr/>
        </p:nvSpPr>
        <p:spPr>
          <a:xfrm>
            <a:off x="5113536" y="3871038"/>
            <a:ext cx="258240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FF5050"/>
                </a:solidFill>
              </a:rPr>
              <a:t>- утрата контроля над издержками</a:t>
            </a:r>
            <a:endParaRPr lang="en-US" sz="900" dirty="0">
              <a:solidFill>
                <a:srgbClr val="FF5050"/>
              </a:solidFill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421A56E8-C680-4DFF-B8C8-EC55458F975B}"/>
              </a:ext>
            </a:extLst>
          </p:cNvPr>
          <p:cNvSpPr/>
          <p:nvPr/>
        </p:nvSpPr>
        <p:spPr>
          <a:xfrm>
            <a:off x="5028066" y="4088690"/>
            <a:ext cx="258240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FF5050"/>
                </a:solidFill>
              </a:rPr>
              <a:t>- большой уровень выработанных запасов</a:t>
            </a:r>
            <a:endParaRPr lang="en-US" sz="900" dirty="0">
              <a:solidFill>
                <a:srgbClr val="FF5050"/>
              </a:solidFill>
            </a:endParaRPr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E533A53D-107D-40C7-A816-1CAF1E5F68CC}"/>
              </a:ext>
            </a:extLst>
          </p:cNvPr>
          <p:cNvCxnSpPr/>
          <p:nvPr/>
        </p:nvCxnSpPr>
        <p:spPr>
          <a:xfrm flipH="1">
            <a:off x="991209" y="1927091"/>
            <a:ext cx="1877052" cy="0"/>
          </a:xfrm>
          <a:prstGeom prst="line">
            <a:avLst/>
          </a:prstGeom>
          <a:ln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384E97CB-B99E-4C8C-8736-0E7C4B889D3A}"/>
              </a:ext>
            </a:extLst>
          </p:cNvPr>
          <p:cNvSpPr/>
          <p:nvPr/>
        </p:nvSpPr>
        <p:spPr>
          <a:xfrm>
            <a:off x="156353" y="2586367"/>
            <a:ext cx="250238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solidFill>
                  <a:srgbClr val="4472C4"/>
                </a:solidFill>
              </a:rPr>
              <a:t>- лояльные, квалифицированные специалисты</a:t>
            </a:r>
            <a:endParaRPr lang="en-US" sz="900" dirty="0">
              <a:solidFill>
                <a:srgbClr val="4472C4"/>
              </a:solidFill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9CAEA419-8F08-435A-AC05-2E311D179C51}"/>
              </a:ext>
            </a:extLst>
          </p:cNvPr>
          <p:cNvSpPr/>
          <p:nvPr/>
        </p:nvSpPr>
        <p:spPr>
          <a:xfrm>
            <a:off x="-74482" y="2270545"/>
            <a:ext cx="2783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solidFill>
                  <a:srgbClr val="4472C4"/>
                </a:solidFill>
              </a:rPr>
              <a:t>- наличие инструментов постоянного повышения эффективности производственной деятельности</a:t>
            </a:r>
            <a:endParaRPr lang="en-US" sz="900" dirty="0">
              <a:solidFill>
                <a:srgbClr val="4472C4"/>
              </a:solidFill>
            </a:endParaRP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748D96B1-E951-42E6-A557-D099E174F34E}"/>
              </a:ext>
            </a:extLst>
          </p:cNvPr>
          <p:cNvSpPr/>
          <p:nvPr/>
        </p:nvSpPr>
        <p:spPr>
          <a:xfrm>
            <a:off x="-155129" y="2768115"/>
            <a:ext cx="278332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solidFill>
                  <a:srgbClr val="4472C4"/>
                </a:solidFill>
              </a:rPr>
              <a:t>- внедрение новых разработок и технологий</a:t>
            </a:r>
            <a:endParaRPr lang="en-US" sz="900" dirty="0">
              <a:solidFill>
                <a:srgbClr val="4472C4"/>
              </a:solidFill>
            </a:endParaRP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F3535943-72DA-482B-88D2-4DEC568E6530}"/>
              </a:ext>
            </a:extLst>
          </p:cNvPr>
          <p:cNvSpPr/>
          <p:nvPr/>
        </p:nvSpPr>
        <p:spPr>
          <a:xfrm>
            <a:off x="-74482" y="1942773"/>
            <a:ext cx="291149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solidFill>
                  <a:srgbClr val="4472C4"/>
                </a:solidFill>
              </a:rPr>
              <a:t>- высокий научный потенциал в области добычи нефти</a:t>
            </a:r>
            <a:endParaRPr lang="en-US" sz="900" dirty="0">
              <a:solidFill>
                <a:srgbClr val="4472C4"/>
              </a:solidFill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F3499ACD-BF2A-440C-82D6-B9EF046E61AE}"/>
              </a:ext>
            </a:extLst>
          </p:cNvPr>
          <p:cNvSpPr/>
          <p:nvPr/>
        </p:nvSpPr>
        <p:spPr>
          <a:xfrm>
            <a:off x="-27656" y="2120375"/>
            <a:ext cx="278332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solidFill>
                  <a:srgbClr val="4472C4"/>
                </a:solidFill>
              </a:rPr>
              <a:t>- конкурентная оплата труда, социальные гарантии</a:t>
            </a:r>
            <a:endParaRPr lang="en-US" sz="900" dirty="0">
              <a:solidFill>
                <a:srgbClr val="4472C4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F12ADAF-4C19-46C6-A6C3-BE195F9728B5}"/>
              </a:ext>
            </a:extLst>
          </p:cNvPr>
          <p:cNvSpPr txBox="1"/>
          <p:nvPr/>
        </p:nvSpPr>
        <p:spPr>
          <a:xfrm>
            <a:off x="1730047" y="1574319"/>
            <a:ext cx="1557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4472C4"/>
                </a:solidFill>
              </a:rPr>
              <a:t>Strength</a:t>
            </a:r>
            <a:endParaRPr lang="ru-RU" sz="2000" b="1" dirty="0">
              <a:solidFill>
                <a:srgbClr val="4472C4"/>
              </a:solidFill>
            </a:endParaRPr>
          </a:p>
        </p:txBody>
      </p: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7D582EFA-F467-4DD6-8420-C67767CEAAA4}"/>
              </a:ext>
            </a:extLst>
          </p:cNvPr>
          <p:cNvCxnSpPr/>
          <p:nvPr/>
        </p:nvCxnSpPr>
        <p:spPr>
          <a:xfrm flipH="1">
            <a:off x="518668" y="3713387"/>
            <a:ext cx="1567582" cy="0"/>
          </a:xfrm>
          <a:prstGeom prst="line">
            <a:avLst/>
          </a:prstGeom>
          <a:ln>
            <a:solidFill>
              <a:srgbClr val="FFD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4502647-B3A1-4B82-9139-18226D5DE6C7}"/>
              </a:ext>
            </a:extLst>
          </p:cNvPr>
          <p:cNvSpPr txBox="1"/>
          <p:nvPr/>
        </p:nvSpPr>
        <p:spPr>
          <a:xfrm>
            <a:off x="493573" y="3354872"/>
            <a:ext cx="1557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D966"/>
                </a:solidFill>
              </a:rPr>
              <a:t>Opportunity</a:t>
            </a:r>
            <a:endParaRPr lang="ru-RU" sz="2000" b="1" dirty="0">
              <a:solidFill>
                <a:srgbClr val="FFD966"/>
              </a:solidFill>
            </a:endParaRP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7B04454E-8163-4E86-8955-4B40A90583E0}"/>
              </a:ext>
            </a:extLst>
          </p:cNvPr>
          <p:cNvSpPr/>
          <p:nvPr/>
        </p:nvSpPr>
        <p:spPr>
          <a:xfrm>
            <a:off x="431962" y="3892382"/>
            <a:ext cx="258258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EAB200"/>
                </a:solidFill>
              </a:rPr>
              <a:t>- положительный имидж</a:t>
            </a:r>
            <a:endParaRPr lang="en-US" sz="900" dirty="0">
              <a:solidFill>
                <a:srgbClr val="EAB200"/>
              </a:solidFill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F74B252E-B685-49EE-BAB5-9274DFC1BB37}"/>
              </a:ext>
            </a:extLst>
          </p:cNvPr>
          <p:cNvSpPr/>
          <p:nvPr/>
        </p:nvSpPr>
        <p:spPr>
          <a:xfrm>
            <a:off x="319660" y="4117490"/>
            <a:ext cx="163595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EAB200"/>
                </a:solidFill>
              </a:rPr>
              <a:t>- известный бренд (ЛУКОЙЛ), крупная нефтегазовая Компания</a:t>
            </a:r>
            <a:endParaRPr lang="en-US" sz="900" dirty="0">
              <a:solidFill>
                <a:srgbClr val="EAB20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9691BF4-8500-45F3-82D1-07CB5112A540}"/>
              </a:ext>
            </a:extLst>
          </p:cNvPr>
          <p:cNvSpPr txBox="1"/>
          <p:nvPr/>
        </p:nvSpPr>
        <p:spPr>
          <a:xfrm>
            <a:off x="1302459" y="105171"/>
            <a:ext cx="4265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7455E4"/>
                </a:solidFill>
              </a:rPr>
              <a:t>SWOT </a:t>
            </a:r>
            <a:r>
              <a:rPr lang="ru-RU" sz="4000" dirty="0">
                <a:solidFill>
                  <a:srgbClr val="7455E4"/>
                </a:solidFill>
              </a:rPr>
              <a:t>- анализ</a:t>
            </a:r>
          </a:p>
        </p:txBody>
      </p: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7E1587F7-EEDD-4761-807A-29EBAA52A7D8}"/>
              </a:ext>
            </a:extLst>
          </p:cNvPr>
          <p:cNvCxnSpPr/>
          <p:nvPr/>
        </p:nvCxnSpPr>
        <p:spPr>
          <a:xfrm>
            <a:off x="1364005" y="774957"/>
            <a:ext cx="3198470" cy="0"/>
          </a:xfrm>
          <a:prstGeom prst="line">
            <a:avLst/>
          </a:prstGeom>
          <a:ln>
            <a:solidFill>
              <a:srgbClr val="6777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69E3BC03-2F97-4A66-ADE0-59F1067E3CA2}"/>
              </a:ext>
            </a:extLst>
          </p:cNvPr>
          <p:cNvSpPr/>
          <p:nvPr/>
        </p:nvSpPr>
        <p:spPr>
          <a:xfrm>
            <a:off x="209564" y="4647740"/>
            <a:ext cx="258258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EAB200"/>
                </a:solidFill>
              </a:rPr>
              <a:t>- большая ресурсная база</a:t>
            </a:r>
            <a:endParaRPr lang="en-US" sz="900" dirty="0">
              <a:solidFill>
                <a:srgbClr val="EAB2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259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61E246D-3512-443E-9C9F-A13B7F8612D5}"/>
              </a:ext>
            </a:extLst>
          </p:cNvPr>
          <p:cNvGrpSpPr/>
          <p:nvPr/>
        </p:nvGrpSpPr>
        <p:grpSpPr>
          <a:xfrm rot="19912585">
            <a:off x="-1291478" y="2403136"/>
            <a:ext cx="4373579" cy="8540859"/>
            <a:chOff x="4855953" y="-2833465"/>
            <a:chExt cx="8948964" cy="12105059"/>
          </a:xfrm>
        </p:grpSpPr>
        <p:sp>
          <p:nvSpPr>
            <p:cNvPr id="3" name="Полилиния 10">
              <a:extLst>
                <a:ext uri="{FF2B5EF4-FFF2-40B4-BE49-F238E27FC236}">
                  <a16:creationId xmlns:a16="http://schemas.microsoft.com/office/drawing/2014/main" id="{CBC3F863-C16E-40DC-94A2-CC3BF958145E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" name="Полилиния 11">
              <a:extLst>
                <a:ext uri="{FF2B5EF4-FFF2-40B4-BE49-F238E27FC236}">
                  <a16:creationId xmlns:a16="http://schemas.microsoft.com/office/drawing/2014/main" id="{50EA341E-5420-42DE-9B17-6FE3E6903AD6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" name="Полилиния 12">
              <a:extLst>
                <a:ext uri="{FF2B5EF4-FFF2-40B4-BE49-F238E27FC236}">
                  <a16:creationId xmlns:a16="http://schemas.microsoft.com/office/drawing/2014/main" id="{ACFD67F1-55F2-48A8-854D-7093B4DD258D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DB33355-4AD1-4935-BCB5-0A2CA7FAEC9D}"/>
              </a:ext>
            </a:extLst>
          </p:cNvPr>
          <p:cNvSpPr txBox="1"/>
          <p:nvPr/>
        </p:nvSpPr>
        <p:spPr>
          <a:xfrm>
            <a:off x="1104900" y="319512"/>
            <a:ext cx="7658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8531E5"/>
                </a:solidFill>
              </a:rPr>
              <a:t>В обществе внедрена </a:t>
            </a:r>
            <a:r>
              <a:rPr lang="ru-RU" sz="2000" b="1" dirty="0">
                <a:solidFill>
                  <a:srgbClr val="687FE3"/>
                </a:solidFill>
              </a:rPr>
              <a:t>система планирования</a:t>
            </a:r>
            <a:r>
              <a:rPr lang="ru-RU" dirty="0">
                <a:solidFill>
                  <a:srgbClr val="8531E5"/>
                </a:solidFill>
              </a:rPr>
              <a:t>, включающая в себя следующие </a:t>
            </a:r>
            <a:r>
              <a:rPr lang="ru-RU" sz="2000" b="1" dirty="0">
                <a:solidFill>
                  <a:srgbClr val="687FE3"/>
                </a:solidFill>
              </a:rPr>
              <a:t>уровни</a:t>
            </a:r>
            <a:r>
              <a:rPr lang="ru-RU" dirty="0">
                <a:solidFill>
                  <a:srgbClr val="8531E5"/>
                </a:solidFill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8086DA-A9DA-445E-8A68-958127D9A220}"/>
              </a:ext>
            </a:extLst>
          </p:cNvPr>
          <p:cNvSpPr txBox="1"/>
          <p:nvPr/>
        </p:nvSpPr>
        <p:spPr>
          <a:xfrm>
            <a:off x="2412854" y="1696964"/>
            <a:ext cx="7169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>
                <a:solidFill>
                  <a:srgbClr val="6EA2DF"/>
                </a:solidFill>
              </a:rPr>
              <a:t>среднесрочное планирование – планирование на три года, в том числе формирование годового бюджета;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rgbClr val="6EA2DF"/>
                </a:solidFill>
              </a:rPr>
              <a:t>текущее планирование – планирование на квартал, месяц;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rgbClr val="6EA2DF"/>
                </a:solidFill>
              </a:rPr>
              <a:t>производственно-коммерческое планирование на месяц;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rgbClr val="6EA2DF"/>
                </a:solidFill>
              </a:rPr>
              <a:t>сбор ожидаемого исполнения текущих квартальных планов;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rgbClr val="6EA2DF"/>
                </a:solidFill>
              </a:rPr>
              <a:t>формирование и анализ управленческой отчётности.</a:t>
            </a:r>
          </a:p>
        </p:txBody>
      </p:sp>
      <p:pic>
        <p:nvPicPr>
          <p:cNvPr id="11" name="Рисунок 10" descr="Презентация с круговой диаграммой">
            <a:extLst>
              <a:ext uri="{FF2B5EF4-FFF2-40B4-BE49-F238E27FC236}">
                <a16:creationId xmlns:a16="http://schemas.microsoft.com/office/drawing/2014/main" id="{47D8DE12-1FA3-48FF-A4B1-5E7266AA9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3399" y="1682375"/>
            <a:ext cx="1590675" cy="15906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F2526E2-B1E4-4ABC-8F1E-99F4017D836C}"/>
              </a:ext>
            </a:extLst>
          </p:cNvPr>
          <p:cNvSpPr txBox="1"/>
          <p:nvPr/>
        </p:nvSpPr>
        <p:spPr>
          <a:xfrm>
            <a:off x="4597815" y="4341779"/>
            <a:ext cx="40127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6EA2DF"/>
                </a:solidFill>
              </a:rPr>
              <a:t>В целях </a:t>
            </a:r>
            <a:r>
              <a:rPr lang="ru-RU" sz="1600" b="1" dirty="0">
                <a:solidFill>
                  <a:srgbClr val="7357E4"/>
                </a:solidFill>
              </a:rPr>
              <a:t>регламентации процесса планирования </a:t>
            </a:r>
            <a:r>
              <a:rPr lang="ru-RU" sz="1600" dirty="0">
                <a:solidFill>
                  <a:srgbClr val="6EA2DF"/>
                </a:solidFill>
              </a:rPr>
              <a:t>в Обществе </a:t>
            </a:r>
            <a:r>
              <a:rPr lang="ru-RU" sz="1600" b="1" dirty="0">
                <a:solidFill>
                  <a:srgbClr val="7357E4"/>
                </a:solidFill>
              </a:rPr>
              <a:t>утверждено Положение о планировании</a:t>
            </a:r>
            <a:r>
              <a:rPr lang="ru-RU" sz="1600" dirty="0">
                <a:solidFill>
                  <a:srgbClr val="6EA2DF"/>
                </a:solidFill>
              </a:rPr>
              <a:t>, подготовке ожидаемого исполнения, сборе управленческой отчетности в ООО «РИТЭК</a:t>
            </a:r>
          </a:p>
        </p:txBody>
      </p:sp>
      <p:pic>
        <p:nvPicPr>
          <p:cNvPr id="14" name="Рисунок 13" descr="Информация">
            <a:extLst>
              <a:ext uri="{FF2B5EF4-FFF2-40B4-BE49-F238E27FC236}">
                <a16:creationId xmlns:a16="http://schemas.microsoft.com/office/drawing/2014/main" id="{68913D42-8F17-47E2-BD4A-4316D398BCB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55808" y="454629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246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43AB3EB4-E0C3-459E-A29A-E5FBB15B9F11}"/>
              </a:ext>
            </a:extLst>
          </p:cNvPr>
          <p:cNvGrpSpPr/>
          <p:nvPr/>
        </p:nvGrpSpPr>
        <p:grpSpPr>
          <a:xfrm rot="6416913">
            <a:off x="-2519895" y="-3204059"/>
            <a:ext cx="5744639" cy="7345751"/>
            <a:chOff x="4855953" y="-2833464"/>
            <a:chExt cx="8948964" cy="12105058"/>
          </a:xfrm>
        </p:grpSpPr>
        <p:sp>
          <p:nvSpPr>
            <p:cNvPr id="3" name="Полилиния 10">
              <a:extLst>
                <a:ext uri="{FF2B5EF4-FFF2-40B4-BE49-F238E27FC236}">
                  <a16:creationId xmlns:a16="http://schemas.microsoft.com/office/drawing/2014/main" id="{62C4BA5D-FA7B-4164-A32A-5295B4137899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" name="Полилиния 11">
              <a:extLst>
                <a:ext uri="{FF2B5EF4-FFF2-40B4-BE49-F238E27FC236}">
                  <a16:creationId xmlns:a16="http://schemas.microsoft.com/office/drawing/2014/main" id="{FE2E9EB6-85B5-464F-93D1-B65F41F37EEC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4" y="-2833464"/>
              <a:ext cx="8756893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" name="Полилиния 12">
              <a:extLst>
                <a:ext uri="{FF2B5EF4-FFF2-40B4-BE49-F238E27FC236}">
                  <a16:creationId xmlns:a16="http://schemas.microsoft.com/office/drawing/2014/main" id="{4EF78787-EC21-4A74-8EAC-0CE94A788F6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09" y="-1993836"/>
              <a:ext cx="7570429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4B546C2-124C-49DC-8387-3651A522DFBA}"/>
              </a:ext>
            </a:extLst>
          </p:cNvPr>
          <p:cNvSpPr txBox="1"/>
          <p:nvPr/>
        </p:nvSpPr>
        <p:spPr>
          <a:xfrm>
            <a:off x="2913396" y="770942"/>
            <a:ext cx="62306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7357E4"/>
                </a:solidFill>
              </a:rPr>
              <a:t>Сильные и слабые стороны организации процесса планирования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9132E3E-C101-4A03-A207-11BCF7E8FC51}"/>
              </a:ext>
            </a:extLst>
          </p:cNvPr>
          <p:cNvCxnSpPr>
            <a:cxnSpLocks/>
          </p:cNvCxnSpPr>
          <p:nvPr/>
        </p:nvCxnSpPr>
        <p:spPr>
          <a:xfrm>
            <a:off x="4724400" y="2417849"/>
            <a:ext cx="0" cy="380197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2836C0D7-9BC8-4EF7-BAD7-7FB576C64B33}"/>
              </a:ext>
            </a:extLst>
          </p:cNvPr>
          <p:cNvCxnSpPr/>
          <p:nvPr/>
        </p:nvCxnSpPr>
        <p:spPr>
          <a:xfrm>
            <a:off x="1457601" y="3352800"/>
            <a:ext cx="6686550" cy="0"/>
          </a:xfrm>
          <a:prstGeom prst="line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C5BD72E-8C34-4BDC-8637-BFC83F21AA12}"/>
              </a:ext>
            </a:extLst>
          </p:cNvPr>
          <p:cNvSpPr txBox="1"/>
          <p:nvPr/>
        </p:nvSpPr>
        <p:spPr>
          <a:xfrm>
            <a:off x="2259801" y="2885482"/>
            <a:ext cx="2312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Сильные стороны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2A00DE-0B06-4218-89CB-21F19A85357F}"/>
              </a:ext>
            </a:extLst>
          </p:cNvPr>
          <p:cNvSpPr txBox="1"/>
          <p:nvPr/>
        </p:nvSpPr>
        <p:spPr>
          <a:xfrm>
            <a:off x="5391426" y="2867262"/>
            <a:ext cx="2312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rgbClr val="7030A0"/>
                </a:solidFill>
              </a:defRPr>
            </a:lvl1pPr>
          </a:lstStyle>
          <a:p>
            <a:r>
              <a:rPr lang="ru-RU" dirty="0"/>
              <a:t>Слабые стороны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05820C-2114-41DF-9E58-4143555FDD33}"/>
              </a:ext>
            </a:extLst>
          </p:cNvPr>
          <p:cNvSpPr txBox="1"/>
          <p:nvPr/>
        </p:nvSpPr>
        <p:spPr>
          <a:xfrm>
            <a:off x="4895988" y="3419475"/>
            <a:ext cx="36195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dirty="0">
                <a:solidFill>
                  <a:srgbClr val="7258E4"/>
                </a:solidFill>
              </a:rPr>
              <a:t>процесс планирования проходит в несколько циклов и является крайне трудоемким;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rgbClr val="7258E4"/>
                </a:solidFill>
              </a:rPr>
              <a:t>большая </a:t>
            </a:r>
            <a:r>
              <a:rPr lang="ru-RU" sz="1400" dirty="0">
                <a:solidFill>
                  <a:srgbClr val="7258E4"/>
                </a:solidFill>
              </a:rPr>
              <a:t>степень формализации взаимодействия между службами, низкий уровень коммуникаций;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rgbClr val="7258E4"/>
                </a:solidFill>
              </a:rPr>
              <a:t>отсутствие единых справочников;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rgbClr val="7258E4"/>
                </a:solidFill>
              </a:rPr>
              <a:t>низкий уровень автоматизации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rgbClr val="7258E4"/>
                </a:solidFill>
              </a:rPr>
              <a:t>большая переработка персонала;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rgbClr val="7258E4"/>
                </a:solidFill>
              </a:rPr>
              <a:t>дублирование функций</a:t>
            </a:r>
          </a:p>
          <a:p>
            <a:pPr marL="285750" indent="-285750">
              <a:buFontTx/>
              <a:buChar char="-"/>
            </a:pPr>
            <a:endParaRPr lang="ru-RU" sz="1400" dirty="0">
              <a:solidFill>
                <a:srgbClr val="7258E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8BFCA8-C553-4F06-AA0F-0FB49D2BD160}"/>
              </a:ext>
            </a:extLst>
          </p:cNvPr>
          <p:cNvSpPr txBox="1"/>
          <p:nvPr/>
        </p:nvSpPr>
        <p:spPr>
          <a:xfrm>
            <a:off x="1332384" y="4065805"/>
            <a:ext cx="36195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dirty="0">
                <a:solidFill>
                  <a:srgbClr val="7258E4"/>
                </a:solidFill>
              </a:rPr>
              <a:t>деятельность регламентирована;</a:t>
            </a:r>
          </a:p>
          <a:p>
            <a:pPr marL="285750" indent="-285750">
              <a:buFontTx/>
              <a:buChar char="-"/>
            </a:pPr>
            <a:endParaRPr lang="ru-RU" sz="1400" dirty="0">
              <a:solidFill>
                <a:srgbClr val="7258E4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rgbClr val="7258E4"/>
                </a:solidFill>
              </a:rPr>
              <a:t>установлены жесткие сроки;</a:t>
            </a:r>
          </a:p>
          <a:p>
            <a:pPr marL="285750" indent="-285750">
              <a:buFontTx/>
              <a:buChar char="-"/>
            </a:pPr>
            <a:endParaRPr lang="ru-RU" sz="1400" dirty="0">
              <a:solidFill>
                <a:srgbClr val="7258E4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rgbClr val="7258E4"/>
                </a:solidFill>
              </a:rPr>
              <a:t>закреплены ответственные лица</a:t>
            </a:r>
          </a:p>
          <a:p>
            <a:pPr marL="285750" indent="-285750">
              <a:buFontTx/>
              <a:buChar char="-"/>
            </a:pPr>
            <a:endParaRPr lang="ru-RU" sz="1400" dirty="0">
              <a:solidFill>
                <a:srgbClr val="7258E4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0A763D-41D5-46E1-872F-CB3B1E994A4C}"/>
              </a:ext>
            </a:extLst>
          </p:cNvPr>
          <p:cNvSpPr txBox="1"/>
          <p:nvPr/>
        </p:nvSpPr>
        <p:spPr>
          <a:xfrm>
            <a:off x="297022" y="6352892"/>
            <a:ext cx="854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6981E3"/>
                </a:solidFill>
              </a:rPr>
              <a:t>Действующая система планирования имеет потенциал для совершенствования</a:t>
            </a:r>
          </a:p>
        </p:txBody>
      </p:sp>
    </p:spTree>
    <p:extLst>
      <p:ext uri="{BB962C8B-B14F-4D97-AF65-F5344CB8AC3E}">
        <p14:creationId xmlns:p14="http://schemas.microsoft.com/office/powerpoint/2010/main" val="2245695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7D92478-36F8-4C74-AE34-8674FEEA932B}"/>
              </a:ext>
            </a:extLst>
          </p:cNvPr>
          <p:cNvSpPr/>
          <p:nvPr/>
        </p:nvSpPr>
        <p:spPr>
          <a:xfrm>
            <a:off x="143013" y="1211919"/>
            <a:ext cx="40290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6981E3"/>
                </a:solidFill>
              </a:rPr>
              <a:t>План </a:t>
            </a:r>
            <a:r>
              <a:rPr lang="ru-RU" dirty="0" smtClean="0">
                <a:solidFill>
                  <a:srgbClr val="6981E3"/>
                </a:solidFill>
              </a:rPr>
              <a:t>реализации проекта </a:t>
            </a:r>
            <a:r>
              <a:rPr lang="ru-RU" dirty="0">
                <a:solidFill>
                  <a:srgbClr val="6981E3"/>
                </a:solidFill>
              </a:rPr>
              <a:t>по совершенствованию системы планирования и бюджетирования предприятия с 01.01.2021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92B5DFC3-F1B7-43C5-B6F7-062119DE02E0}"/>
              </a:ext>
            </a:extLst>
          </p:cNvPr>
          <p:cNvGrpSpPr/>
          <p:nvPr/>
        </p:nvGrpSpPr>
        <p:grpSpPr>
          <a:xfrm rot="6416913">
            <a:off x="-2758019" y="3150199"/>
            <a:ext cx="5744639" cy="7345751"/>
            <a:chOff x="4855953" y="-2833464"/>
            <a:chExt cx="8948964" cy="12105058"/>
          </a:xfrm>
        </p:grpSpPr>
        <p:sp>
          <p:nvSpPr>
            <p:cNvPr id="5" name="Полилиния 10">
              <a:extLst>
                <a:ext uri="{FF2B5EF4-FFF2-40B4-BE49-F238E27FC236}">
                  <a16:creationId xmlns:a16="http://schemas.microsoft.com/office/drawing/2014/main" id="{25E3AEDA-B061-47E3-AE81-CE7ABAF9B776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" name="Полилиния 11">
              <a:extLst>
                <a:ext uri="{FF2B5EF4-FFF2-40B4-BE49-F238E27FC236}">
                  <a16:creationId xmlns:a16="http://schemas.microsoft.com/office/drawing/2014/main" id="{8137D62B-00AA-4549-BCBC-93F26CA00063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4" y="-2833464"/>
              <a:ext cx="8756893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" name="Полилиния 12">
              <a:extLst>
                <a:ext uri="{FF2B5EF4-FFF2-40B4-BE49-F238E27FC236}">
                  <a16:creationId xmlns:a16="http://schemas.microsoft.com/office/drawing/2014/main" id="{3FE3514B-459C-4C2E-9103-A01A3E10CC9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09" y="-1993836"/>
              <a:ext cx="7570429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18B92378-3350-4001-B03B-BBCA0C297C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838531"/>
              </p:ext>
            </p:extLst>
          </p:nvPr>
        </p:nvGraphicFramePr>
        <p:xfrm>
          <a:off x="4705350" y="56413"/>
          <a:ext cx="4431659" cy="680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Worksheet" r:id="rId3" imgW="8524939" imgH="13087510" progId="Excel.Sheet.12">
                  <p:link updateAutomatic="1"/>
                </p:oleObj>
              </mc:Choice>
              <mc:Fallback>
                <p:oleObj name="Worksheet" r:id="rId3" imgW="8524939" imgH="1308751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05350" y="56413"/>
                        <a:ext cx="4431659" cy="680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2240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E9CDC7E-3ED3-4C16-8949-2CDBDB500BB9}"/>
              </a:ext>
            </a:extLst>
          </p:cNvPr>
          <p:cNvSpPr txBox="1"/>
          <p:nvPr/>
        </p:nvSpPr>
        <p:spPr>
          <a:xfrm>
            <a:off x="626880" y="1028117"/>
            <a:ext cx="6230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7357E4"/>
                </a:solidFill>
              </a:rPr>
              <a:t>Ожидаемый эффект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92DD2C25-6659-417B-AE07-E91566322917}"/>
              </a:ext>
            </a:extLst>
          </p:cNvPr>
          <p:cNvGrpSpPr/>
          <p:nvPr/>
        </p:nvGrpSpPr>
        <p:grpSpPr>
          <a:xfrm rot="8392258">
            <a:off x="5113795" y="-4492035"/>
            <a:ext cx="5233737" cy="8310363"/>
            <a:chOff x="4855953" y="-2833464"/>
            <a:chExt cx="8948964" cy="12105058"/>
          </a:xfrm>
        </p:grpSpPr>
        <p:sp>
          <p:nvSpPr>
            <p:cNvPr id="5" name="Полилиния 10">
              <a:extLst>
                <a:ext uri="{FF2B5EF4-FFF2-40B4-BE49-F238E27FC236}">
                  <a16:creationId xmlns:a16="http://schemas.microsoft.com/office/drawing/2014/main" id="{E8D6F517-1FA6-4A77-AA7D-B75BBBD8892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" name="Полилиния 11">
              <a:extLst>
                <a:ext uri="{FF2B5EF4-FFF2-40B4-BE49-F238E27FC236}">
                  <a16:creationId xmlns:a16="http://schemas.microsoft.com/office/drawing/2014/main" id="{F4F191B0-B02A-41ED-8800-922C1A8C8AE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4" y="-2833464"/>
              <a:ext cx="8756893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" name="Полилиния 12">
              <a:extLst>
                <a:ext uri="{FF2B5EF4-FFF2-40B4-BE49-F238E27FC236}">
                  <a16:creationId xmlns:a16="http://schemas.microsoft.com/office/drawing/2014/main" id="{06B6221C-F104-4A90-8E68-A7954A311FAC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09" y="-1993836"/>
              <a:ext cx="7570429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5086D0A-E004-4CF0-8659-021E54ECF8FE}"/>
              </a:ext>
            </a:extLst>
          </p:cNvPr>
          <p:cNvSpPr/>
          <p:nvPr/>
        </p:nvSpPr>
        <p:spPr>
          <a:xfrm>
            <a:off x="976211" y="2044008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6981E3"/>
                </a:solidFill>
              </a:rPr>
              <a:t>- повышение качества планирования и контроля бюджетных показателей;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9D3F208-9E57-4A07-89E9-D75F8A115EAA}"/>
              </a:ext>
            </a:extLst>
          </p:cNvPr>
          <p:cNvSpPr/>
          <p:nvPr/>
        </p:nvSpPr>
        <p:spPr>
          <a:xfrm>
            <a:off x="1130264" y="277492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6981E3"/>
                </a:solidFill>
              </a:rPr>
              <a:t>- повышение управляемости и контроля, концентрация на значительных моментах;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EF55739-5480-4642-AEC8-20270F05900E}"/>
              </a:ext>
            </a:extLst>
          </p:cNvPr>
          <p:cNvSpPr/>
          <p:nvPr/>
        </p:nvSpPr>
        <p:spPr>
          <a:xfrm>
            <a:off x="1249314" y="3444823"/>
            <a:ext cx="5389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6981E3"/>
                </a:solidFill>
              </a:rPr>
              <a:t>- повышение эффективности/качества результатов процесса, производительности труда;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A585311-AA41-435C-B571-75448E3EFC0B}"/>
              </a:ext>
            </a:extLst>
          </p:cNvPr>
          <p:cNvSpPr/>
          <p:nvPr/>
        </p:nvSpPr>
        <p:spPr>
          <a:xfrm>
            <a:off x="1551431" y="4145869"/>
            <a:ext cx="50874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6981E3"/>
                </a:solidFill>
              </a:rPr>
              <a:t>- сокращение трудоемкости, нормализация режима рабочего времени, высвобождение ресурса на перспективные задачи и процессы;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9DD9B4A-811D-4BEF-9341-EBA642D572DE}"/>
              </a:ext>
            </a:extLst>
          </p:cNvPr>
          <p:cNvSpPr/>
          <p:nvPr/>
        </p:nvSpPr>
        <p:spPr>
          <a:xfrm>
            <a:off x="1933003" y="5208495"/>
            <a:ext cx="5087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6981E3"/>
                </a:solidFill>
              </a:rPr>
              <a:t>- увеличение операционного дохода за счет оптимизации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786392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111649" y="3551183"/>
            <a:ext cx="30720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СПАСИБО ЗА ВНИМАНИЕ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6921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</TotalTime>
  <Words>519</Words>
  <Application>Microsoft Office PowerPoint</Application>
  <PresentationFormat>Экран (4:3)</PresentationFormat>
  <Paragraphs>88</Paragraphs>
  <Slides>10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Связи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Segoe UI</vt:lpstr>
      <vt:lpstr>Тема Office</vt:lpstr>
      <vt:lpstr>1_Тема Office</vt:lpstr>
      <vt:lpstr>file:///C:\Users\ponomarevdana\Documents\Копия%20Диплом%201.xlsx!Мероприятия!R9C1:R48C5</vt:lpstr>
      <vt:lpstr>Слайд 1 с информацией о кадрах</vt:lpstr>
      <vt:lpstr>Презентация PowerPoint</vt:lpstr>
      <vt:lpstr>Слайд 4 с информацией о кадрах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 с информацией о кадрах</dc:title>
  <dc:creator>Пономарев Даниил Александрович</dc:creator>
  <cp:lastModifiedBy>Терентьева Оксана Викторовна</cp:lastModifiedBy>
  <cp:revision>29</cp:revision>
  <cp:lastPrinted>2020-11-26T03:53:16Z</cp:lastPrinted>
  <dcterms:created xsi:type="dcterms:W3CDTF">2020-11-25T12:45:29Z</dcterms:created>
  <dcterms:modified xsi:type="dcterms:W3CDTF">2020-11-26T03:55:31Z</dcterms:modified>
</cp:coreProperties>
</file>