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15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43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8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01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57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9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2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3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84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94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7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7C19A-5B81-48B4-B350-3B18D81B9D26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D57C5-6A27-4CC4-A871-2A7CF4E840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3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4.wdp"/><Relationship Id="rId5" Type="http://schemas.openxmlformats.org/officeDocument/2006/relationships/image" Target="../media/image6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6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7504033" y="4944161"/>
            <a:ext cx="524694" cy="74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280" y="5589240"/>
            <a:ext cx="14401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19591" y="1340768"/>
            <a:ext cx="5661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cap="all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аттестационная работа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3528" y="279544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внедрения энергосберегающих технологий как фактор укрепления финансового обеспечения деятельности государственных учреждений </a:t>
            </a:r>
          </a:p>
          <a:p>
            <a:pPr algn="ctr"/>
            <a: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примере ГБУ ВО «Центр молодежной политики») </a:t>
            </a:r>
          </a:p>
          <a:p>
            <a:pPr algn="r"/>
            <a:r>
              <a:rPr lang="ru-RU" sz="1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Студент: </a:t>
            </a:r>
            <a:r>
              <a:rPr lang="ru-RU" sz="1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Тырса</a:t>
            </a:r>
            <a:r>
              <a:rPr lang="ru-RU" sz="1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Роман Валерьевич</a:t>
            </a:r>
          </a:p>
          <a:p>
            <a:pPr algn="r"/>
            <a:r>
              <a:rPr lang="ru-RU" sz="1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к.э.н. доцент </a:t>
            </a:r>
            <a:r>
              <a:rPr lang="ru-RU" sz="12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Шкарупа</a:t>
            </a:r>
            <a:r>
              <a:rPr lang="ru-RU" sz="12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 Александровна</a:t>
            </a:r>
          </a:p>
          <a:p>
            <a:pPr algn="ctr"/>
            <a:endParaRPr lang="ru-RU" sz="24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804248" y="6534222"/>
            <a:ext cx="2016224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15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55776" y="908720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электроэнергию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политики»: ситуация энергосбережения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2408"/>
              </p:ext>
            </p:extLst>
          </p:nvPr>
        </p:nvGraphicFramePr>
        <p:xfrm>
          <a:off x="88454" y="2306464"/>
          <a:ext cx="8981149" cy="4468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3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5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50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помещения/ 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помещений по часам горения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Ситуация энергосбережения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 светильников, кВт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Потребление в год, кВт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потребление в год, кВт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 на электроэнергию, </a:t>
                      </a:r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/кВт*ч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электроэнергии, руб. в год.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1: подсобные помещения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0,162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79,35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9 446,95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9,51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2: проходные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0,035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17,14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3: администрация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0,071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410,00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3 899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4: помещения для сотрудников 1 здание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0,843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4 868,02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46 295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5: вспомогательные помещения (в том числе туалет)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0,012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23,51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6: коридор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0,016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555,89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5 286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7: дежурное освещение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0,008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8: помещения для мероприятий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0,035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101,06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9: помещения для сотрудников 2 здание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0,083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479,29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4 558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10: прочие помещения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0,131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756,48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7 194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11: входная группа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2 156,21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20 506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9 446,95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89 840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28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55776" y="908720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электроэнергию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политики»: экономический эффект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970484"/>
              </p:ext>
            </p:extLst>
          </p:nvPr>
        </p:nvGraphicFramePr>
        <p:xfrm>
          <a:off x="78929" y="2276872"/>
          <a:ext cx="8981149" cy="4527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7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3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50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помещения/ категория помещений по часам горения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Экономический эффект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Экономия кВт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Экономия, руб.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светильников,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монтажных работ (600), руб.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затрат, руб.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окупаемости (лет) (затраты/ экономия)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1: подсобные помещения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2: проходные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3: администрация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1 668,87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4: помещения для сотрудников 1 здание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14 130,54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134 381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75 145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28 800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5: вспомогательные помещения (в том числе туалет)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6: коридор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6 392,71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7: дежурное освещение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8: помещения для мероприятий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9: помещения для сотрудников 2 здание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5 237,60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49 810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10: прочие помещения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7 847,73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74 632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11: входная группа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995,17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36 844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350 384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149 920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54 600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204 520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859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55776" y="1085835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Потенциальный экономический эффект от энергосбережения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979712" y="3130921"/>
            <a:ext cx="5372278" cy="9432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086336" y="3263065"/>
            <a:ext cx="51743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 государственных учреждения на территории Волгоградской области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4427984" y="4477670"/>
            <a:ext cx="360040" cy="4892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89658" y="5138028"/>
            <a:ext cx="3272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18,3 млн рублей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6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6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7504033" y="4944161"/>
            <a:ext cx="524694" cy="74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280" y="5589240"/>
            <a:ext cx="14401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19591" y="1340768"/>
            <a:ext cx="5661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cap="all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аттестационная работа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3528" y="292494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804248" y="6534222"/>
            <a:ext cx="2016224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19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268591"/>
            <a:ext cx="5856214" cy="456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55776" y="980728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учреждения на территории Волгоградской области</a:t>
            </a:r>
          </a:p>
        </p:txBody>
      </p: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394188" y="1964169"/>
            <a:ext cx="2570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523 учреждения</a:t>
            </a:r>
          </a:p>
        </p:txBody>
      </p:sp>
      <p:sp>
        <p:nvSpPr>
          <p:cNvPr id="46" name="Стрелка вниз 45"/>
          <p:cNvSpPr/>
          <p:nvPr/>
        </p:nvSpPr>
        <p:spPr>
          <a:xfrm rot="14474862">
            <a:off x="5903470" y="4107955"/>
            <a:ext cx="360040" cy="4892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444208" y="2492895"/>
            <a:ext cx="2520280" cy="2982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444208" y="2492896"/>
            <a:ext cx="252028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588224" y="2492896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молодежной политики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444208" y="3275459"/>
            <a:ext cx="2520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патриотической и поисковой работы»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«Авиационно-спортивный клуб имени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21686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55776" y="1052736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сферы молодежной политики Волгоградской области</a:t>
            </a:r>
          </a:p>
        </p:txBody>
      </p: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54995"/>
              </p:ext>
            </p:extLst>
          </p:nvPr>
        </p:nvGraphicFramePr>
        <p:xfrm>
          <a:off x="251520" y="2286734"/>
          <a:ext cx="8640960" cy="2936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2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23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</a:p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бюджета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Волгоградской области "Региональная молодежная политика Волгоградской области"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96 123,9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239 683,1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212 875,8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138 001,8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245 137,4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"Вовлечение молодежи Волгоградской области в социальную практику"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34 047,0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42 844,6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26 938,3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24 171,5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25 170,6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"Гражданско-патриотическое воспитание граждан Волгоградской области"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62 076,9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196 838,5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185 937,5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113 830,3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219 966,8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7524328" y="1988840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561" y="5290547"/>
            <a:ext cx="7556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деятельности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политики»: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5695156"/>
            <a:ext cx="216024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99561" y="5589240"/>
            <a:ext cx="741279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молодежи в инновационную, предпринимательскую, добровольческую деятельность; развитие гражданской активности молодежи и формирование здорового образа жизни</a:t>
            </a:r>
          </a:p>
          <a:p>
            <a:pPr algn="just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асоциального и деструктивного поведения подростков и молодежи, поддержка детей, находящихся в социально-опасном положении</a:t>
            </a:r>
          </a:p>
          <a:p>
            <a:pPr algn="just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информационных ресурсов и баз данных</a:t>
            </a:r>
            <a:endParaRPr lang="ru-RU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6165304"/>
            <a:ext cx="216024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79512" y="6597352"/>
            <a:ext cx="216024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28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55776" y="1052736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деятельности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</a:t>
            </a:r>
          </a:p>
        </p:txBody>
      </p: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02835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282413"/>
              </p:ext>
            </p:extLst>
          </p:nvPr>
        </p:nvGraphicFramePr>
        <p:xfrm>
          <a:off x="241995" y="2276872"/>
          <a:ext cx="8640960" cy="2662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87"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32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бюджетных ассигнований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9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(выполнения работ) и иной деятельности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515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объем финансирования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самофинансирования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18,2%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16,9%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9,8%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22,0%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13,3%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2" y="4979382"/>
            <a:ext cx="3024336" cy="184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151620" y="5169966"/>
            <a:ext cx="2664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</a:p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плановых назначений по доходам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5253583"/>
            <a:ext cx="216024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524328" y="1988840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</a:t>
            </a:r>
          </a:p>
        </p:txBody>
      </p:sp>
    </p:spTree>
    <p:extLst>
      <p:ext uri="{BB962C8B-B14F-4D97-AF65-F5344CB8AC3E}">
        <p14:creationId xmlns:p14="http://schemas.microsoft.com/office/powerpoint/2010/main" val="192168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55776" y="1052736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деятельности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</a:t>
            </a:r>
          </a:p>
        </p:txBody>
      </p: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02835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82" y="2537753"/>
            <a:ext cx="5535538" cy="42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5892762" y="2168421"/>
            <a:ext cx="30717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20 970,0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кассовые расходы 2019 года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5496" y="2276872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290667" y="3308626"/>
            <a:ext cx="9892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4,2% </a:t>
            </a:r>
            <a:endParaRPr lang="ru-RU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7660095">
            <a:off x="5769151" y="3089176"/>
            <a:ext cx="360040" cy="4892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267470" y="3861048"/>
            <a:ext cx="252028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401961" y="3861048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экономии расходов</a:t>
            </a:r>
          </a:p>
        </p:txBody>
      </p:sp>
      <p:sp>
        <p:nvSpPr>
          <p:cNvPr id="24" name="Стрелка вниз 23"/>
          <p:cNvSpPr/>
          <p:nvPr/>
        </p:nvSpPr>
        <p:spPr>
          <a:xfrm rot="1375343">
            <a:off x="6435705" y="4698888"/>
            <a:ext cx="360040" cy="4892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351858" y="5198816"/>
            <a:ext cx="2654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Энергосберегающие технологии</a:t>
            </a:r>
            <a:endParaRPr lang="ru-RU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1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18832"/>
              </p:ext>
            </p:extLst>
          </p:nvPr>
        </p:nvGraphicFramePr>
        <p:xfrm>
          <a:off x="251520" y="2348880"/>
          <a:ext cx="8640960" cy="151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2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97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7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97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97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показатели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 тарифов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55776" y="1124744"/>
            <a:ext cx="6241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рост тарифов на коммунальные услуги по Волгограду</a:t>
            </a:r>
          </a:p>
        </p:txBody>
      </p: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-36512" y="44371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расходов на коммунальные услуги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203848" y="4019916"/>
            <a:ext cx="360040" cy="48920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74867"/>
              </p:ext>
            </p:extLst>
          </p:nvPr>
        </p:nvGraphicFramePr>
        <p:xfrm>
          <a:off x="287313" y="5373216"/>
          <a:ext cx="7237015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КОСГУ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год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коммунальные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194,4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 в 2,7 раза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6372200" y="5085184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</a:t>
            </a:r>
          </a:p>
        </p:txBody>
      </p:sp>
      <p:sp>
        <p:nvSpPr>
          <p:cNvPr id="13" name="Плюс 12"/>
          <p:cNvSpPr/>
          <p:nvPr/>
        </p:nvSpPr>
        <p:spPr>
          <a:xfrm>
            <a:off x="6588224" y="3981583"/>
            <a:ext cx="216024" cy="244602"/>
          </a:xfrm>
          <a:prstGeom prst="mathPlu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876256" y="3885431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площадей</a:t>
            </a:r>
          </a:p>
        </p:txBody>
      </p:sp>
      <p:sp>
        <p:nvSpPr>
          <p:cNvPr id="39" name="Плюс 38"/>
          <p:cNvSpPr/>
          <p:nvPr/>
        </p:nvSpPr>
        <p:spPr>
          <a:xfrm>
            <a:off x="6588224" y="4598297"/>
            <a:ext cx="216024" cy="244602"/>
          </a:xfrm>
          <a:prstGeom prst="mathPlu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876256" y="4502145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контингента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6766148" y="4163938"/>
            <a:ext cx="20882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4,1 до 10,0 </a:t>
            </a:r>
            <a:r>
              <a:rPr lang="ru-RU" sz="1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кв. м.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847681" y="4801790"/>
            <a:ext cx="2304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36,9 до 307,5 </a:t>
            </a:r>
            <a:r>
              <a:rPr lang="ru-RU" sz="14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17487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106317"/>
              </p:ext>
            </p:extLst>
          </p:nvPr>
        </p:nvGraphicFramePr>
        <p:xfrm>
          <a:off x="126554" y="2372499"/>
          <a:ext cx="8867591" cy="3687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5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6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Организационные и мало-затратные мероприятия</a:t>
                      </a:r>
                      <a:endParaRPr lang="ru-RU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Средне-затратные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Высоко-затратные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графиков включения и отключения света и тепла; компьютеров, принтеров и другой офисной техники в не рабочее время и на выходных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400" b="1" u="non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ламп накаливания на люминесцентные и энергосберегающие лампы</a:t>
                      </a:r>
                      <a:endParaRPr lang="ru-RU" sz="1200" b="1" u="non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Утепление</a:t>
                      </a:r>
                      <a:r>
                        <a:rPr lang="ru-RU" sz="12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кровли, </a:t>
                      </a: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чердака и стен с помощью синтетических насыпных или рулонных утеплителей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Герметизация щелей и трещин в окнах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автоматических датчиков движения и фотоэлементов, контролирующих включение-выключение света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старых труб и батарей на современные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отражающих экранов за радиаторами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офисной техники и оборудования класса А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старых оконных рам на двух- или трех-камерные пластиковые пакеты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информационных стендов по энергосбережению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автоматических дверных доводчиков на входных дверях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Заделка межпанельных и компенсационных швов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 агитация всего коллектива учреждения об экономии энергоресурсов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приборов учета электрической энергии, тепла и воды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62050" algn="l"/>
                        </a:tabLst>
                      </a:pPr>
                      <a:r>
                        <a:rPr lang="ru-RU" sz="12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современных экономичных котлов</a:t>
                      </a:r>
                      <a:endParaRPr lang="ru-RU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99" marR="682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55776" y="932527"/>
            <a:ext cx="6241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Систематизация мероприятий по энергосбережению в государственных учреждениях</a:t>
            </a:r>
          </a:p>
        </p:txBody>
      </p: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>
          <a:xfrm rot="280571">
            <a:off x="3355697" y="3799490"/>
            <a:ext cx="360040" cy="2538099"/>
          </a:xfrm>
          <a:prstGeom prst="downArrow">
            <a:avLst/>
          </a:prstGeom>
          <a:solidFill>
            <a:schemeClr val="accent2">
              <a:lumMod val="60000"/>
              <a:lumOff val="4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195736" y="6390854"/>
            <a:ext cx="2520280" cy="3951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330227" y="6390853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</a:p>
        </p:txBody>
      </p:sp>
    </p:spTree>
    <p:extLst>
      <p:ext uri="{BB962C8B-B14F-4D97-AF65-F5344CB8AC3E}">
        <p14:creationId xmlns:p14="http://schemas.microsoft.com/office/powerpoint/2010/main" val="277556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3131393" cy="272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187" y="2733305"/>
            <a:ext cx="4320480" cy="271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555776" y="1052736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Имущественный комплекс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</a:t>
            </a:r>
          </a:p>
        </p:txBody>
      </p:sp>
    </p:spTree>
    <p:extLst>
      <p:ext uri="{BB962C8B-B14F-4D97-AF65-F5344CB8AC3E}">
        <p14:creationId xmlns:p14="http://schemas.microsoft.com/office/powerpoint/2010/main" val="420341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411760" y="233690"/>
            <a:ext cx="667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государственный университет</a:t>
            </a:r>
          </a:p>
        </p:txBody>
      </p:sp>
      <p:pic>
        <p:nvPicPr>
          <p:cNvPr id="1026" name="Picture 2" descr="ГБУ ВО &quot;Центр молодежной полит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251520" y="2195002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42" descr="http://cdn.onlinewebfonts.com/svg/img_535657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005" flipH="1">
            <a:off x="8159942" y="5526233"/>
            <a:ext cx="356925" cy="5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http://getdrawings.com/cliparts/activity-clipart-3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9060" y="5995342"/>
            <a:ext cx="898690" cy="67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7812360" y="6597352"/>
            <a:ext cx="108012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55776" y="908720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электроэнергию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«Центр молодежной политики»: текущая ситуация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10632"/>
              </p:ext>
            </p:extLst>
          </p:nvPr>
        </p:nvGraphicFramePr>
        <p:xfrm>
          <a:off x="107504" y="2276872"/>
          <a:ext cx="8909140" cy="4488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4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0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помещения/ 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помещений по часам горения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Текущая ситуация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7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горения за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 светильников, кВт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потребление в год, кВт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 на электроэнергию,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/кВт*ч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электроэнергии, рублей в год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1: подсобные помещения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2: проходные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3: администрация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2 078,9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4: помещения для сотрудников 1 здание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18 998,6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180 676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5: вспомогательные помещения (в том числе туалет)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6: коридор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34 743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6 948,6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7: дежурное освещение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8: помещения для мероприятий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9: помещения для сотрудников 2 здание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5 716,9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54 368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10: прочие помещения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8 604,2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11: входная группа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16 586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3 151,4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29 970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80 254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46 290,7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440 225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88" marR="7288" marT="72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2431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1241</Words>
  <Application>Microsoft Office PowerPoint</Application>
  <PresentationFormat>Экран (4:3)</PresentationFormat>
  <Paragraphs>395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Шор Дмитрий Михайлович</dc:creator>
  <cp:lastModifiedBy>user18</cp:lastModifiedBy>
  <cp:revision>57</cp:revision>
  <dcterms:created xsi:type="dcterms:W3CDTF">2020-11-24T14:17:28Z</dcterms:created>
  <dcterms:modified xsi:type="dcterms:W3CDTF">2020-11-27T07:21:50Z</dcterms:modified>
</cp:coreProperties>
</file>