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4">
  <p:sldMasterIdLst>
    <p:sldMasterId id="2147483810" r:id="rId1"/>
  </p:sldMasterIdLst>
  <p:notesMasterIdLst>
    <p:notesMasterId r:id="rId17"/>
  </p:notesMasterIdLst>
  <p:sldIdLst>
    <p:sldId id="418" r:id="rId2"/>
    <p:sldId id="512" r:id="rId3"/>
    <p:sldId id="546" r:id="rId4"/>
    <p:sldId id="547" r:id="rId5"/>
    <p:sldId id="514" r:id="rId6"/>
    <p:sldId id="548" r:id="rId7"/>
    <p:sldId id="554" r:id="rId8"/>
    <p:sldId id="557" r:id="rId9"/>
    <p:sldId id="555" r:id="rId10"/>
    <p:sldId id="559" r:id="rId11"/>
    <p:sldId id="550" r:id="rId12"/>
    <p:sldId id="558" r:id="rId13"/>
    <p:sldId id="552" r:id="rId14"/>
    <p:sldId id="553" r:id="rId15"/>
    <p:sldId id="556" r:id="rId16"/>
  </p:sldIdLst>
  <p:sldSz cx="9144000" cy="6858000" type="screen4x3"/>
  <p:notesSz cx="6646863" cy="97774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1061" autoAdjust="0"/>
  </p:normalViewPr>
  <p:slideViewPr>
    <p:cSldViewPr>
      <p:cViewPr varScale="1">
        <p:scale>
          <a:sx n="76" d="100"/>
          <a:sy n="76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308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3CA-44BE-A9C6-E9BC043E84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3CA-44BE-A9C6-E9BC043E84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3CA-44BE-A9C6-E9BC043E84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3CA-44BE-A9C6-E9BC043E84FE}"/>
              </c:ext>
            </c:extLst>
          </c:dPt>
          <c:dLbls>
            <c:dLbl>
              <c:idx val="0"/>
              <c:layout>
                <c:manualLayout>
                  <c:x val="-0.21602517133275007"/>
                  <c:y val="8.694319460067491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3CA-44BE-A9C6-E9BC043E84FE}"/>
                </c:ext>
              </c:extLst>
            </c:dLbl>
            <c:dLbl>
              <c:idx val="1"/>
              <c:layout>
                <c:manualLayout>
                  <c:x val="0.16518336249635462"/>
                  <c:y val="-0.3520878640169978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3CA-44BE-A9C6-E9BC043E84FE}"/>
                </c:ext>
              </c:extLst>
            </c:dLbl>
            <c:dLbl>
              <c:idx val="2"/>
              <c:layout>
                <c:manualLayout>
                  <c:x val="0.23528652668416447"/>
                  <c:y val="7.398075240594925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3CA-44BE-A9C6-E9BC043E84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курсы повышения квалификации</c:v>
                </c:pt>
                <c:pt idx="1">
                  <c:v>курсы переподготовки</c:v>
                </c:pt>
                <c:pt idx="2">
                  <c:v>тренинги, семинары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0.35</c:v>
                </c:pt>
                <c:pt idx="1">
                  <c:v>0.35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3CA-44BE-A9C6-E9BC043E8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050358041025746E-2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832-47C2-8CAF-C112E08F6335}"/>
                </c:ext>
              </c:extLst>
            </c:dLbl>
            <c:dLbl>
              <c:idx val="1"/>
              <c:layout>
                <c:manualLayout>
                  <c:x val="-8.0167860136752481E-3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832-47C2-8CAF-C112E08F6335}"/>
                </c:ext>
              </c:extLst>
            </c:dLbl>
            <c:dLbl>
              <c:idx val="2"/>
              <c:layout>
                <c:manualLayout>
                  <c:x val="-5.6117502095726756E-3"/>
                  <c:y val="-3.91930658498262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966311823938752E-2"/>
                      <c:h val="4.54360891117918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832-47C2-8CAF-C112E08F6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Существующая СДО</c:v>
                </c:pt>
                <c:pt idx="1">
                  <c:v>Новая СДО готовая программа</c:v>
                </c:pt>
                <c:pt idx="2">
                  <c:v>Новая СДО программа УЦ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202400</c:v>
                </c:pt>
                <c:pt idx="1">
                  <c:v>194200</c:v>
                </c:pt>
                <c:pt idx="2">
                  <c:v>184200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D4-4D52-91A9-E1E101651E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Прибыль, тыс.руб.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8860429649230895E-2"/>
                  <c:y val="-3.3594150914448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832-47C2-8CAF-C112E08F6335}"/>
                </c:ext>
              </c:extLst>
            </c:dLbl>
            <c:dLbl>
              <c:idx val="1"/>
              <c:layout>
                <c:manualLayout>
                  <c:x val="2.2447000838290695E-2"/>
                  <c:y val="-4.759171379546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832-47C2-8CAF-C112E08F6335}"/>
                </c:ext>
              </c:extLst>
            </c:dLbl>
            <c:dLbl>
              <c:idx val="2"/>
              <c:layout>
                <c:manualLayout>
                  <c:x val="2.2447000838290695E-2"/>
                  <c:y val="-2.5195613185836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832-47C2-8CAF-C112E08F6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Существующая СДО</c:v>
                </c:pt>
                <c:pt idx="1">
                  <c:v>Новая СДО готовая программа</c:v>
                </c:pt>
                <c:pt idx="2">
                  <c:v>Новая СДО программа УЦ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197600</c:v>
                </c:pt>
                <c:pt idx="1">
                  <c:v>205800</c:v>
                </c:pt>
                <c:pt idx="2">
                  <c:v>215800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D4-4D52-91A9-E1E101651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8477904"/>
        <c:axId val="478481184"/>
        <c:axId val="0"/>
      </c:bar3DChart>
      <c:catAx>
        <c:axId val="47847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8481184"/>
        <c:crosses val="autoZero"/>
        <c:auto val="1"/>
        <c:lblAlgn val="ctr"/>
        <c:lblOffset val="100"/>
        <c:noMultiLvlLbl val="0"/>
      </c:catAx>
      <c:valAx>
        <c:axId val="478481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847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Дисконтированный поток</c:v>
                </c:pt>
              </c:strCache>
            </c:strRef>
          </c:tx>
          <c:spPr>
            <a:ln w="28575" cap="rnd">
              <a:solidFill>
                <a:schemeClr val="accent1"/>
              </a:solidFill>
              <a:bevel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1">
                  <c:v>2020</c:v>
                </c:pt>
                <c:pt idx="2">
                  <c:v>1 кв. 2021</c:v>
                </c:pt>
                <c:pt idx="3">
                  <c:v>2 кв. 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-78266</c:v>
                </c:pt>
                <c:pt idx="2">
                  <c:v>114813</c:v>
                </c:pt>
                <c:pt idx="3">
                  <c:v>124340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6D92-4362-844C-F989011EC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7822432"/>
        <c:axId val="217822760"/>
      </c:lineChart>
      <c:catAx>
        <c:axId val="21782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7822760"/>
        <c:crosses val="autoZero"/>
        <c:auto val="1"/>
        <c:lblAlgn val="ctr"/>
        <c:lblOffset val="100"/>
        <c:noMultiLvlLbl val="0"/>
      </c:catAx>
      <c:valAx>
        <c:axId val="21782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782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DBD39-D02D-4B79-B8B7-D6B2233F74CE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687" y="4705380"/>
            <a:ext cx="5317490" cy="38498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7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7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33C2B-B866-46E3-B132-9D91255EA1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87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725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430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998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799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99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535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53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60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029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15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290C6-8A65-49EF-9397-912FD642C2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84CCC-5EEE-4252-8F95-8D8BE6FF5C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DD448-53A2-42A6-96A8-6C25319899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CC9F7-337C-446A-878D-6E20F058F1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16E58-F125-4389-AE91-26CCA95550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5EB81-84BD-4CCB-9196-1A24838BD2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0D078-9B3C-4622-8A3C-1185C3FA0B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A094C-074A-496D-A6A6-FB12597AC5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4EAB5-3E97-4754-8761-766E65F80B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9D22E-77E7-46BC-A127-6F28CE5A28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BC8CFD-EFB5-4630-8E09-B5B611889D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>
    <p:check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0" y="957253"/>
            <a:ext cx="8501122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Тема:</a:t>
            </a:r>
            <a:endParaRPr lang="ru-RU" sz="5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4929198"/>
            <a:ext cx="5000660" cy="121444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Федоренко Яна Анатольевна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7306" y="2728316"/>
            <a:ext cx="8033578" cy="139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ПО ВНЕДРЕНИЮ ОБРАЗОВАТЕЛЬНОЙ ПЛАТФОРМЫ КАК ИНСТРУМЕНТ ОПТИМИЗАЦИИ РАСХОДОВ АВТОНОМНОЙ НЕКОММЕРЧЕСКОЙ ОРГАНИЗАЦИИ ДОПОЛНИТЕЛЬНОГО ПРОФЕССИОНАЛЬНОГО ОБРАЗОВАНИЯ «УЧЕБНЫЙ ЦЕНТР»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95410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Оценка экономической эффективности платформы дистанционного обучения</a:t>
            </a:r>
            <a:endParaRPr lang="ru-RU" sz="28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45022576"/>
              </p:ext>
            </p:extLst>
          </p:nvPr>
        </p:nvGraphicFramePr>
        <p:xfrm>
          <a:off x="683568" y="1988840"/>
          <a:ext cx="79208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1058377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95410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Оценка экономической эффективности маркетинговой стратегии</a:t>
            </a:r>
            <a:endParaRPr lang="ru-RU" sz="28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997889"/>
              </p:ext>
            </p:extLst>
          </p:nvPr>
        </p:nvGraphicFramePr>
        <p:xfrm>
          <a:off x="107504" y="2114067"/>
          <a:ext cx="8784976" cy="445879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26449">
                  <a:extLst>
                    <a:ext uri="{9D8B030D-6E8A-4147-A177-3AD203B41FA5}">
                      <a16:colId xmlns:a16="http://schemas.microsoft.com/office/drawing/2014/main" val="4137001576"/>
                    </a:ext>
                  </a:extLst>
                </a:gridCol>
                <a:gridCol w="1419509">
                  <a:extLst>
                    <a:ext uri="{9D8B030D-6E8A-4147-A177-3AD203B41FA5}">
                      <a16:colId xmlns:a16="http://schemas.microsoft.com/office/drawing/2014/main" val="1522169410"/>
                    </a:ext>
                  </a:extLst>
                </a:gridCol>
                <a:gridCol w="1419509">
                  <a:extLst>
                    <a:ext uri="{9D8B030D-6E8A-4147-A177-3AD203B41FA5}">
                      <a16:colId xmlns:a16="http://schemas.microsoft.com/office/drawing/2014/main" val="4228405667"/>
                    </a:ext>
                  </a:extLst>
                </a:gridCol>
                <a:gridCol w="1419509">
                  <a:extLst>
                    <a:ext uri="{9D8B030D-6E8A-4147-A177-3AD203B41FA5}">
                      <a16:colId xmlns:a16="http://schemas.microsoft.com/office/drawing/2014/main" val="473194143"/>
                    </a:ext>
                  </a:extLst>
                </a:gridCol>
              </a:tblGrid>
              <a:tr h="5792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кв. 2021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кв. 2021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3087390"/>
                  </a:ext>
                </a:extLst>
              </a:tr>
              <a:tr h="375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Выручка,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432 217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523 965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13594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Себестоимость,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259 330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298 712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1250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Прибыль от реализации,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172 887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225 253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628272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Налог на прибыль,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34 557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45 050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38382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Чистая прибыль,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138 330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180 203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3593813"/>
                  </a:ext>
                </a:extLst>
              </a:tr>
              <a:tr h="367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Суммарные инвестиции в проект,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-78 266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1025588"/>
                  </a:ext>
                </a:extLst>
              </a:tr>
              <a:tr h="282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Поток реальных денег,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-78 266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138 330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180 203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6198466"/>
                  </a:ext>
                </a:extLst>
              </a:tr>
              <a:tr h="330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Коэффициент дисконтирования (20%)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245862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Дисконтированный поток,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-78 266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114 813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124 340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426002"/>
                  </a:ext>
                </a:extLst>
              </a:tr>
              <a:tr h="579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NVP</a:t>
                      </a:r>
                      <a:r>
                        <a:rPr lang="ru-RU" sz="1400" dirty="0">
                          <a:effectLst/>
                        </a:rPr>
                        <a:t> (интегральный экономический эффект)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-78 266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36 547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160 887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0036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36612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76601446"/>
              </p:ext>
            </p:extLst>
          </p:nvPr>
        </p:nvGraphicFramePr>
        <p:xfrm>
          <a:off x="1088073" y="2114067"/>
          <a:ext cx="7128792" cy="4447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95410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Оценка экономической эффективности маркетинговой стратегии</a:t>
            </a:r>
            <a:endParaRPr lang="ru-RU" sz="28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56514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Дальнейшее развитие проекта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TextBox 2"/>
          <p:cNvSpPr txBox="1">
            <a:spLocks/>
          </p:cNvSpPr>
          <p:nvPr/>
        </p:nvSpPr>
        <p:spPr>
          <a:xfrm>
            <a:off x="1686608" y="1990555"/>
            <a:ext cx="5770784" cy="677562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000" dirty="0"/>
              <a:t>Продвижение </a:t>
            </a:r>
            <a:r>
              <a:rPr lang="ru-RU" sz="2000" dirty="0" smtClean="0"/>
              <a:t>на территориях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86608" y="5451522"/>
            <a:ext cx="5770782" cy="783193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Создание и развитие </a:t>
            </a:r>
            <a:r>
              <a:rPr lang="ru-RU" sz="2000" dirty="0" smtClean="0"/>
              <a:t>инфраструктуры инновационной </a:t>
            </a:r>
            <a:r>
              <a:rPr lang="ru-RU" sz="2000" dirty="0"/>
              <a:t>деятельности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86608" y="4262656"/>
            <a:ext cx="5770782" cy="783193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Формирование системы </a:t>
            </a:r>
            <a:r>
              <a:rPr lang="ru-RU" sz="2000" dirty="0" smtClean="0"/>
              <a:t>управления </a:t>
            </a:r>
            <a:r>
              <a:rPr lang="ru-RU" sz="2000" dirty="0" err="1" smtClean="0"/>
              <a:t>франчайзинговой</a:t>
            </a:r>
            <a:r>
              <a:rPr lang="ru-RU" sz="2000" dirty="0" smtClean="0"/>
              <a:t> </a:t>
            </a:r>
            <a:r>
              <a:rPr lang="ru-RU" sz="2000" dirty="0"/>
              <a:t>деятельностью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86608" y="3073790"/>
            <a:ext cx="5770782" cy="783193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000" dirty="0"/>
              <a:t>Развитие партнерских сетей</a:t>
            </a:r>
          </a:p>
        </p:txBody>
      </p:sp>
    </p:spTree>
    <p:extLst>
      <p:ext uri="{BB962C8B-B14F-4D97-AF65-F5344CB8AC3E}">
        <p14:creationId xmlns:p14="http://schemas.microsoft.com/office/powerpoint/2010/main" val="39771643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Дальнейшее развитие проекта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2010236"/>
            <a:ext cx="5760640" cy="1195221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сети образовательных предприятий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базе инфраструктуры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учебного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центра.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1680" y="3601126"/>
            <a:ext cx="5760640" cy="944372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системы посевного и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венчурного инвестирования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91680" y="4941168"/>
            <a:ext cx="5760640" cy="806250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системы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продвижения продукции инновационных компаний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7133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999503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внимание!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0244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2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357158" y="1000108"/>
            <a:ext cx="8501122" cy="92333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Актуальность проекта</a:t>
            </a:r>
            <a:endParaRPr lang="ru-RU" sz="5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417967"/>
            <a:ext cx="8501122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конкуренция на рынке образовательных услуг растет очень высокими темпами, но, к сожалению, рост образовательных учреждений не может гарантировать качественные услуги, несмотря на то, что в настоящее время требования к образовательным организациям ежегодно повышается. Исходя из этого становится ясно, что без грамотного маркетингового подхода, а также финансовых мероприятий, необходимых для продвижения образовательных услуг не обойтись.</a:t>
            </a:r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285720" y="1000108"/>
            <a:ext cx="8858280" cy="64633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 выпускной аттестационной работы</a:t>
            </a:r>
            <a:endParaRPr lang="ru-RU" sz="3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551837"/>
            <a:ext cx="7128792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Разработка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мероприятий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по внедрению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образовательной платформы как инструмента оптимизации расходов АНО ДПО «Учебный центр».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Задачи выпускной аттестационной работы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1296" y="1863220"/>
            <a:ext cx="8208912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Достижение поставленной цели потребовало решение 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  <a:r>
              <a:rPr lang="ru-RU" sz="2000" i="1" dirty="0">
                <a:latin typeface="Times New Roman" panose="02020603050405020304" pitchFamily="18" charset="0"/>
                <a:ea typeface="BatangChe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проанализировать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внедрению образовательной платформы как инструмента оптимизации расходов АНО ДПО «Учебный центр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</a:t>
            </a:r>
            <a:r>
              <a:rPr lang="ru-RU" sz="2000" dirty="0" smtClean="0">
                <a:latin typeface="Times New Roman" panose="02020603050405020304" pitchFamily="18" charset="0"/>
                <a:ea typeface="NewtonC"/>
                <a:cs typeface="Times New Roman" panose="02020603050405020304" pitchFamily="18" charset="0"/>
              </a:rPr>
              <a:t>ать </a:t>
            </a:r>
            <a:r>
              <a:rPr lang="ru-RU" sz="2000" dirty="0">
                <a:latin typeface="Times New Roman" panose="02020603050405020304" pitchFamily="18" charset="0"/>
                <a:ea typeface="NewtonC"/>
                <a:cs typeface="Times New Roman" panose="02020603050405020304" pitchFamily="18" charset="0"/>
              </a:rPr>
              <a:t>характеристику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проекту по внедрению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образовательной платформы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разработать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дорожную карту реализации проекта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внедрению образовательной платформы как инструмента оптимизации расходов АНО ДПО «Учебный центр».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1196752"/>
            <a:ext cx="432048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Объект выпускной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аттестационной работы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4005064"/>
            <a:ext cx="432048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Предмет выпускной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аттестационной работы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95921"/>
            <a:ext cx="4320480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втономная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некоммерческая организация дополнительного профессионального образования «Учебный центр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(АНО ДПО «Учебный центр»).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4721662"/>
            <a:ext cx="43924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Финансовые отношения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возникающие в процессе реализации проекта в АНО ДПО «Учебный центр».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Необходимость проекта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119474"/>
            <a:ext cx="5760640" cy="7831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lnSpc>
                <a:spcPct val="200000"/>
              </a:lnSpc>
              <a:defRPr sz="2000"/>
            </a:lvl1pPr>
          </a:lstStyle>
          <a:p>
            <a:r>
              <a:rPr lang="ru-RU" dirty="0"/>
              <a:t>Выведение учебного центра из </a:t>
            </a:r>
            <a:r>
              <a:rPr lang="ru-RU" dirty="0" smtClean="0"/>
              <a:t>«застоя»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3481487"/>
            <a:ext cx="5760640" cy="7831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dirty="0"/>
              <a:t>Внедрение </a:t>
            </a:r>
            <a:r>
              <a:rPr lang="ru-RU" sz="2000" dirty="0" smtClean="0"/>
              <a:t>технологий </a:t>
            </a:r>
            <a:r>
              <a:rPr lang="ru-RU" sz="2000" dirty="0"/>
              <a:t>с целью получения прибыли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1680" y="4843500"/>
            <a:ext cx="5760640" cy="1123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dirty="0"/>
              <a:t>Внедрение </a:t>
            </a:r>
            <a:r>
              <a:rPr lang="ru-RU" sz="2000" dirty="0" smtClean="0"/>
              <a:t>новой платформы дистанционного обучения для оптимизации расходов и увеличения прибыли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232803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Необходимость проекта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3256" y="2023718"/>
            <a:ext cx="5760640" cy="5498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smtClean="0"/>
              <a:t>Оптимизация организационной структуры</a:t>
            </a:r>
            <a:endParaRPr lang="ru-RU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75016" y="3012420"/>
            <a:ext cx="5760640" cy="7831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dirty="0"/>
              <a:t>Внедрение </a:t>
            </a:r>
            <a:r>
              <a:rPr lang="ru-RU" sz="2000" dirty="0" smtClean="0"/>
              <a:t>нового отдела в организационную структуру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93256" y="4234448"/>
            <a:ext cx="5760640" cy="7831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dirty="0" smtClean="0"/>
              <a:t>Постановка целей для развития учебного центра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75016" y="5456476"/>
            <a:ext cx="5760640" cy="6775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000" dirty="0" smtClean="0"/>
              <a:t>Перспектива развития учебного центра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8260685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Продуктовый портфель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747476142"/>
              </p:ext>
            </p:extLst>
          </p:nvPr>
        </p:nvGraphicFramePr>
        <p:xfrm>
          <a:off x="611560" y="1828800"/>
          <a:ext cx="7992888" cy="46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2193394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95410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Оценка экономической эффективности платформы дистанционного обучения</a:t>
            </a:r>
            <a:endParaRPr lang="ru-RU" sz="28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05930"/>
              </p:ext>
            </p:extLst>
          </p:nvPr>
        </p:nvGraphicFramePr>
        <p:xfrm>
          <a:off x="179512" y="2145086"/>
          <a:ext cx="8712968" cy="37319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0913">
                  <a:extLst>
                    <a:ext uri="{9D8B030D-6E8A-4147-A177-3AD203B41FA5}">
                      <a16:colId xmlns:a16="http://schemas.microsoft.com/office/drawing/2014/main" val="1743743552"/>
                    </a:ext>
                  </a:extLst>
                </a:gridCol>
                <a:gridCol w="1197354">
                  <a:extLst>
                    <a:ext uri="{9D8B030D-6E8A-4147-A177-3AD203B41FA5}">
                      <a16:colId xmlns:a16="http://schemas.microsoft.com/office/drawing/2014/main" val="3445491306"/>
                    </a:ext>
                  </a:extLst>
                </a:gridCol>
                <a:gridCol w="1199165">
                  <a:extLst>
                    <a:ext uri="{9D8B030D-6E8A-4147-A177-3AD203B41FA5}">
                      <a16:colId xmlns:a16="http://schemas.microsoft.com/office/drawing/2014/main" val="3251068893"/>
                    </a:ext>
                  </a:extLst>
                </a:gridCol>
                <a:gridCol w="1239923">
                  <a:extLst>
                    <a:ext uri="{9D8B030D-6E8A-4147-A177-3AD203B41FA5}">
                      <a16:colId xmlns:a16="http://schemas.microsoft.com/office/drawing/2014/main" val="1057765273"/>
                    </a:ext>
                  </a:extLst>
                </a:gridCol>
                <a:gridCol w="1239923">
                  <a:extLst>
                    <a:ext uri="{9D8B030D-6E8A-4147-A177-3AD203B41FA5}">
                      <a16:colId xmlns:a16="http://schemas.microsoft.com/office/drawing/2014/main" val="3099713960"/>
                    </a:ext>
                  </a:extLst>
                </a:gridCol>
                <a:gridCol w="1155690">
                  <a:extLst>
                    <a:ext uri="{9D8B030D-6E8A-4147-A177-3AD203B41FA5}">
                      <a16:colId xmlns:a16="http://schemas.microsoft.com/office/drawing/2014/main" val="1876767056"/>
                    </a:ext>
                  </a:extLst>
                </a:gridCol>
              </a:tblGrid>
              <a:tr h="26333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слушателей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курса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Имеющаяся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СДО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555801"/>
                  </a:ext>
                </a:extLst>
              </a:tr>
              <a:tr h="526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Готовая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УЦ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48145618"/>
                  </a:ext>
                </a:extLst>
              </a:tr>
              <a:tr h="26333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приобретение стоимость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26207107"/>
                  </a:ext>
                </a:extLst>
              </a:tr>
              <a:tr h="374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2012901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Обновление программы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25662814"/>
                  </a:ext>
                </a:extLst>
              </a:tr>
              <a:tr h="263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58445521"/>
                  </a:ext>
                </a:extLst>
              </a:tr>
              <a:tr h="312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с заработной платы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98255357"/>
                  </a:ext>
                </a:extLst>
              </a:tr>
              <a:tr h="263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8490024"/>
                  </a:ext>
                </a:extLst>
              </a:tr>
              <a:tr h="263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итого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202 400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194 200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184 200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08476811"/>
                  </a:ext>
                </a:extLst>
              </a:tr>
              <a:tr h="337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Ориентировочная выручка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400 000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400 000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400 000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62684021"/>
                  </a:ext>
                </a:extLst>
              </a:tr>
              <a:tr h="503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Ориентировочная прибыль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197 600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205 800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88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9533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4589</TotalTime>
  <Words>566</Words>
  <Application>Microsoft Office PowerPoint</Application>
  <PresentationFormat>Экран (4:3)</PresentationFormat>
  <Paragraphs>169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BatangChe</vt:lpstr>
      <vt:lpstr>Calibri</vt:lpstr>
      <vt:lpstr>Georgia</vt:lpstr>
      <vt:lpstr>NewtonC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университет</dc:title>
  <dc:creator>admin</dc:creator>
  <cp:lastModifiedBy>Admin</cp:lastModifiedBy>
  <cp:revision>649</cp:revision>
  <dcterms:created xsi:type="dcterms:W3CDTF">2005-03-24T14:12:57Z</dcterms:created>
  <dcterms:modified xsi:type="dcterms:W3CDTF">2020-11-27T07:47:15Z</dcterms:modified>
</cp:coreProperties>
</file>