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65" r:id="rId4"/>
    <p:sldId id="276" r:id="rId5"/>
    <p:sldId id="275" r:id="rId6"/>
    <p:sldId id="287" r:id="rId7"/>
    <p:sldId id="280" r:id="rId8"/>
    <p:sldId id="279" r:id="rId9"/>
    <p:sldId id="283" r:id="rId10"/>
    <p:sldId id="286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AB56"/>
    <a:srgbClr val="73D5DF"/>
    <a:srgbClr val="175F63"/>
    <a:srgbClr val="F290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460" autoAdjust="0"/>
    <p:restoredTop sz="94664" autoAdjust="0"/>
  </p:normalViewPr>
  <p:slideViewPr>
    <p:cSldViewPr snapToGrid="0">
      <p:cViewPr>
        <p:scale>
          <a:sx n="70" d="100"/>
          <a:sy n="70" d="100"/>
        </p:scale>
        <p:origin x="-312" y="-10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8A38AEDE-9605-4069-B503-446F9CBF25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3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3887" y="1369499"/>
            <a:ext cx="4891216" cy="2485809"/>
          </a:xfrm>
        </p:spPr>
        <p:txBody>
          <a:bodyPr anchor="b"/>
          <a:lstStyle>
            <a:lvl1pPr algn="ctr">
              <a:defRPr lang="en-US" sz="4000" b="1" kern="1200" dirty="0">
                <a:solidFill>
                  <a:schemeClr val="tx1"/>
                </a:solidFill>
                <a:latin typeface="Philosopher" panose="02000503000000020004" pitchFamily="2" charset="-52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71087" y="4010461"/>
            <a:ext cx="4434016" cy="917784"/>
          </a:xfrm>
        </p:spPr>
        <p:txBody>
          <a:bodyPr>
            <a:normAutofit/>
          </a:bodyPr>
          <a:lstStyle>
            <a:lvl1pPr marL="0" indent="0" algn="l" defTabSz="457200" rtl="0" eaLnBrk="1" latinLnBrk="0" hangingPunct="1">
              <a:buNone/>
              <a:defRPr lang="en-US" sz="1600" kern="1200" dirty="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249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40C81D15-3800-4483-B1E5-6581D4E67D9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872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518098"/>
            <a:ext cx="4889216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588072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871093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D3A41D66-87EA-4B57-AE96-9B4A24F8989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871" y="1028700"/>
            <a:ext cx="8319407" cy="107019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0871" y="2233835"/>
            <a:ext cx="8319407" cy="424860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5729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4407C4B4-547D-4FE5-9460-52545BF6092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2269" y="1094014"/>
            <a:ext cx="1971675" cy="547483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3529" y="1094014"/>
            <a:ext cx="6204857" cy="547483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369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485EC126-F29A-4AD9-9160-D7074B83804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095631"/>
            <a:ext cx="7886700" cy="790834"/>
          </a:xfrm>
        </p:spPr>
        <p:txBody>
          <a:bodyPr/>
          <a:lstStyle>
            <a:lvl1pPr>
              <a:defRPr>
                <a:latin typeface="Philosopher" panose="02000503000000020004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092412"/>
            <a:ext cx="7886700" cy="4431956"/>
          </a:xfr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  <a:lvl2pPr>
              <a:defRPr>
                <a:latin typeface="Trebuchet MS" panose="020B0603020202020204" pitchFamily="34" charset="0"/>
              </a:defRPr>
            </a:lvl2pPr>
            <a:lvl3pPr>
              <a:defRPr>
                <a:latin typeface="Trebuchet MS" panose="020B0603020202020204" pitchFamily="34" charset="0"/>
              </a:defRPr>
            </a:lvl3pPr>
            <a:lvl4pPr>
              <a:defRPr>
                <a:latin typeface="Trebuchet MS" panose="020B0603020202020204" pitchFamily="34" charset="0"/>
              </a:defRPr>
            </a:lvl4pPr>
            <a:lvl5pPr>
              <a:defRPr>
                <a:latin typeface="Trebuchet MS" panose="020B060302020202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102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малый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485EC126-F29A-4AD9-9160-D7074B83804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33577"/>
            <a:ext cx="4602377" cy="400110"/>
          </a:xfrm>
        </p:spPr>
        <p:txBody>
          <a:bodyPr>
            <a:normAutofit/>
          </a:bodyPr>
          <a:lstStyle>
            <a:lvl1pPr marL="0" algn="l" defTabSz="457200" rtl="0" eaLnBrk="1" latinLnBrk="0" hangingPunct="1">
              <a:defRPr lang="en-US" sz="2000" kern="1200" dirty="0">
                <a:solidFill>
                  <a:schemeClr val="bg1"/>
                </a:solidFill>
                <a:latin typeface="Philosopher" panose="02000503000000020004" pitchFamily="2" charset="-52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8542" y="1499286"/>
            <a:ext cx="7611762" cy="4810898"/>
          </a:xfrm>
        </p:spPr>
        <p:txBody>
          <a:bodyPr>
            <a:normAutofit/>
          </a:bodyPr>
          <a:lstStyle>
            <a:lvl1pPr marL="0" indent="0" algn="just" defTabSz="457200" rtl="0" eaLnBrk="1" latinLnBrk="0" hangingPunct="1">
              <a:buNone/>
              <a:defRPr lang="ru-RU" sz="2400" kern="1200" dirty="0" smtClean="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  <a:lvl2pPr marL="0" indent="0" algn="just" defTabSz="457200" rtl="0" eaLnBrk="1" latinLnBrk="0" hangingPunct="1">
              <a:buNone/>
              <a:defRPr lang="ru-RU" sz="2000" kern="1200" dirty="0" smtClean="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2pPr>
            <a:lvl3pPr marL="0" indent="0" algn="just" defTabSz="457200" rtl="0" eaLnBrk="1" latinLnBrk="0" hangingPunct="1">
              <a:buNone/>
              <a:defRPr lang="ru-RU" sz="1800" kern="1200" dirty="0" smtClean="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3pPr>
            <a:lvl4pPr marL="0" indent="0" algn="just" defTabSz="457200" rtl="0" eaLnBrk="1" latinLnBrk="0" hangingPunct="1">
              <a:buNone/>
              <a:defRPr lang="ru-RU" sz="1600" kern="1200" dirty="0" smtClean="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4pPr>
            <a:lvl5pPr marL="0" indent="0" algn="just" defTabSz="457200" rtl="0" eaLnBrk="1" latinLnBrk="0" hangingPunct="1">
              <a:buNone/>
              <a:defRPr lang="en-US" sz="1400" kern="1200" dirty="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877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1589408E-26A4-4D7F-A907-B95F5E0F5A3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205416"/>
            <a:ext cx="3821792" cy="630195"/>
          </a:xfrm>
        </p:spPr>
        <p:txBody>
          <a:bodyPr anchor="t">
            <a:normAutofit/>
          </a:bodyPr>
          <a:lstStyle>
            <a:lvl1pPr marL="0" algn="ctr" defTabSz="457200" rtl="0" eaLnBrk="1" latinLnBrk="0" hangingPunct="1">
              <a:defRPr lang="en-US" sz="1400" kern="1200" dirty="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8651" y="1555044"/>
            <a:ext cx="3822984" cy="2526947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90252" y="1555044"/>
            <a:ext cx="3966570" cy="477053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xmlns="" id="{A0BC7844-6EA8-4081-8F8F-85A6812F9BF2}"/>
              </a:ext>
            </a:extLst>
          </p:cNvPr>
          <p:cNvSpPr txBox="1">
            <a:spLocks/>
          </p:cNvSpPr>
          <p:nvPr userDrawn="1"/>
        </p:nvSpPr>
        <p:spPr>
          <a:xfrm>
            <a:off x="628650" y="133577"/>
            <a:ext cx="4602377" cy="4001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algn="l" defTabSz="4572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000" kern="1200" dirty="0">
                <a:solidFill>
                  <a:schemeClr val="bg1"/>
                </a:solidFill>
                <a:latin typeface="Philosopher" panose="02000503000000020004" pitchFamily="2" charset="-52"/>
                <a:ea typeface="+mn-ea"/>
                <a:cs typeface="+mn-cs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4068294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3346B778-017B-485F-8ADA-201BF1A1F42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34931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1D849C43-F06A-4089-B132-D79A0D21737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061357"/>
            <a:ext cx="7886700" cy="92256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184850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2184850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847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AABFD3CE-862E-4841-BE3E-21EE0C8992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020536"/>
            <a:ext cx="7886700" cy="107019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2081206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905118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2081206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05118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268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D64EE999-2127-4117-8A7F-6CE5B69AF6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010101"/>
            <a:ext cx="7886700" cy="98198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785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CEA2B38E-0050-4920-A3A3-FF2A9BBCC77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821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44C86-B095-4366-AE86-0B67EEBF082B}" type="datetimeFigureOut">
              <a:rPr lang="ru-RU" smtClean="0"/>
              <a:pPr/>
              <a:t>26.11.2020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ABB6F-C3B7-4D18-BCC5-F63C8E42D0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3434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9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70" r:id="rId11"/>
    <p:sldLayoutId id="214748367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Philosopher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EE5F769A-39EC-493D-AC8D-E64AA227F18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327913" y="1329647"/>
            <a:ext cx="5279191" cy="1472276"/>
          </a:xfrm>
        </p:spPr>
        <p:txBody>
          <a:bodyPr>
            <a:noAutofit/>
          </a:bodyPr>
          <a:lstStyle/>
          <a:p>
            <a:pPr algn="ctr"/>
            <a:endParaRPr lang="ru-RU" sz="24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Внедрение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BIM технологий на предприятии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9D59215F-5789-43B5-952A-8A761D116DEE}"/>
              </a:ext>
            </a:extLst>
          </p:cNvPr>
          <p:cNvSpPr txBox="1">
            <a:spLocks noChangeArrowheads="1"/>
          </p:cNvSpPr>
          <p:nvPr/>
        </p:nvSpPr>
        <p:spPr>
          <a:xfrm>
            <a:off x="5744952" y="3429000"/>
            <a:ext cx="3004765" cy="195778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ru-RU" sz="1400" b="1" cap="all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Студент: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Шкопинский Артем  Игоревич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</a:pPr>
            <a:r>
              <a:rPr lang="ru-RU" sz="1400" cap="all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</a:pPr>
            <a:r>
              <a:rPr lang="ru-RU" sz="1400" b="1" cap="all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НАУЧНЫЙ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РУКОВОДИТЕЛЬ: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</a:pP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к.э.н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., доцент кафедры </a:t>
            </a:r>
          </a:p>
          <a:p>
            <a:pPr algn="l">
              <a:spcBef>
                <a:spcPts val="0"/>
              </a:spcBef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экономической теории, мировой и региональной экономики</a:t>
            </a:r>
          </a:p>
          <a:p>
            <a:pPr algn="l">
              <a:spcBef>
                <a:spcPts val="0"/>
              </a:spcBef>
            </a:pP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Пачасуй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Юлия Викторовна</a:t>
            </a:r>
          </a:p>
          <a:p>
            <a:pPr algn="l">
              <a:spcBef>
                <a:spcPts val="0"/>
              </a:spcBef>
            </a:pPr>
            <a:endParaRPr lang="ru-RU" sz="1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11911BAA-3C9B-4F2E-BC92-D32A88CF3D44}"/>
              </a:ext>
            </a:extLst>
          </p:cNvPr>
          <p:cNvSpPr/>
          <p:nvPr/>
        </p:nvSpPr>
        <p:spPr>
          <a:xfrm>
            <a:off x="7247334" y="6249194"/>
            <a:ext cx="176631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Волгоград, 2020 г.</a:t>
            </a:r>
          </a:p>
        </p:txBody>
      </p:sp>
    </p:spTree>
    <p:extLst>
      <p:ext uri="{BB962C8B-B14F-4D97-AF65-F5344CB8AC3E}">
        <p14:creationId xmlns:p14="http://schemas.microsoft.com/office/powerpoint/2010/main" val="134791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CAB198A-08E2-46C3-9E53-3C66D2BCF1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94535" y="928067"/>
            <a:ext cx="5783531" cy="2485809"/>
          </a:xfrm>
        </p:spPr>
        <p:txBody>
          <a:bodyPr>
            <a:normAutofit/>
          </a:bodyPr>
          <a:lstStyle/>
          <a:p>
            <a:r>
              <a:rPr lang="ru-RU" sz="540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Доклад окончен!</a:t>
            </a:r>
            <a:endParaRPr lang="ru-RU" sz="5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20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3F151EA-99B5-4655-8B6F-607D26BB7A7D}"/>
              </a:ext>
            </a:extLst>
          </p:cNvPr>
          <p:cNvSpPr txBox="1"/>
          <p:nvPr/>
        </p:nvSpPr>
        <p:spPr>
          <a:xfrm>
            <a:off x="553673" y="1466180"/>
            <a:ext cx="8154099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850" algn="just" fontAlgn="base">
              <a:spcBef>
                <a:spcPct val="0"/>
              </a:spcBef>
              <a:spcAft>
                <a:spcPct val="0"/>
              </a:spcAft>
              <a:tabLst>
                <a:tab pos="809625" algn="l"/>
              </a:tabLst>
            </a:pPr>
            <a:r>
              <a:rPr kumimoji="0" lang="ru-RU" sz="18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Целью дипломной работы </a:t>
            </a: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является </a:t>
            </a:r>
            <a:r>
              <a:rPr lang="ru-RU" sz="18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изучение особенностей и перспектив </a:t>
            </a:r>
            <a:r>
              <a:rPr lang="ru-RU" sz="1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недрения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BIM технологий на 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предприятии.</a:t>
            </a:r>
            <a:endParaRPr lang="ru-RU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indent="450850" algn="just" fontAlgn="base">
              <a:spcBef>
                <a:spcPct val="0"/>
              </a:spcBef>
              <a:spcAft>
                <a:spcPct val="0"/>
              </a:spcAft>
              <a:tabLst>
                <a:tab pos="809625" algn="l"/>
              </a:tabLst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ru-RU" sz="18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Задачи:</a:t>
            </a:r>
            <a:endParaRPr kumimoji="0" lang="ru-RU" sz="1800" b="1" i="0" u="none" strike="noStrike" cap="none" normalizeH="0" baseline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tabLst>
                <a:tab pos="809625" algn="l"/>
              </a:tabLst>
            </a:pPr>
            <a:r>
              <a:rPr lang="ru-RU" sz="1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раскрыть </a:t>
            </a:r>
            <a:r>
              <a:rPr lang="ru-RU" sz="1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возможности 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нформационного моделирования сооружений 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(BIM)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</a:t>
            </a:r>
            <a:r>
              <a:rPr lang="ru-RU" sz="1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рассмотреть подходы к его </a:t>
            </a:r>
            <a:r>
              <a:rPr lang="ru-RU" sz="1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применению;</a:t>
            </a: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tabLst>
                <a:tab pos="809625" algn="l"/>
              </a:tabLst>
            </a:pPr>
            <a:r>
              <a:rPr lang="ru-RU" sz="1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изучить </a:t>
            </a:r>
            <a:r>
              <a:rPr lang="ru-RU" sz="1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опыт </a:t>
            </a:r>
            <a:r>
              <a:rPr lang="ru-RU" sz="1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внедрения </a:t>
            </a:r>
            <a:r>
              <a:rPr lang="en-US" sz="1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BIM </a:t>
            </a:r>
            <a:r>
              <a:rPr lang="ru-RU" sz="1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технологий в России;</a:t>
            </a:r>
            <a:endParaRPr lang="ru-RU" sz="18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tabLst>
                <a:tab pos="809625" algn="l"/>
              </a:tabLst>
            </a:pPr>
            <a:r>
              <a:rPr lang="ru-RU" sz="1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выявить </a:t>
            </a:r>
            <a:r>
              <a:rPr lang="ru-RU" sz="1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проблемы </a:t>
            </a:r>
            <a:r>
              <a:rPr lang="ru-RU" sz="1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перехода на проектирование с применением 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BIM 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технологий</a:t>
            </a:r>
            <a:r>
              <a:rPr lang="ru-RU" sz="1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lang="ru-RU" sz="18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tabLst>
                <a:tab pos="809625" algn="l"/>
              </a:tabLst>
            </a:pPr>
            <a:r>
              <a:rPr lang="ru-RU" sz="1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обозначить  эффективность применения 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BIM </a:t>
            </a:r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технологий</a:t>
            </a:r>
            <a:endParaRPr lang="ru-RU" sz="18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AB62952E-6EE8-47D7-9FE0-8FE0A2DF3200}"/>
              </a:ext>
            </a:extLst>
          </p:cNvPr>
          <p:cNvSpPr txBox="1"/>
          <p:nvPr/>
        </p:nvSpPr>
        <p:spPr>
          <a:xfrm>
            <a:off x="910205" y="1086178"/>
            <a:ext cx="732358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Информационное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моделирование сооружений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Building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Information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Modeling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D:\Documents\ВолгаГражданПроект\Личное\Диплом\BIM_Illustra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48" y="1835385"/>
            <a:ext cx="5841243" cy="4575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455391" y="2070304"/>
            <a:ext cx="25180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Подход к процессу проектирования зданий и сооружений, позволяющий каждому участнику проектирования выполнять свою часть проекта и иметь доступ к информации о здании на протяжении жизненного цикла объекта.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D:\Documents\ВолгаГражданПроект\Личное\Диплом\75554220614517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753" y="1214651"/>
            <a:ext cx="7348826" cy="5349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222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1325409"/>
            <a:ext cx="9144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8417" y="119268"/>
            <a:ext cx="53870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Социальное предпринимательство 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410162"/>
            <a:ext cx="7886700" cy="692267"/>
          </a:xfrm>
        </p:spPr>
        <p:txBody>
          <a:bodyPr>
            <a:normAutofit/>
          </a:bodyPr>
          <a:lstStyle/>
          <a:p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>Ключевые возможности: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623888" y="2579428"/>
            <a:ext cx="7886700" cy="3510224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Автоматизация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получения чертежей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Совместная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работа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внесения изменений в проект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Стадии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Удалённая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работа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Поддержка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распространённых форматов данных</a:t>
            </a:r>
          </a:p>
          <a:p>
            <a:pPr marL="342900" indent="-342900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Обмен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данными с расчётными и графическими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модулями</a:t>
            </a:r>
          </a:p>
          <a:p>
            <a:pPr marL="342900" indent="-342900">
              <a:buFontTx/>
              <a:buChar char="-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Char char="-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270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1299539"/>
            <a:ext cx="4498182" cy="823912"/>
          </a:xfrm>
        </p:spPr>
        <p:txBody>
          <a:bodyPr/>
          <a:lstStyle/>
          <a:p>
            <a:pPr lvl="0"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Сложности внедрения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BIM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технологий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098042" y="2388358"/>
            <a:ext cx="5652063" cy="4201348"/>
          </a:xfrm>
        </p:spPr>
        <p:txBody>
          <a:bodyPr>
            <a:normAutofit fontScale="925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Высокие первоначальные затраты;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Дорогостоящее программное обеспечение;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Для решения некоторых задач требуется несколько программных комплексов;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Некорректная работа программных комплексов;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Нехватка специалистов в области BIM-моделирования.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>
            <a:extLst>
              <a:ext uri="{FF2B5EF4-FFF2-40B4-BE49-F238E27FC236}">
                <a16:creationId xmlns:a16="http://schemas.microsoft.com/office/drawing/2014/main" xmlns="" id="{42E56C88-2D4A-4856-8500-709BC833E933}"/>
              </a:ext>
            </a:extLst>
          </p:cNvPr>
          <p:cNvSpPr txBox="1">
            <a:spLocks/>
          </p:cNvSpPr>
          <p:nvPr/>
        </p:nvSpPr>
        <p:spPr>
          <a:xfrm>
            <a:off x="1454728" y="1149926"/>
            <a:ext cx="5957453" cy="105879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Philosopher"/>
                <a:ea typeface="+mj-ea"/>
                <a:cs typeface="+mj-cs"/>
              </a:defRPr>
            </a:lvl1pPr>
          </a:lstStyle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Высокие расходы при внедрении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BIM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технологий на: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99286" y="2795575"/>
            <a:ext cx="7886700" cy="2322336"/>
          </a:xfrm>
        </p:spPr>
        <p:txBody>
          <a:bodyPr>
            <a:noAutofit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Программное обеспечение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Обучение сотрудников (отсутствуют квалифицированные учебные центра в Волгоградской области.)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Обновление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материально-технической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базы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Консультации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специалистов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b="1" dirty="0"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74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785F8CD3-3C4A-483A-84B9-390E2ED22D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853" y="1169599"/>
            <a:ext cx="807249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809625" algn="l"/>
              </a:tabLst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Сравнение цен на программное обеспечение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6636311"/>
              </p:ext>
            </p:extLst>
          </p:nvPr>
        </p:nvGraphicFramePr>
        <p:xfrm>
          <a:off x="586853" y="1851027"/>
          <a:ext cx="8072496" cy="47135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0311"/>
                <a:gridCol w="2579427"/>
                <a:gridCol w="941696"/>
                <a:gridCol w="900752"/>
                <a:gridCol w="1078173"/>
                <a:gridCol w="1112137"/>
              </a:tblGrid>
              <a:tr h="675801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Название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Производитель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Подписка (3 мес.)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Подписка (6 мес.)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Подписка (12 мес.)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Полная лицензия</a:t>
                      </a:r>
                      <a:endParaRPr lang="ru-RU" sz="1200" dirty="0"/>
                    </a:p>
                  </a:txBody>
                  <a:tcPr/>
                </a:tc>
              </a:tr>
              <a:tr h="78351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AutoCAD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Autodesk, Inc., </a:t>
                      </a:r>
                      <a:r>
                        <a:rPr lang="ru-RU" sz="1600" dirty="0" smtClean="0"/>
                        <a:t>США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52 526 ₽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</a:tr>
              <a:tr h="778918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Renga</a:t>
                      </a:r>
                      <a:r>
                        <a:rPr lang="en-US" sz="1600" dirty="0" smtClean="0"/>
                        <a:t> Architecture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Renga</a:t>
                      </a:r>
                      <a:r>
                        <a:rPr lang="en-US" sz="1600" dirty="0" smtClean="0"/>
                        <a:t> Software, </a:t>
                      </a:r>
                      <a:r>
                        <a:rPr lang="ru-RU" sz="1600" dirty="0" smtClean="0"/>
                        <a:t>Россия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160 000 ₽</a:t>
                      </a:r>
                      <a:endParaRPr lang="ru-RU" sz="1600" dirty="0"/>
                    </a:p>
                  </a:txBody>
                  <a:tcPr/>
                </a:tc>
              </a:tr>
              <a:tr h="67580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ARCHICAD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Graphisoft</a:t>
                      </a:r>
                      <a:r>
                        <a:rPr lang="en-US" sz="1600" dirty="0" smtClean="0"/>
                        <a:t> SE, </a:t>
                      </a:r>
                      <a:r>
                        <a:rPr lang="ru-RU" sz="1600" dirty="0" smtClean="0"/>
                        <a:t>Венгрия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25 000 </a:t>
                      </a:r>
                      <a:r>
                        <a:rPr lang="ru-RU" sz="1600" dirty="0" smtClean="0"/>
                        <a:t>₽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48 000 </a:t>
                      </a:r>
                      <a:r>
                        <a:rPr lang="ru-RU" sz="1600" dirty="0" smtClean="0"/>
                        <a:t>₽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83 000 </a:t>
                      </a:r>
                      <a:r>
                        <a:rPr lang="ru-RU" sz="1600" dirty="0" smtClean="0"/>
                        <a:t>₽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250 000 </a:t>
                      </a:r>
                      <a:r>
                        <a:rPr lang="ru-RU" sz="1600" dirty="0" smtClean="0"/>
                        <a:t>₽</a:t>
                      </a:r>
                      <a:endParaRPr lang="ru-RU" sz="1600" dirty="0"/>
                    </a:p>
                  </a:txBody>
                  <a:tcPr/>
                </a:tc>
              </a:tr>
              <a:tr h="67580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Revit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Autodesk, Inc., </a:t>
                      </a:r>
                      <a:r>
                        <a:rPr lang="ru-RU" sz="1600" dirty="0" smtClean="0"/>
                        <a:t>США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27 000₽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73 000₽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</a:tr>
              <a:tr h="531789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AECOsim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Bentley Systems Inc., </a:t>
                      </a:r>
                      <a:r>
                        <a:rPr lang="ru-RU" sz="1600" dirty="0" smtClean="0"/>
                        <a:t>США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5501 $</a:t>
                      </a:r>
                      <a:endParaRPr lang="ru-RU" sz="1600" dirty="0"/>
                    </a:p>
                  </a:txBody>
                  <a:tcPr/>
                </a:tc>
              </a:tr>
              <a:tr h="591921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Allplan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Nemetschek</a:t>
                      </a:r>
                      <a:r>
                        <a:rPr lang="en-US" sz="1600" dirty="0" smtClean="0"/>
                        <a:t> AG, </a:t>
                      </a:r>
                      <a:r>
                        <a:rPr lang="ru-RU" sz="1600" dirty="0" smtClean="0"/>
                        <a:t>Германия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4000 €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751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>
            <a:extLst>
              <a:ext uri="{FF2B5EF4-FFF2-40B4-BE49-F238E27FC236}">
                <a16:creationId xmlns:a16="http://schemas.microsoft.com/office/drawing/2014/main" xmlns="" id="{97F475EC-7A61-4FBB-985E-5AE0D026B3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753" y="914974"/>
            <a:ext cx="8072494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09625" algn="l"/>
              </a:tabLst>
            </a:pPr>
            <a:r>
              <a:rPr lang="ru-RU" sz="25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Меры поддержки социальных предпринимателей в Волгоградской области</a:t>
            </a:r>
            <a:endParaRPr lang="ru-RU" sz="25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77923" y="2063350"/>
            <a:ext cx="746532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Отрицательные изменения: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Снижение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эффективности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предприятия;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Высокие первоначальные затраты.</a:t>
            </a:r>
          </a:p>
          <a:p>
            <a:pPr>
              <a:buFontTx/>
              <a:buChar char="-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solidFill>
                  <a:srgbClr val="1DAB56"/>
                </a:solidFill>
                <a:latin typeface="Times New Roman" pitchFamily="18" charset="0"/>
                <a:cs typeface="Times New Roman" pitchFamily="18" charset="0"/>
              </a:rPr>
              <a:t>Положительные изменения: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Возможность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занять устойчивые позиции в проектном комплексе строительной отрасли РФ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2024г. предприятие будет готово вести деятельность с учетом требований действующего законодательства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создание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новых рабочих мест, возможность для выпускников г. Волгограда не уезжать в другие регионы.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Диверсификации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деятельности предприятия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08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рендированная презентация ВолГУ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Презентация1" id="{53AD3EE9-6E80-4CDA-B81F-0EC5D13C0435}" vid="{A2F1DCDB-5613-495F-A170-64C3D6A5E14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Брендированная презентация ВолГУ</Template>
  <TotalTime>804</TotalTime>
  <Words>346</Words>
  <Application>Microsoft Office PowerPoint</Application>
  <PresentationFormat>Экран (4:3)</PresentationFormat>
  <Paragraphs>81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Брендированная презентация ВолГУ</vt:lpstr>
      <vt:lpstr>Презентация PowerPoint</vt:lpstr>
      <vt:lpstr>Презентация PowerPoint</vt:lpstr>
      <vt:lpstr>Презентация PowerPoint</vt:lpstr>
      <vt:lpstr>Презентация PowerPoint</vt:lpstr>
      <vt:lpstr>Ключевые возможности:</vt:lpstr>
      <vt:lpstr>Презентация PowerPoint</vt:lpstr>
      <vt:lpstr>- Программное обеспечение  - Обучение сотрудников (отсутствуют квалифицированные учебные центра в Волгоградской области.)  - Обновление материально-технической базы  - Консультации специалистов  </vt:lpstr>
      <vt:lpstr>Презентация PowerPoint</vt:lpstr>
      <vt:lpstr>Презентация PowerPoint</vt:lpstr>
      <vt:lpstr>Доклад окончен!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htes</dc:creator>
  <cp:lastModifiedBy>асер1</cp:lastModifiedBy>
  <cp:revision>88</cp:revision>
  <dcterms:created xsi:type="dcterms:W3CDTF">2018-03-29T12:48:19Z</dcterms:created>
  <dcterms:modified xsi:type="dcterms:W3CDTF">2020-11-26T05:21:27Z</dcterms:modified>
</cp:coreProperties>
</file>