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d9035c61d_0_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d9035c61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6f73a04f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6f73a04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d9035c61d_0_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d9035c61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d9035c61d_0_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d9035c61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6f73a04f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6f73a0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d9035c61d_0_6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d9035c61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d9035c61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d9035c61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d9035c61d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d9035c61d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d9035c61d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d9035c61d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d9035c61d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d9035c61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d9035c61d_0_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d9035c61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d9035c61d_0_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d9035c61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/>
          <p:nvPr/>
        </p:nvSpPr>
        <p:spPr>
          <a:xfrm>
            <a:off x="3600" y="2867225"/>
            <a:ext cx="9136800" cy="2607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>
            <p:ph idx="4294967295" type="ctrTitle"/>
          </p:nvPr>
        </p:nvSpPr>
        <p:spPr>
          <a:xfrm>
            <a:off x="1116300" y="838350"/>
            <a:ext cx="6748500" cy="173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00">
                <a:solidFill>
                  <a:srgbClr val="000000"/>
                </a:solidFill>
              </a:rPr>
              <a:t>СОВЕРШЕНСТВОВАНИЕ</a:t>
            </a:r>
            <a:r>
              <a:rPr b="1" lang="ru" sz="3600">
                <a:solidFill>
                  <a:srgbClr val="000000"/>
                </a:solidFill>
              </a:rPr>
              <a:t> </a:t>
            </a:r>
            <a:endParaRPr b="1" sz="3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000000"/>
                </a:solidFill>
              </a:rPr>
              <a:t>СТРАТЕГИИ РАЗВИТИЯ ПРЕДПРИЯТИЯ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В УСЛОВИЯХ ЦИФРОВОЙ ТРАНСФОРМАЦИИ</a:t>
            </a:r>
            <a:r>
              <a:rPr lang="ru" sz="2500">
                <a:solidFill>
                  <a:srgbClr val="000000"/>
                </a:solidFill>
              </a:rPr>
              <a:t> 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69" name="Google Shape;69;p13"/>
          <p:cNvSpPr txBox="1"/>
          <p:nvPr>
            <p:ph idx="4294967295" type="subTitle"/>
          </p:nvPr>
        </p:nvSpPr>
        <p:spPr>
          <a:xfrm>
            <a:off x="740550" y="2778125"/>
            <a:ext cx="7500000" cy="4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100">
                <a:solidFill>
                  <a:srgbClr val="000000"/>
                </a:solidFill>
              </a:rPr>
              <a:t>На примере </a:t>
            </a:r>
            <a:r>
              <a:rPr b="1" lang="ru" sz="1100">
                <a:solidFill>
                  <a:srgbClr val="000000"/>
                </a:solidFill>
              </a:rPr>
              <a:t>Design Studio 3D</a:t>
            </a:r>
            <a:r>
              <a:rPr lang="ru" sz="1100">
                <a:solidFill>
                  <a:srgbClr val="000000"/>
                </a:solidFill>
              </a:rPr>
              <a:t> - </a:t>
            </a:r>
            <a:r>
              <a:rPr lang="ru" sz="1100">
                <a:solidFill>
                  <a:srgbClr val="000000"/>
                </a:solidFill>
              </a:rPr>
              <a:t>Фабрики материалов для дома, ремонта и дизайна интерьера </a:t>
            </a:r>
            <a:r>
              <a:rPr lang="ru" sz="1000">
                <a:solidFill>
                  <a:srgbClr val="434343"/>
                </a:solidFill>
              </a:rPr>
              <a:t>(ИП Быстров Р.Д.)</a:t>
            </a:r>
            <a:r>
              <a:rPr lang="ru" sz="1500">
                <a:solidFill>
                  <a:srgbClr val="434343"/>
                </a:solidFill>
              </a:rPr>
              <a:t> </a:t>
            </a:r>
            <a:endParaRPr sz="1500">
              <a:solidFill>
                <a:srgbClr val="434343"/>
              </a:solidFill>
            </a:endParaRPr>
          </a:p>
        </p:txBody>
      </p:sp>
      <p:sp>
        <p:nvSpPr>
          <p:cNvPr id="70" name="Google Shape;70;p13"/>
          <p:cNvSpPr txBox="1"/>
          <p:nvPr>
            <p:ph idx="4294967295" type="subTitle"/>
          </p:nvPr>
        </p:nvSpPr>
        <p:spPr>
          <a:xfrm>
            <a:off x="2540100" y="4704600"/>
            <a:ext cx="3652800" cy="4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Эрентраут Антон Адамович</a:t>
            </a:r>
            <a:endParaRPr b="1"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b="0" l="0" r="0" t="-4925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>
            <p:ph type="title"/>
          </p:nvPr>
        </p:nvSpPr>
        <p:spPr>
          <a:xfrm>
            <a:off x="460950" y="303275"/>
            <a:ext cx="8222100" cy="102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</a:rPr>
              <a:t>Стратегия развития</a:t>
            </a:r>
            <a:br>
              <a:rPr b="1" lang="ru">
                <a:solidFill>
                  <a:srgbClr val="000000"/>
                </a:solidFill>
              </a:rPr>
            </a:br>
            <a:r>
              <a:rPr b="1" lang="ru">
                <a:solidFill>
                  <a:srgbClr val="000000"/>
                </a:solidFill>
              </a:rPr>
              <a:t>Второй этап 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471900" y="1919075"/>
            <a:ext cx="8222100" cy="15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Использовать отчетность в Google Таблицах в качестве платформы для написания специалистами IT отдела Design Studio 3D программного модуля по автоматизации производственных процессов на базе PHP, JavaScript, и C#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/>
        </p:nvSpPr>
        <p:spPr>
          <a:xfrm>
            <a:off x="7300" y="1889600"/>
            <a:ext cx="9144000" cy="1668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>
            <p:ph idx="4294967295" type="title"/>
          </p:nvPr>
        </p:nvSpPr>
        <p:spPr>
          <a:xfrm>
            <a:off x="788000" y="1606513"/>
            <a:ext cx="2065800" cy="1890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0">
                <a:solidFill>
                  <a:srgbClr val="F1C232"/>
                </a:solidFill>
              </a:rPr>
              <a:t>20</a:t>
            </a:r>
            <a:endParaRPr sz="10000">
              <a:solidFill>
                <a:srgbClr val="F1C232"/>
              </a:solidFill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25" y="3497125"/>
            <a:ext cx="9144000" cy="1890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3"/>
          <p:cNvSpPr txBox="1"/>
          <p:nvPr>
            <p:ph idx="4294967295" type="body"/>
          </p:nvPr>
        </p:nvSpPr>
        <p:spPr>
          <a:xfrm>
            <a:off x="3056975" y="1997538"/>
            <a:ext cx="5725800" cy="1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F1C232"/>
                </a:solidFill>
              </a:rPr>
              <a:t>Создано 20 регламентов по всем рабочим центрам и отделам, с описанием всех производственных процессов и закрепленными стандартами качества продукции 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25" y="-14600"/>
            <a:ext cx="9144000" cy="18906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3"/>
          <p:cNvSpPr txBox="1"/>
          <p:nvPr>
            <p:ph idx="4294967295" type="title"/>
          </p:nvPr>
        </p:nvSpPr>
        <p:spPr>
          <a:xfrm>
            <a:off x="1637000" y="3373425"/>
            <a:ext cx="12168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0">
                <a:solidFill>
                  <a:srgbClr val="000000"/>
                </a:solidFill>
              </a:rPr>
              <a:t>5</a:t>
            </a:r>
            <a:endParaRPr sz="10000">
              <a:solidFill>
                <a:srgbClr val="000000"/>
              </a:solidFill>
            </a:endParaRPr>
          </a:p>
        </p:txBody>
      </p:sp>
      <p:sp>
        <p:nvSpPr>
          <p:cNvPr id="166" name="Google Shape;166;p23"/>
          <p:cNvSpPr txBox="1"/>
          <p:nvPr>
            <p:ph idx="4294967295" type="title"/>
          </p:nvPr>
        </p:nvSpPr>
        <p:spPr>
          <a:xfrm>
            <a:off x="949100" y="-1800"/>
            <a:ext cx="19047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0">
                <a:solidFill>
                  <a:srgbClr val="000000"/>
                </a:solidFill>
              </a:rPr>
              <a:t>24</a:t>
            </a:r>
            <a:endParaRPr sz="10000">
              <a:solidFill>
                <a:srgbClr val="000000"/>
              </a:solidFill>
            </a:endParaRPr>
          </a:p>
        </p:txBody>
      </p:sp>
      <p:sp>
        <p:nvSpPr>
          <p:cNvPr id="167" name="Google Shape;167;p23"/>
          <p:cNvSpPr txBox="1"/>
          <p:nvPr>
            <p:ph idx="4294967295" type="body"/>
          </p:nvPr>
        </p:nvSpPr>
        <p:spPr>
          <a:xfrm>
            <a:off x="3056975" y="3952425"/>
            <a:ext cx="5365500" cy="7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Время обучения стажера и ввода в должность сократилось с 14 до 5 дней</a:t>
            </a:r>
            <a:r>
              <a:rPr lang="ru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8" name="Google Shape;168;p23"/>
          <p:cNvSpPr txBox="1"/>
          <p:nvPr>
            <p:ph idx="4294967295" type="body"/>
          </p:nvPr>
        </p:nvSpPr>
        <p:spPr>
          <a:xfrm>
            <a:off x="3056975" y="381475"/>
            <a:ext cx="5725800" cy="1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Отлаженная система отчетности и планирования загрузки рабочих центров позволила произвести рекордные 24 000 м2 обойной продукции (среднее значение 15 000 м2)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4"/>
          <p:cNvPicPr preferRelativeResize="0"/>
          <p:nvPr/>
        </p:nvPicPr>
        <p:blipFill rotWithShape="1">
          <a:blip r:embed="rId3">
            <a:alphaModFix/>
          </a:blip>
          <a:srcRect b="0" l="0" r="0" t="-4925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 txBox="1"/>
          <p:nvPr>
            <p:ph type="title"/>
          </p:nvPr>
        </p:nvSpPr>
        <p:spPr>
          <a:xfrm>
            <a:off x="460950" y="303275"/>
            <a:ext cx="8222100" cy="102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</a:rPr>
              <a:t>Критика выбранной стратегии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Google Таблицы из-за большого объема данных много весят и медленно загружаются;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Google Таблицы обладают ограниченным функционалом, что приводит к невозможности решить часть задач по аналитике данных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Второй этап стратегии с созданием модуля автоматизации не закончен и требует постоянного оперативного вмешательства программистов IT отдела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idx="4294967295" type="title"/>
          </p:nvPr>
        </p:nvSpPr>
        <p:spPr>
          <a:xfrm>
            <a:off x="452837" y="72975"/>
            <a:ext cx="8222100" cy="57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</a:rPr>
              <a:t>Корректировка стратегии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81" name="Google Shape;181;p25"/>
          <p:cNvSpPr txBox="1"/>
          <p:nvPr>
            <p:ph idx="4294967295" type="body"/>
          </p:nvPr>
        </p:nvSpPr>
        <p:spPr>
          <a:xfrm>
            <a:off x="460950" y="1503200"/>
            <a:ext cx="82221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Проведенные в работе исследования показывают, что лучшим решением для автоматизации производственных процессов и их синхронизации с остальными бизнес-процессами компании является внедрение ERP системы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2" name="Google Shape;182;p25"/>
          <p:cNvPicPr preferRelativeResize="0"/>
          <p:nvPr/>
        </p:nvPicPr>
        <p:blipFill rotWithShape="1">
          <a:blip r:embed="rId4">
            <a:alphaModFix/>
          </a:blip>
          <a:srcRect b="8103" l="7623" r="5055" t="5136"/>
          <a:stretch/>
        </p:blipFill>
        <p:spPr>
          <a:xfrm>
            <a:off x="1969850" y="3246600"/>
            <a:ext cx="5362375" cy="14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/>
          <p:nvPr/>
        </p:nvSpPr>
        <p:spPr>
          <a:xfrm>
            <a:off x="0" y="50"/>
            <a:ext cx="31908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 txBox="1"/>
          <p:nvPr>
            <p:ph idx="4294967295"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D966"/>
                </a:solidFill>
              </a:rPr>
              <a:t>ERP</a:t>
            </a:r>
            <a:r>
              <a:rPr lang="ru">
                <a:solidFill>
                  <a:srgbClr val="FFD966"/>
                </a:solidFill>
              </a:rPr>
              <a:t> </a:t>
            </a:r>
            <a:r>
              <a:rPr lang="ru" sz="2900">
                <a:solidFill>
                  <a:srgbClr val="FFD966"/>
                </a:solidFill>
              </a:rPr>
              <a:t>СИСТЕМА</a:t>
            </a:r>
            <a:endParaRPr sz="2900">
              <a:solidFill>
                <a:srgbClr val="FFD966"/>
              </a:solidFill>
            </a:endParaRPr>
          </a:p>
        </p:txBody>
      </p:sp>
      <p:sp>
        <p:nvSpPr>
          <p:cNvPr id="189" name="Google Shape;189;p26"/>
          <p:cNvSpPr txBox="1"/>
          <p:nvPr>
            <p:ph idx="4294967295" type="body"/>
          </p:nvPr>
        </p:nvSpPr>
        <p:spPr>
          <a:xfrm>
            <a:off x="226075" y="1465800"/>
            <a:ext cx="2808000" cy="29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500">
                <a:solidFill>
                  <a:srgbClr val="FFFFFF"/>
                </a:solidFill>
              </a:rPr>
              <a:t>ERP</a:t>
            </a:r>
            <a:r>
              <a:rPr lang="ru" sz="1500">
                <a:solidFill>
                  <a:srgbClr val="FFFFFF"/>
                </a:solidFill>
              </a:rPr>
              <a:t> позволяет не только производить учет текущих сведений, но и разрабатывать планы по моделированию и оптимизации использования всех видов ресурсов организации: </a:t>
            </a:r>
            <a:r>
              <a:rPr lang="ru" sz="1500">
                <a:solidFill>
                  <a:srgbClr val="FFFFFF"/>
                </a:solidFill>
              </a:rPr>
              <a:t> </a:t>
            </a:r>
            <a:r>
              <a:rPr lang="ru" sz="1500">
                <a:solidFill>
                  <a:srgbClr val="FFFFFF"/>
                </a:solidFill>
              </a:rPr>
              <a:t>финансовых, материальных, человеческих, временных.</a:t>
            </a:r>
            <a:endParaRPr sz="1500">
              <a:solidFill>
                <a:srgbClr val="FFFFFF"/>
              </a:solidFill>
            </a:endParaRPr>
          </a:p>
        </p:txBody>
      </p:sp>
      <p:pic>
        <p:nvPicPr>
          <p:cNvPr id="190" name="Google Shape;19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9403" y="413363"/>
            <a:ext cx="482525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/>
          <p:nvPr/>
        </p:nvSpPr>
        <p:spPr>
          <a:xfrm>
            <a:off x="4751375" y="111600"/>
            <a:ext cx="28080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latin typeface="Roboto"/>
                <a:ea typeface="Roboto"/>
                <a:cs typeface="Roboto"/>
                <a:sym typeface="Roboto"/>
              </a:rPr>
              <a:t>Структура ERP системы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/>
          <p:nvPr/>
        </p:nvSpPr>
        <p:spPr>
          <a:xfrm>
            <a:off x="0" y="50"/>
            <a:ext cx="31908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7"/>
          <p:cNvSpPr txBox="1"/>
          <p:nvPr>
            <p:ph idx="4294967295" type="body"/>
          </p:nvPr>
        </p:nvSpPr>
        <p:spPr>
          <a:xfrm>
            <a:off x="204275" y="998800"/>
            <a:ext cx="2631900" cy="18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3100">
                <a:solidFill>
                  <a:srgbClr val="F1C232"/>
                </a:solidFill>
              </a:rPr>
              <a:t>Ожидаемые </a:t>
            </a:r>
            <a:r>
              <a:rPr b="1" lang="ru" sz="3300">
                <a:solidFill>
                  <a:srgbClr val="F1C232"/>
                </a:solidFill>
              </a:rPr>
              <a:t>результаты</a:t>
            </a:r>
            <a:r>
              <a:rPr b="1" lang="ru" sz="3100">
                <a:solidFill>
                  <a:srgbClr val="F1C232"/>
                </a:solidFill>
              </a:rPr>
              <a:t> </a:t>
            </a:r>
            <a:r>
              <a:rPr b="1" lang="ru" sz="3600">
                <a:solidFill>
                  <a:srgbClr val="F1C232"/>
                </a:solidFill>
              </a:rPr>
              <a:t>внедрения</a:t>
            </a:r>
            <a:endParaRPr b="1" sz="3600">
              <a:solidFill>
                <a:srgbClr val="F1C232"/>
              </a:solidFill>
            </a:endParaRPr>
          </a:p>
        </p:txBody>
      </p:sp>
      <p:sp>
        <p:nvSpPr>
          <p:cNvPr id="198" name="Google Shape;198;p27"/>
          <p:cNvSpPr txBox="1"/>
          <p:nvPr/>
        </p:nvSpPr>
        <p:spPr>
          <a:xfrm flipH="1">
            <a:off x="3720650" y="163725"/>
            <a:ext cx="5138400" cy="45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Roboto"/>
                <a:ea typeface="Roboto"/>
                <a:cs typeface="Roboto"/>
                <a:sym typeface="Roboto"/>
              </a:rPr>
              <a:t>-7%</a:t>
            </a:r>
            <a:r>
              <a:rPr lang="ru" sz="2400">
                <a:latin typeface="Roboto"/>
                <a:ea typeface="Roboto"/>
                <a:cs typeface="Roboto"/>
                <a:sym typeface="Roboto"/>
              </a:rPr>
              <a:t>    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Roboto"/>
                <a:ea typeface="Roboto"/>
                <a:cs typeface="Roboto"/>
                <a:sym typeface="Roboto"/>
              </a:rPr>
              <a:t>-15%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Roboto"/>
                <a:ea typeface="Roboto"/>
                <a:cs typeface="Roboto"/>
                <a:sym typeface="Roboto"/>
              </a:rPr>
              <a:t>-8%</a:t>
            </a:r>
            <a:r>
              <a:rPr lang="ru" sz="1500">
                <a:latin typeface="Roboto"/>
                <a:ea typeface="Roboto"/>
                <a:cs typeface="Roboto"/>
                <a:sym typeface="Roboto"/>
              </a:rPr>
              <a:t>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Roboto"/>
                <a:ea typeface="Roboto"/>
                <a:cs typeface="Roboto"/>
                <a:sym typeface="Roboto"/>
              </a:rPr>
              <a:t>+28%</a:t>
            </a:r>
            <a:r>
              <a:rPr lang="ru" sz="1500">
                <a:latin typeface="Roboto"/>
                <a:ea typeface="Roboto"/>
                <a:cs typeface="Roboto"/>
                <a:sym typeface="Roboto"/>
              </a:rPr>
              <a:t>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Roboto"/>
                <a:ea typeface="Roboto"/>
                <a:cs typeface="Roboto"/>
                <a:sym typeface="Roboto"/>
              </a:rPr>
              <a:t>+11%</a:t>
            </a:r>
            <a:r>
              <a:rPr lang="ru" sz="1500">
                <a:latin typeface="Roboto"/>
                <a:ea typeface="Roboto"/>
                <a:cs typeface="Roboto"/>
                <a:sym typeface="Roboto"/>
              </a:rPr>
              <a:t>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2400">
                <a:latin typeface="Roboto"/>
                <a:ea typeface="Roboto"/>
                <a:cs typeface="Roboto"/>
                <a:sym typeface="Roboto"/>
              </a:rPr>
              <a:t>-33%</a:t>
            </a:r>
            <a:r>
              <a:rPr lang="ru" sz="1500"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9" name="Google Shape;19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750" y="3111250"/>
            <a:ext cx="2492872" cy="6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/>
        </p:nvSpPr>
        <p:spPr>
          <a:xfrm>
            <a:off x="4624285" y="831937"/>
            <a:ext cx="29100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сокращение операционных и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административных расходов</a:t>
            </a:r>
            <a:endParaRPr/>
          </a:p>
        </p:txBody>
      </p:sp>
      <p:sp>
        <p:nvSpPr>
          <p:cNvPr id="201" name="Google Shape;201;p27"/>
          <p:cNvSpPr txBox="1"/>
          <p:nvPr/>
        </p:nvSpPr>
        <p:spPr>
          <a:xfrm>
            <a:off x="4624275" y="1696858"/>
            <a:ext cx="30000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снижение себестоимости выпускаемой продукции</a:t>
            </a:r>
            <a:endParaRPr/>
          </a:p>
        </p:txBody>
      </p:sp>
      <p:sp>
        <p:nvSpPr>
          <p:cNvPr id="202" name="Google Shape;202;p27"/>
          <p:cNvSpPr txBox="1"/>
          <p:nvPr/>
        </p:nvSpPr>
        <p:spPr>
          <a:xfrm>
            <a:off x="4622881" y="2561775"/>
            <a:ext cx="30000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увеличение объема выпускаемой продукции</a:t>
            </a:r>
            <a:endParaRPr/>
          </a:p>
        </p:txBody>
      </p:sp>
      <p:sp>
        <p:nvSpPr>
          <p:cNvPr id="203" name="Google Shape;203;p27"/>
          <p:cNvSpPr txBox="1"/>
          <p:nvPr/>
        </p:nvSpPr>
        <p:spPr>
          <a:xfrm>
            <a:off x="4624275" y="3501675"/>
            <a:ext cx="30000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рост прибыли у предприятия</a:t>
            </a:r>
            <a:endParaRPr/>
          </a:p>
        </p:txBody>
      </p:sp>
      <p:sp>
        <p:nvSpPr>
          <p:cNvPr id="204" name="Google Shape;204;p27"/>
          <p:cNvSpPr txBox="1"/>
          <p:nvPr/>
        </p:nvSpPr>
        <p:spPr>
          <a:xfrm>
            <a:off x="4630283" y="220525"/>
            <a:ext cx="30000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снижение производственных издержек</a:t>
            </a:r>
            <a:endParaRPr/>
          </a:p>
        </p:txBody>
      </p:sp>
      <p:sp>
        <p:nvSpPr>
          <p:cNvPr id="205" name="Google Shape;205;p27"/>
          <p:cNvSpPr txBox="1"/>
          <p:nvPr/>
        </p:nvSpPr>
        <p:spPr>
          <a:xfrm>
            <a:off x="4622875" y="4430425"/>
            <a:ext cx="41820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сокращение сроков исполнения заказов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4294967295" type="title"/>
          </p:nvPr>
        </p:nvSpPr>
        <p:spPr>
          <a:xfrm>
            <a:off x="373436" y="116725"/>
            <a:ext cx="7805100" cy="55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000000"/>
                </a:solidFill>
              </a:rPr>
              <a:t>Производим более 20 товарных групп</a:t>
            </a:r>
            <a:endParaRPr b="1" sz="2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1725838" y="3973675"/>
            <a:ext cx="6588000" cy="777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1725838" y="2436775"/>
            <a:ext cx="6588000" cy="941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1725838" y="1133275"/>
            <a:ext cx="6588000" cy="707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idx="4294967295" type="body"/>
          </p:nvPr>
        </p:nvSpPr>
        <p:spPr>
          <a:xfrm>
            <a:off x="1838550" y="1094675"/>
            <a:ext cx="64128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</a:rPr>
              <a:t>Описать основные м</a:t>
            </a:r>
            <a:r>
              <a:rPr lang="ru" sz="1700">
                <a:solidFill>
                  <a:srgbClr val="000000"/>
                </a:solidFill>
              </a:rPr>
              <a:t>етоды и инструменты цифровизации бизнес процессов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</a:rPr>
              <a:t>Обозначить этапы проведения цифровой трансформации на примере отчетности производственного комплекса Design Studio 3D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700">
                <a:solidFill>
                  <a:srgbClr val="000000"/>
                </a:solidFill>
              </a:rPr>
              <a:t>Обосновать внедрение ERP системы как следующий этап цифровой трансформации предприятия	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92" name="Google Shape;92;p17"/>
          <p:cNvSpPr txBox="1"/>
          <p:nvPr>
            <p:ph idx="4294967295" type="title"/>
          </p:nvPr>
        </p:nvSpPr>
        <p:spPr>
          <a:xfrm>
            <a:off x="475541" y="116737"/>
            <a:ext cx="2742000" cy="55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</a:rPr>
              <a:t>Цели работы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504" y="2337962"/>
            <a:ext cx="947441" cy="11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133" y="1000490"/>
            <a:ext cx="772200" cy="114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775" y="3773048"/>
            <a:ext cx="1177850" cy="1196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idx="4294967295" type="title"/>
          </p:nvPr>
        </p:nvSpPr>
        <p:spPr>
          <a:xfrm>
            <a:off x="524153" y="-21887"/>
            <a:ext cx="5071800" cy="76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</a:rPr>
              <a:t>ПОДХОДЫ К РАЗВИТИЮ ПРЕДПРИЯТИЯ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00"/>
                </a:solidFill>
              </a:rPr>
              <a:t>в условиях цифровой трансформации</a:t>
            </a:r>
            <a:endParaRPr b="1" sz="2100">
              <a:solidFill>
                <a:srgbClr val="000000"/>
              </a:solidFill>
            </a:endParaRPr>
          </a:p>
        </p:txBody>
      </p:sp>
      <p:sp>
        <p:nvSpPr>
          <p:cNvPr id="101" name="Google Shape;101;p18"/>
          <p:cNvSpPr txBox="1"/>
          <p:nvPr>
            <p:ph idx="4294967295" type="body"/>
          </p:nvPr>
        </p:nvSpPr>
        <p:spPr>
          <a:xfrm>
            <a:off x="524150" y="881175"/>
            <a:ext cx="7934700" cy="17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  <a:highlight>
                  <a:srgbClr val="F1C232"/>
                </a:highlight>
              </a:rPr>
              <a:t>Оцифровка бизнес-процессов</a:t>
            </a:r>
            <a:r>
              <a:rPr lang="ru">
                <a:solidFill>
                  <a:srgbClr val="000000"/>
                </a:solidFill>
              </a:rPr>
              <a:t> </a:t>
            </a:r>
            <a:r>
              <a:rPr lang="ru" sz="1500">
                <a:solidFill>
                  <a:srgbClr val="000000"/>
                </a:solidFill>
              </a:rPr>
              <a:t>(диджитализация) - является ключевым </a:t>
            </a:r>
            <a:r>
              <a:rPr lang="ru" sz="1400">
                <a:solidFill>
                  <a:srgbClr val="000000"/>
                </a:solidFill>
              </a:rPr>
              <a:t>элементом в стратегии развития компании в условиях цифровой трансформации.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FFFFFF"/>
                </a:solidFill>
                <a:highlight>
                  <a:srgbClr val="000000"/>
                </a:highlight>
              </a:rPr>
              <a:t>Методы и инструменты:</a:t>
            </a:r>
            <a:endParaRPr sz="28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</a:rPr>
              <a:t>(</a:t>
            </a:r>
            <a:r>
              <a:rPr lang="ru" sz="1500">
                <a:solidFill>
                  <a:srgbClr val="000000"/>
                </a:solidFill>
              </a:rPr>
              <a:t>оцифровки бизнес-процессов и построения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интегрированных информационных структур)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1119200" y="2794000"/>
            <a:ext cx="2841600" cy="546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1146988" y="2740563"/>
            <a:ext cx="2928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Регламенты и инструкции по каждому бизнес процессу</a:t>
            </a:r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5298263" y="2787063"/>
            <a:ext cx="2841600" cy="546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5318125" y="2724700"/>
            <a:ext cx="28416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Системы на основе Microsoft Excel и Google Sheets</a:t>
            </a: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5298275" y="3610200"/>
            <a:ext cx="3470700" cy="546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0350" y="2747500"/>
            <a:ext cx="639021" cy="6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1350688" y="3610200"/>
            <a:ext cx="1855200" cy="546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1483913" y="3686400"/>
            <a:ext cx="1722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500">
                <a:latin typeface="Roboto"/>
                <a:ea typeface="Roboto"/>
                <a:cs typeface="Roboto"/>
                <a:sym typeface="Roboto"/>
              </a:rPr>
              <a:t>CRM</a:t>
            </a:r>
            <a:r>
              <a:rPr lang="ru" sz="1500">
                <a:latin typeface="Roboto"/>
                <a:ea typeface="Roboto"/>
                <a:cs typeface="Roboto"/>
                <a:sym typeface="Roboto"/>
              </a:rPr>
              <a:t> СИСТЕМЫ</a:t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275" y="3610200"/>
            <a:ext cx="758708" cy="5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5298275" y="3563713"/>
            <a:ext cx="34707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IT решения, программирование PHP, JavaScript, и C#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2046" y="3591588"/>
            <a:ext cx="845871" cy="5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/>
          <p:nvPr/>
        </p:nvSpPr>
        <p:spPr>
          <a:xfrm>
            <a:off x="1313913" y="4426400"/>
            <a:ext cx="1855200" cy="546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1479800" y="4505775"/>
            <a:ext cx="17853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500">
                <a:latin typeface="Roboto"/>
                <a:ea typeface="Roboto"/>
                <a:cs typeface="Roboto"/>
                <a:sym typeface="Roboto"/>
              </a:rPr>
              <a:t>ERP</a:t>
            </a:r>
            <a:r>
              <a:rPr lang="ru" sz="1500">
                <a:latin typeface="Roboto"/>
                <a:ea typeface="Roboto"/>
                <a:cs typeface="Roboto"/>
                <a:sym typeface="Roboto"/>
              </a:rPr>
              <a:t> СИСТЕМЫ</a:t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9263" y="4340391"/>
            <a:ext cx="706576" cy="71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4725" y="2645000"/>
            <a:ext cx="704775" cy="70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idx="4294967295" type="title"/>
          </p:nvPr>
        </p:nvSpPr>
        <p:spPr>
          <a:xfrm>
            <a:off x="1240250" y="71438"/>
            <a:ext cx="8222100" cy="682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</a:rPr>
              <a:t>Проблемы информационной системы на производстве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</a:rPr>
              <a:t>Design Studio 3D</a:t>
            </a:r>
            <a:endParaRPr b="1" sz="2000">
              <a:solidFill>
                <a:srgbClr val="000000"/>
              </a:solidFill>
            </a:endParaRPr>
          </a:p>
        </p:txBody>
      </p:sp>
      <p:sp>
        <p:nvSpPr>
          <p:cNvPr id="122" name="Google Shape;122;p19"/>
          <p:cNvSpPr txBox="1"/>
          <p:nvPr>
            <p:ph idx="4294967295" type="body"/>
          </p:nvPr>
        </p:nvSpPr>
        <p:spPr>
          <a:xfrm>
            <a:off x="1240250" y="1542525"/>
            <a:ext cx="7461600" cy="27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FFFFFF"/>
                </a:solidFill>
              </a:rPr>
              <a:t>Отсутствовала единая база знаний о производственных процессах, обучение и аттестация сотрудников были затруднены</a:t>
            </a:r>
            <a:endParaRPr b="1" sz="15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FFFFFF"/>
                </a:solidFill>
              </a:rPr>
              <a:t>Отсутствовали </a:t>
            </a:r>
            <a:r>
              <a:rPr b="1" lang="ru" sz="1500">
                <a:solidFill>
                  <a:srgbClr val="FFFFFF"/>
                </a:solidFill>
              </a:rPr>
              <a:t>зафиксированные</a:t>
            </a:r>
            <a:r>
              <a:rPr b="1" lang="ru" sz="1500">
                <a:solidFill>
                  <a:srgbClr val="FFFFFF"/>
                </a:solidFill>
              </a:rPr>
              <a:t> стандарты производства продукции</a:t>
            </a:r>
            <a:endParaRPr b="1" sz="15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FFFFFF"/>
                </a:solidFill>
              </a:rPr>
              <a:t>Отчетность на каждом производственном участке велась вручную на бланках</a:t>
            </a:r>
            <a:endParaRPr b="1" sz="15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FFFFFF"/>
                </a:solidFill>
              </a:rPr>
              <a:t>Отсутствовала управленческая аналитика и планирование;</a:t>
            </a:r>
            <a:endParaRPr b="1" sz="15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FFFFFF"/>
                </a:solidFill>
              </a:rPr>
              <a:t>Взаимодействие между рабочими центрами происходило посредством вербального общения и сообщениями в Flock чатах </a:t>
            </a:r>
            <a:endParaRPr b="1" sz="1500">
              <a:solidFill>
                <a:srgbClr val="FFFFFF"/>
              </a:solidFill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568" y="46641"/>
            <a:ext cx="636475" cy="63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00712" y="1620388"/>
            <a:ext cx="356450" cy="47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00712" y="2196742"/>
            <a:ext cx="356450" cy="47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00712" y="2669326"/>
            <a:ext cx="356450" cy="47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00712" y="3136262"/>
            <a:ext cx="356450" cy="47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00712" y="3705313"/>
            <a:ext cx="356450" cy="47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idx="4294967295" type="title"/>
          </p:nvPr>
        </p:nvSpPr>
        <p:spPr>
          <a:xfrm>
            <a:off x="1216072" y="153225"/>
            <a:ext cx="3931200" cy="50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</a:rPr>
              <a:t>Цели оцифровки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00"/>
                </a:solidFill>
              </a:rPr>
              <a:t>производственных процессов</a:t>
            </a:r>
            <a:endParaRPr b="1" sz="2000">
              <a:solidFill>
                <a:srgbClr val="000000"/>
              </a:solidFill>
            </a:endParaRPr>
          </a:p>
        </p:txBody>
      </p:sp>
      <p:sp>
        <p:nvSpPr>
          <p:cNvPr id="134" name="Google Shape;134;p20"/>
          <p:cNvSpPr txBox="1"/>
          <p:nvPr>
            <p:ph idx="4294967295" type="body"/>
          </p:nvPr>
        </p:nvSpPr>
        <p:spPr>
          <a:xfrm>
            <a:off x="1296325" y="1216650"/>
            <a:ext cx="7524300" cy="3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Стандартизация производственных процессов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Контроль показателей на участках и всего производства в целом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Планирование загрузки рабочих центров и выпуска продукции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Планирование закупки материалов и мониторинг запасов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Контроль времени изготовления товара и отслеживание его производственного маршрута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FFFFFF"/>
                </a:solidFill>
              </a:rPr>
              <a:t>Быстрое обучение стажеров и ввод в должность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033" y="38967"/>
            <a:ext cx="636150" cy="6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00712" y="1240988"/>
            <a:ext cx="356450" cy="47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00712" y="1751688"/>
            <a:ext cx="356450" cy="47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00712" y="2262388"/>
            <a:ext cx="356450" cy="47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00712" y="2773088"/>
            <a:ext cx="356450" cy="47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00712" y="3407813"/>
            <a:ext cx="356450" cy="47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00712" y="4115488"/>
            <a:ext cx="356450" cy="47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b="0" l="0" r="0" t="-4925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/>
          <p:nvPr>
            <p:ph type="title"/>
          </p:nvPr>
        </p:nvSpPr>
        <p:spPr>
          <a:xfrm>
            <a:off x="460950" y="303275"/>
            <a:ext cx="8222100" cy="102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</a:rPr>
              <a:t>Стратегия развития</a:t>
            </a:r>
            <a:br>
              <a:rPr b="1" lang="ru">
                <a:solidFill>
                  <a:srgbClr val="000000"/>
                </a:solidFill>
              </a:rPr>
            </a:br>
            <a:r>
              <a:rPr b="1" lang="ru">
                <a:solidFill>
                  <a:srgbClr val="000000"/>
                </a:solidFill>
              </a:rPr>
              <a:t>Первый этап 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</a:rPr>
              <a:t>Составить инструкции и регламенты</a:t>
            </a:r>
            <a:r>
              <a:rPr lang="ru">
                <a:solidFill>
                  <a:srgbClr val="000000"/>
                </a:solidFill>
              </a:rPr>
              <a:t> по всем процессам на производстве и перевести всю имеющуюся документацию в онлайн с использованием Google Документы; </a:t>
            </a:r>
            <a:br>
              <a:rPr lang="ru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</a:rPr>
              <a:t>Внедрить систему отчетности на каждом участке</a:t>
            </a:r>
            <a:r>
              <a:rPr lang="ru">
                <a:solidFill>
                  <a:srgbClr val="000000"/>
                </a:solidFill>
              </a:rPr>
              <a:t> и создать сводную отчетность с монитором дашборд с помощью инструментария </a:t>
            </a:r>
            <a:r>
              <a:rPr lang="ru">
                <a:solidFill>
                  <a:srgbClr val="000000"/>
                </a:solidFill>
              </a:rPr>
              <a:t> Google Таблицы </a:t>
            </a:r>
            <a:br>
              <a:rPr lang="ru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</a:rPr>
              <a:t>Записать обучающие ролики и скринкасты</a:t>
            </a:r>
            <a:r>
              <a:rPr lang="ru">
                <a:solidFill>
                  <a:srgbClr val="000000"/>
                </a:solidFill>
              </a:rPr>
              <a:t> по каждому процессу и разместить на </a:t>
            </a:r>
            <a:r>
              <a:rPr lang="ru">
                <a:solidFill>
                  <a:srgbClr val="000000"/>
                </a:solidFill>
              </a:rPr>
              <a:t>корпоративном</a:t>
            </a:r>
            <a:r>
              <a:rPr lang="ru">
                <a:solidFill>
                  <a:srgbClr val="000000"/>
                </a:solidFill>
              </a:rPr>
              <a:t> Google Диске;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