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70" r:id="rId11"/>
    <p:sldId id="269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8"/>
  </p:normalViewPr>
  <p:slideViewPr>
    <p:cSldViewPr snapToGrid="0" snapToObjects="1">
      <p:cViewPr>
        <p:scale>
          <a:sx n="104" d="100"/>
          <a:sy n="104" d="100"/>
        </p:scale>
        <p:origin x="-2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077;&#1085;&#1076;&#1077;&#1085;&#1077;&#1074;&#1072;_&#1054;&#1057;\Desktop\&#1044;&#1080;&#1072;&#1075;&#1088;&#1072;&#1084;&#1084;&#1072;%20&#1043;&#1072;&#1085;&#1090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7793276860886998"/>
          <c:y val="0.25745892419185301"/>
          <c:w val="0.60476483479245668"/>
          <c:h val="0.70753729554297518"/>
        </c:manualLayout>
      </c:layout>
      <c:barChart>
        <c:barDir val="bar"/>
        <c:grouping val="stacked"/>
        <c:varyColors val="0"/>
        <c:ser>
          <c:idx val="0"/>
          <c:order val="0"/>
          <c:spPr>
            <a:noFill/>
          </c:spPr>
          <c:invertIfNegative val="0"/>
          <c:cat>
            <c:strRef>
              <c:f>Лист1!$A$2:$A$12</c:f>
              <c:strCache>
                <c:ptCount val="11"/>
                <c:pt idx="0">
                  <c:v>Сбор информации</c:v>
                </c:pt>
                <c:pt idx="1">
                  <c:v>Написание и утверждение должностной инструкции</c:v>
                </c:pt>
                <c:pt idx="2">
                  <c:v>Поиск руководителя отдела</c:v>
                </c:pt>
                <c:pt idx="3">
                  <c:v>Конкурсный отбор</c:v>
                </c:pt>
                <c:pt idx="4">
                  <c:v>Ввод в должность и адаптация</c:v>
                </c:pt>
                <c:pt idx="5">
                  <c:v>Интервью с директором</c:v>
                </c:pt>
                <c:pt idx="6">
                  <c:v>Формирование плана обследования</c:v>
                </c:pt>
                <c:pt idx="7">
                  <c:v>Формирование заявок на поиск специалистов</c:v>
                </c:pt>
                <c:pt idx="8">
                  <c:v>Поиск специалистов</c:v>
                </c:pt>
                <c:pt idx="9">
                  <c:v>Конкурсный отбор</c:v>
                </c:pt>
                <c:pt idx="10">
                  <c:v>Ввод в должность и адаптация</c:v>
                </c:pt>
              </c:strCache>
            </c:strRef>
          </c:cat>
          <c:val>
            <c:numRef>
              <c:f>Лист1!$B$2:$B$12</c:f>
              <c:numCache>
                <c:formatCode>m/d/yyyy</c:formatCode>
                <c:ptCount val="11"/>
                <c:pt idx="0">
                  <c:v>44214</c:v>
                </c:pt>
                <c:pt idx="1">
                  <c:v>44228</c:v>
                </c:pt>
                <c:pt idx="2">
                  <c:v>44228</c:v>
                </c:pt>
                <c:pt idx="3">
                  <c:v>44256</c:v>
                </c:pt>
                <c:pt idx="4">
                  <c:v>44263</c:v>
                </c:pt>
                <c:pt idx="5">
                  <c:v>44270</c:v>
                </c:pt>
                <c:pt idx="6">
                  <c:v>44271</c:v>
                </c:pt>
                <c:pt idx="7">
                  <c:v>44271</c:v>
                </c:pt>
                <c:pt idx="8">
                  <c:v>44272</c:v>
                </c:pt>
                <c:pt idx="9">
                  <c:v>44287</c:v>
                </c:pt>
                <c:pt idx="10">
                  <c:v>44305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14-4A18-A765-467CFDCC0F24}"/>
            </c:ext>
          </c:extLst>
        </c:ser>
        <c:ser>
          <c:idx val="1"/>
          <c:order val="1"/>
          <c:invertIfNegative val="0"/>
          <c:cat>
            <c:strRef>
              <c:f>Лист1!$A$2:$A$12</c:f>
              <c:strCache>
                <c:ptCount val="11"/>
                <c:pt idx="0">
                  <c:v>Сбор информации</c:v>
                </c:pt>
                <c:pt idx="1">
                  <c:v>Написание и утверждение должностной инструкции</c:v>
                </c:pt>
                <c:pt idx="2">
                  <c:v>Поиск руководителя отдела</c:v>
                </c:pt>
                <c:pt idx="3">
                  <c:v>Конкурсный отбор</c:v>
                </c:pt>
                <c:pt idx="4">
                  <c:v>Ввод в должность и адаптация</c:v>
                </c:pt>
                <c:pt idx="5">
                  <c:v>Интервью с директором</c:v>
                </c:pt>
                <c:pt idx="6">
                  <c:v>Формирование плана обследования</c:v>
                </c:pt>
                <c:pt idx="7">
                  <c:v>Формирование заявок на поиск специалистов</c:v>
                </c:pt>
                <c:pt idx="8">
                  <c:v>Поиск специалистов</c:v>
                </c:pt>
                <c:pt idx="9">
                  <c:v>Конкурсный отбор</c:v>
                </c:pt>
                <c:pt idx="10">
                  <c:v>Ввод в должность и адаптация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11"/>
                <c:pt idx="0">
                  <c:v>11</c:v>
                </c:pt>
                <c:pt idx="1">
                  <c:v>4</c:v>
                </c:pt>
                <c:pt idx="2">
                  <c:v>27</c:v>
                </c:pt>
                <c:pt idx="3">
                  <c:v>6</c:v>
                </c:pt>
                <c:pt idx="4">
                  <c:v>4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14</c:v>
                </c:pt>
                <c:pt idx="9">
                  <c:v>15</c:v>
                </c:pt>
                <c:pt idx="10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914-4A18-A765-467CFDCC0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204670080"/>
        <c:axId val="204671616"/>
      </c:barChart>
      <c:catAx>
        <c:axId val="20467008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204671616"/>
        <c:crosses val="autoZero"/>
        <c:auto val="1"/>
        <c:lblAlgn val="ctr"/>
        <c:lblOffset val="100"/>
        <c:noMultiLvlLbl val="0"/>
      </c:catAx>
      <c:valAx>
        <c:axId val="204671616"/>
        <c:scaling>
          <c:orientation val="minMax"/>
          <c:max val="44317"/>
          <c:min val="44212"/>
        </c:scaling>
        <c:delete val="0"/>
        <c:axPos val="t"/>
        <c:majorGridlines/>
        <c:numFmt formatCode="[$-419]d\ mmm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ru-RU"/>
          </a:p>
        </c:txPr>
        <c:crossAx val="204670080"/>
        <c:crosses val="autoZero"/>
        <c:crossBetween val="between"/>
        <c:majorUnit val="7"/>
        <c:minorUnit val="1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>
          <a:solidFill>
            <a:schemeClr val="accent1">
              <a:lumMod val="75000"/>
            </a:schemeClr>
          </a:solidFill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CF2DA-A79C-474B-927C-67906A282113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EFDE9-2C62-4D31-AB88-A2C846245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28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EFDE9-2C62-4D31-AB88-A2C84624500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26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EFDE9-2C62-4D31-AB88-A2C84624500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00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5BBB49-F169-274C-934A-848127A06644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F7256B-098B-A84B-B705-8B43BAF2B70D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7339189-78E2-3E4B-8627-EB9AF5E1A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346" y="789848"/>
            <a:ext cx="5113223" cy="12724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7BCC4159-286F-A544-9323-5B2CDA653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59" y="3253718"/>
            <a:ext cx="5867333" cy="300116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02B11136-12F1-FB4A-AD6C-2ADCE659D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569" y="1503886"/>
            <a:ext cx="5838908" cy="407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32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3507584"/>
              </p:ext>
            </p:extLst>
          </p:nvPr>
        </p:nvGraphicFramePr>
        <p:xfrm>
          <a:off x="486383" y="1643976"/>
          <a:ext cx="11186808" cy="498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509D912-4D8A-214F-BA10-635A43251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05" y="1046827"/>
            <a:ext cx="4289782" cy="1475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71617" y="1128258"/>
            <a:ext cx="3123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ЭТАПЫ РАБОТ</a:t>
            </a:r>
          </a:p>
        </p:txBody>
      </p:sp>
    </p:spTree>
    <p:extLst>
      <p:ext uri="{BB962C8B-B14F-4D97-AF65-F5344CB8AC3E}">
        <p14:creationId xmlns:p14="http://schemas.microsoft.com/office/powerpoint/2010/main" val="1894689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875258"/>
              </p:ext>
            </p:extLst>
          </p:nvPr>
        </p:nvGraphicFramePr>
        <p:xfrm>
          <a:off x="1496222" y="2002817"/>
          <a:ext cx="8220458" cy="438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Visio" r:id="rId3" imgW="6965283" imgH="3721930" progId="Visio.Drawing.11">
                  <p:embed/>
                </p:oleObj>
              </mc:Choice>
              <mc:Fallback>
                <p:oleObj name="Visio" r:id="rId3" imgW="6965283" imgH="372193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6222" y="2002817"/>
                        <a:ext cx="8220458" cy="4387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7339189-78E2-3E4B-8627-EB9AF5E1A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132" y="797668"/>
            <a:ext cx="4491096" cy="111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3556" y="890639"/>
            <a:ext cx="526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Организационная структура 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после изменения</a:t>
            </a:r>
          </a:p>
        </p:txBody>
      </p:sp>
    </p:spTree>
    <p:extLst>
      <p:ext uri="{BB962C8B-B14F-4D97-AF65-F5344CB8AC3E}">
        <p14:creationId xmlns:p14="http://schemas.microsoft.com/office/powerpoint/2010/main" val="2059000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Ожидаемый эффект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Повысить управляемость предприятием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Повысить качество оказываемых услуг и качество производимой продукции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Рационально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распределить полномочия и ответственность между подразделениями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Автоматизировать деятельность предприятия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Повысить уровень удовлетворённости клиентов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Снизить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издержки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Улучшить финансовые показатели за счёт грамотного распределения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ресурсов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Повысить удовлетворенность сотрудников результатами труда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5876A7A-81F7-8941-981E-11A560050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754" y="722376"/>
            <a:ext cx="2499719" cy="172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95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Региональная значимость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Создание новых рабочих мест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Увеличение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отчислений в бюджеты различных уровней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Положительное влияние на формирование потребительской корзины населения за счет снижения стоимости и улучшения качества продуктов первой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необходимости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7339189-78E2-3E4B-8627-EB9AF5E1A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61" y="4865738"/>
            <a:ext cx="4491096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01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1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603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9D21627-FE11-BB45-9BCB-AA7D0391B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8" y="1885145"/>
            <a:ext cx="7527139" cy="44418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509D912-4D8A-214F-BA10-635A43251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809" y="1270562"/>
            <a:ext cx="4289782" cy="14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36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67447" y="2334639"/>
            <a:ext cx="10972800" cy="3336587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Совершенствование организационной структуры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Группы Компаний «Сарсенбаев»</a:t>
            </a:r>
          </a:p>
          <a:p>
            <a:pPr marL="0" indent="0" algn="r"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Проект 2020 – 2021 г.</a:t>
            </a:r>
          </a:p>
          <a:p>
            <a:pPr marL="0" indent="0" algn="r">
              <a:buNone/>
            </a:pP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Выполнил: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</a:rPr>
              <a:t>Ленденева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Ольга Сергеевна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Научный руководитель: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Хлебович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 Дарья Игоревна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509D912-4D8A-214F-BA10-635A43251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334" y="657720"/>
            <a:ext cx="4289782" cy="14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88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82222"/>
            <a:ext cx="10972800" cy="1004711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Предпосылки проекта</a:t>
            </a: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411111"/>
            <a:ext cx="10972800" cy="4913489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Увеличивается штат сотрудников (2010 – 30, 2020 – 267)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Растёт число подразделений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(2010 – 5, 2020 - 17)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Подразделения территориально разобщены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(Ангарск - 18, Иркутск - 4, Усолье – 3, Черемхово – 3, Железногорск – 2, филиалы Чита и Улан-Удэ)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Растёт число управленческих уровней (с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1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до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за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5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лет)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Снижается скорость и качество выполнения задач (уровень исполнительской дисциплины 70%)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Открытие нового направления деятельности (Цех полуфабрикатов)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509D912-4D8A-214F-BA10-635A43251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707" y="5382315"/>
            <a:ext cx="5000978" cy="14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52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apf.mail.ru/cgi-bin/readmsg?id=16065725201543402837;0;3&amp;exif=1&amp;full=1&amp;x-email=lendenevaolga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71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661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28" y="2036129"/>
            <a:ext cx="8122598" cy="463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509D912-4D8A-214F-BA10-635A432517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266" y="463167"/>
            <a:ext cx="4289782" cy="147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10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7339189-78E2-3E4B-8627-EB9AF5E1A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681" y="549276"/>
            <a:ext cx="4491096" cy="1117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74" y="1780292"/>
            <a:ext cx="7025071" cy="467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787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E9D5118-68EC-9544-AA3B-2EC16B58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26" y="1801548"/>
            <a:ext cx="9030003" cy="4482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9889" y="972925"/>
            <a:ext cx="7013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Продукция ГК «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</a:rPr>
              <a:t>Сарсенбаев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» под собственной маркой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1FDADB5-1207-B34F-AF50-0C17E8FFF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917" y="673981"/>
            <a:ext cx="2794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81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797668"/>
            <a:ext cx="10972800" cy="5526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Организационная структура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до изменения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7339189-78E2-3E4B-8627-EB9AF5E1A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132" y="797668"/>
            <a:ext cx="4491096" cy="111760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137742"/>
              </p:ext>
            </p:extLst>
          </p:nvPr>
        </p:nvGraphicFramePr>
        <p:xfrm>
          <a:off x="1867711" y="1356468"/>
          <a:ext cx="9077133" cy="4844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Visio" r:id="rId5" imgW="6965283" imgH="3721930" progId="Visio.Drawing.11">
                  <p:embed/>
                </p:oleObj>
              </mc:Choice>
              <mc:Fallback>
                <p:oleObj name="Visio" r:id="rId5" imgW="6965283" imgH="372193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7711" y="1356468"/>
                        <a:ext cx="9077133" cy="48443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0678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Отдел внутреннего контроля</a:t>
            </a:r>
          </a:p>
        </p:txBody>
      </p:sp>
      <p:pic>
        <p:nvPicPr>
          <p:cNvPr id="7" name="Рисунок 6" descr="3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229" y="4477407"/>
            <a:ext cx="18288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1511859"/>
              </p:ext>
            </p:extLst>
          </p:nvPr>
        </p:nvGraphicFramePr>
        <p:xfrm>
          <a:off x="2752927" y="1847088"/>
          <a:ext cx="6665547" cy="3007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Visio" r:id="rId4" imgW="3883072" imgH="1749077" progId="Visio.Drawing.11">
                  <p:embed/>
                </p:oleObj>
              </mc:Choice>
              <mc:Fallback>
                <p:oleObj name="Visio" r:id="rId4" imgW="3883072" imgH="1749077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927" y="1847088"/>
                        <a:ext cx="6665547" cy="3007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15773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345</TotalTime>
  <Words>209</Words>
  <Application>Microsoft Office PowerPoint</Application>
  <PresentationFormat>Произвольный</PresentationFormat>
  <Paragraphs>35</Paragraphs>
  <Slides>15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Поток</vt:lpstr>
      <vt:lpstr>Visio</vt:lpstr>
      <vt:lpstr>Презентация PowerPoint</vt:lpstr>
      <vt:lpstr>Презентация PowerPoint</vt:lpstr>
      <vt:lpstr>Предпосылки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Отдел внутреннего контроля</vt:lpstr>
      <vt:lpstr>Презентация PowerPoint</vt:lpstr>
      <vt:lpstr>Презентация PowerPoint</vt:lpstr>
      <vt:lpstr>Ожидаемый эффект</vt:lpstr>
      <vt:lpstr>Региональная значимость проекта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Ольга С. Ленденева</cp:lastModifiedBy>
  <cp:revision>30</cp:revision>
  <dcterms:created xsi:type="dcterms:W3CDTF">2020-11-25T02:28:30Z</dcterms:created>
  <dcterms:modified xsi:type="dcterms:W3CDTF">2020-12-08T09:18:17Z</dcterms:modified>
</cp:coreProperties>
</file>