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256" r:id="rId2"/>
    <p:sldId id="280" r:id="rId3"/>
    <p:sldId id="270" r:id="rId4"/>
    <p:sldId id="278" r:id="rId5"/>
    <p:sldId id="274" r:id="rId6"/>
    <p:sldId id="277" r:id="rId7"/>
    <p:sldId id="275" r:id="rId8"/>
    <p:sldId id="281" r:id="rId9"/>
    <p:sldId id="272" r:id="rId10"/>
    <p:sldId id="267" r:id="rId11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митрий Коверник" initials="ДК" lastIdx="1" clrIdx="0">
    <p:extLst>
      <p:ext uri="{19B8F6BF-5375-455C-9EA6-DF929625EA0E}">
        <p15:presenceInfo xmlns:p15="http://schemas.microsoft.com/office/powerpoint/2012/main" userId="c29efef34515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0" autoAdjust="0"/>
    <p:restoredTop sz="90728" autoAdjust="0"/>
  </p:normalViewPr>
  <p:slideViewPr>
    <p:cSldViewPr snapToGrid="0">
      <p:cViewPr varScale="1">
        <p:scale>
          <a:sx n="80" d="100"/>
          <a:sy n="80" d="100"/>
        </p:scale>
        <p:origin x="941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5;&#1056;&#1054;&#1045;&#1050;&#1058;&#1053;&#1040;&#1071;%20&#1056;&#1040;&#1041;&#1054;&#1058;&#1040;\&#1053;&#1054;&#1071;&#1041;&#1056;&#1068;\&#1050;&#1086;&#1087;&#1080;&#1103;%20corporate_cl2019_ALL%20T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5;&#1056;&#1054;&#1045;&#1050;&#1058;&#1053;&#1040;&#1071;%20&#1056;&#1040;&#1041;&#1054;&#1058;&#1040;\&#1050;&#1086;&#1087;&#1080;&#1103;%20corporate_cl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5;&#1056;&#1054;&#1045;&#1050;&#1058;&#1053;&#1040;&#1071;%20&#1056;&#1040;&#1041;&#1054;&#1058;&#1040;\&#1050;&#1086;&#1087;&#1080;&#1103;%20corporate_cl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5;&#1056;&#1054;&#1045;&#1050;&#1058;&#1053;&#1040;&#1071;%20&#1056;&#1040;&#1041;&#1054;&#1058;&#1040;\&#1053;&#1054;&#1071;&#1041;&#1056;&#1068;\&#1050;&#1086;&#1087;&#1080;&#1103;%20&#1050;&#1086;&#1087;&#1080;&#1103;%20corporate_cl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55;&#1056;&#1054;&#1045;&#1050;&#1058;&#1053;&#1040;&#1071;%20&#1056;&#1040;&#1041;&#1054;&#1058;&#1040;\&#1053;&#1054;&#1071;&#1041;&#1056;&#1068;\&#1050;&#1086;&#1087;&#1080;&#1103;%20&#1050;&#1086;&#1087;&#1080;&#1103;%20corporate_cl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b="1" baseline="0" dirty="0">
                <a:latin typeface="Arial Narrow" panose="020B0606020202030204" pitchFamily="34" charset="0"/>
              </a:rPr>
              <a:t>Доля просроченной задолженности в общем кредитном портфеле Байкальского банка в 2019 г. по сегментам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1164736278649101E-2"/>
          <c:y val="0.20789677807000168"/>
          <c:w val="0.9120175098387614"/>
          <c:h val="0.514099046193384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Показатели!$C$150</c:f>
              <c:strCache>
                <c:ptCount val="1"/>
                <c:pt idx="0">
                  <c:v>Доля просроченной задолженности в кредитном портфеле в 2019 г.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Показатели!$B$151:$B$153</c:f>
              <c:strCache>
                <c:ptCount val="3"/>
                <c:pt idx="0">
                  <c:v>Малый и микробизнес</c:v>
                </c:pt>
                <c:pt idx="1">
                  <c:v>Крупнейший, крупный, средний бизнес</c:v>
                </c:pt>
                <c:pt idx="2">
                  <c:v>Все сегменты</c:v>
                </c:pt>
              </c:strCache>
            </c:strRef>
          </c:cat>
          <c:val>
            <c:numRef>
              <c:f>Показатели!$C$151:$C$153</c:f>
              <c:numCache>
                <c:formatCode>0.0%</c:formatCode>
                <c:ptCount val="3"/>
                <c:pt idx="0">
                  <c:v>7.0545003705048848E-2</c:v>
                </c:pt>
                <c:pt idx="1">
                  <c:v>1.5549863709417732E-2</c:v>
                </c:pt>
                <c:pt idx="2">
                  <c:v>1.7592578812250133E-2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FC-416D-B52A-864CB8D25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0775119"/>
        <c:axId val="958233631"/>
      </c:barChart>
      <c:lineChart>
        <c:grouping val="standard"/>
        <c:varyColors val="0"/>
        <c:ser>
          <c:idx val="1"/>
          <c:order val="1"/>
          <c:tx>
            <c:strRef>
              <c:f>Показатели!$D$150</c:f>
              <c:strCache>
                <c:ptCount val="1"/>
                <c:pt idx="0">
                  <c:v>Средняя эффективная процентная ставка по сегменту в 2019 г.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3598823191192705E-2"/>
                  <c:y val="-1.0572575737520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FC-416D-B52A-864CB8D25A54}"/>
                </c:ext>
              </c:extLst>
            </c:dLbl>
            <c:dLbl>
              <c:idx val="1"/>
              <c:layout>
                <c:manualLayout>
                  <c:x val="-1.0104612174641507E-2"/>
                  <c:y val="-5.284554537018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FC-416D-B52A-864CB8D25A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Показатели!$B$151:$B$153</c:f>
              <c:strCache>
                <c:ptCount val="3"/>
                <c:pt idx="0">
                  <c:v>Малый и микробизнес</c:v>
                </c:pt>
                <c:pt idx="1">
                  <c:v>Крупнейший, крупный, средний бизнес</c:v>
                </c:pt>
                <c:pt idx="2">
                  <c:v>Все сегменты</c:v>
                </c:pt>
              </c:strCache>
            </c:strRef>
          </c:cat>
          <c:val>
            <c:numRef>
              <c:f>Показатели!$D$151:$D$153</c:f>
              <c:numCache>
                <c:formatCode>0.0%</c:formatCode>
                <c:ptCount val="3"/>
                <c:pt idx="0">
                  <c:v>0.13941419008132763</c:v>
                </c:pt>
                <c:pt idx="1">
                  <c:v>8.6256457692193297E-2</c:v>
                </c:pt>
                <c:pt idx="2">
                  <c:v>9.3374612700902401E-2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FC-416D-B52A-864CB8D25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0775119"/>
        <c:axId val="958233631"/>
      </c:lineChart>
      <c:catAx>
        <c:axId val="54077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958233631"/>
        <c:crosses val="autoZero"/>
        <c:auto val="1"/>
        <c:lblAlgn val="ctr"/>
        <c:lblOffset val="100"/>
        <c:noMultiLvlLbl val="0"/>
      </c:catAx>
      <c:valAx>
        <c:axId val="958233631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540775119"/>
        <c:crosses val="autoZero"/>
        <c:crossBetween val="between"/>
      </c:valAx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69935029601E-2"/>
          <c:y val="0.87218594243491976"/>
          <c:w val="0.94429165426486639"/>
          <c:h val="9.492268585243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 baseline="0" dirty="0">
                <a:latin typeface="Arial Narrow" panose="020B0606020202030204" pitchFamily="34" charset="0"/>
              </a:rPr>
              <a:t>Структура кредитного портфеля ЮЛ в 2019 г. разрезе сегментов</a:t>
            </a:r>
          </a:p>
        </c:rich>
      </c:tx>
      <c:layout>
        <c:manualLayout>
          <c:xMode val="edge"/>
          <c:yMode val="edge"/>
          <c:x val="7.8665924335215687E-2"/>
          <c:y val="3.15325891627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6890650209215993"/>
          <c:w val="0.66696943185132163"/>
          <c:h val="0.825107887246350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2211F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8A-44F7-B220-56FABF1A02B4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8A-44F7-B220-56FABF1A02B4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8A-44F7-B220-56FABF1A02B4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8A-44F7-B220-56FABF1A02B4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8A-44F7-B220-56FABF1A02B4}"/>
              </c:ext>
            </c:extLst>
          </c:dPt>
          <c:dLbls>
            <c:dLbl>
              <c:idx val="0"/>
              <c:layout>
                <c:manualLayout>
                  <c:x val="3.1425364758698095E-2"/>
                  <c:y val="5.41403780316644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A21986CE-4B6F-402E-AAF7-7A26031337AB}" type="VALUE">
                      <a:rPr lang="ru-RU" baseline="0"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[ЗНАЧЕНИЕ]</a:t>
                    </a:fld>
                    <a:r>
                      <a:rPr lang="ru-RU" baseline="0">
                        <a:latin typeface="Arial Narrow" panose="020B0606020202030204" pitchFamily="34" charset="0"/>
                      </a:rPr>
                      <a:t> млрд. руб.
</a:t>
                    </a:r>
                    <a:fld id="{DC9B174B-BFB5-48F6-B664-025AD3F750AA}" type="PERCENTAGE">
                      <a:rPr lang="ru-RU" baseline="0"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[ПРОЦЕНТ]</a:t>
                    </a:fld>
                    <a:endParaRPr lang="ru-RU" baseline="0">
                      <a:latin typeface="Arial Narrow" panose="020B0606020202030204" pitchFamily="34" charset="0"/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58A-44F7-B220-56FABF1A02B4}"/>
                </c:ext>
              </c:extLst>
            </c:dLbl>
            <c:dLbl>
              <c:idx val="1"/>
              <c:layout>
                <c:manualLayout>
                  <c:x val="0"/>
                  <c:y val="-4.48407319471117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DE2BE6E2-1247-46B8-9CAC-EB9DFE8F6893}" type="VALUE">
                      <a:rPr lang="ru-RU" baseline="0"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[ЗНАЧЕНИЕ]</a:t>
                    </a:fld>
                    <a:r>
                      <a:rPr lang="ru-RU" baseline="0">
                        <a:latin typeface="Arial Narrow" panose="020B0606020202030204" pitchFamily="34" charset="0"/>
                      </a:rPr>
                      <a:t> млрд. руб.
</a:t>
                    </a:r>
                    <a:fld id="{3DFD55C1-021B-45F7-AD2B-29C1F37DB636}" type="PERCENTAGE">
                      <a:rPr lang="ru-RU" baseline="0"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[ПРОЦЕНТ]</a:t>
                    </a:fld>
                    <a:endParaRPr lang="ru-RU" baseline="0">
                      <a:latin typeface="Arial Narrow" panose="020B0606020202030204" pitchFamily="34" charset="0"/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58A-44F7-B220-56FABF1A02B4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3526A8F1-E4B5-414A-8A84-6CB6D7273475}" type="VALUE">
                      <a:rPr lang="ru-RU" baseline="0"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[ЗНАЧЕНИЕ]</a:t>
                    </a:fld>
                    <a:r>
                      <a:rPr lang="ru-RU" baseline="0">
                        <a:latin typeface="Arial Narrow" panose="020B0606020202030204" pitchFamily="34" charset="0"/>
                      </a:rPr>
                      <a:t> млрд. руб.
</a:t>
                    </a:r>
                    <a:fld id="{77B3A635-B79D-4559-B816-72BEDA5334D6}" type="PERCENTAGE">
                      <a:rPr lang="ru-RU" baseline="0"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[ПРОЦЕНТ]</a:t>
                    </a:fld>
                    <a:endParaRPr lang="ru-RU" baseline="0">
                      <a:latin typeface="Arial Narrow" panose="020B0606020202030204" pitchFamily="34" charset="0"/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58A-44F7-B220-56FABF1A02B4}"/>
                </c:ext>
              </c:extLst>
            </c:dLbl>
            <c:dLbl>
              <c:idx val="3"/>
              <c:layout>
                <c:manualLayout>
                  <c:x val="0.1604940039060774"/>
                  <c:y val="-9.47996051785877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295B3339-6577-450C-A039-0410EABFABA8}" type="VALUE">
                      <a:rPr lang="ru-RU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[ЗНАЧЕНИЕ]</a:t>
                    </a:fld>
                    <a:r>
                      <a:rPr lang="ru-RU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rPr>
                      <a:t> млрд. руб.
</a:t>
                    </a:r>
                    <a:fld id="{91D51482-07B8-4717-9EAB-31D7035F66AB}" type="PERCENTAGE">
                      <a:rPr lang="ru-RU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[ПРОЦЕНТ]</a:t>
                    </a:fld>
                    <a:endParaRPr lang="ru-RU" baseline="0" dirty="0">
                      <a:solidFill>
                        <a:schemeClr val="tx1"/>
                      </a:solidFill>
                      <a:latin typeface="Arial Narrow" panose="020B0606020202030204" pitchFamily="34" charset="0"/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92212589587918"/>
                      <c:h val="0.121827655862638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58A-44F7-B220-56FABF1A02B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Сегменты!$A$21:$A$24</c:f>
              <c:strCache>
                <c:ptCount val="4"/>
                <c:pt idx="0">
                  <c:v>Государственный сектор</c:v>
                </c:pt>
                <c:pt idx="1">
                  <c:v>Клиенты малого и микробизнеса</c:v>
                </c:pt>
                <c:pt idx="2">
                  <c:v>Клиенты машиностроения</c:v>
                </c:pt>
                <c:pt idx="3">
                  <c:v>Крупнейший, крупный, средний бизнес</c:v>
                </c:pt>
              </c:strCache>
            </c:strRef>
          </c:cat>
          <c:val>
            <c:numRef>
              <c:f>Сегменты!$B$21:$B$24</c:f>
              <c:numCache>
                <c:formatCode>#,##0.0</c:formatCode>
                <c:ptCount val="4"/>
                <c:pt idx="0">
                  <c:v>54.701756246452973</c:v>
                </c:pt>
                <c:pt idx="1">
                  <c:v>24.719168958455899</c:v>
                </c:pt>
                <c:pt idx="2">
                  <c:v>2.8370706030671995</c:v>
                </c:pt>
                <c:pt idx="3">
                  <c:v>145.23982867658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8A-44F7-B220-56FABF1A02B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729414637123844"/>
          <c:y val="0.16503895746159999"/>
          <c:w val="0.27839458350353791"/>
          <c:h val="0.7230754095780264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 baseline="0">
                <a:latin typeface="Arial Narrow" panose="020B0606020202030204" pitchFamily="34" charset="0"/>
              </a:rPr>
              <a:t>Объём просроченной задолженности по кредитам, выданным ББ ЮЛ в 2019 г. в разрезе сегментов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Объём просроченной задолженности по кредитам</c:v>
          </c:tx>
          <c:dPt>
            <c:idx val="0"/>
            <c:bubble3D val="0"/>
            <c:spPr>
              <a:solidFill>
                <a:srgbClr val="2211F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29A-43FE-BD82-CFCBC3EF81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29A-43FE-BD82-CFCBC3EF81EF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29A-43FE-BD82-CFCBC3EF81EF}"/>
              </c:ext>
            </c:extLst>
          </c:dPt>
          <c:dLbls>
            <c:dLbl>
              <c:idx val="0"/>
              <c:layout>
                <c:manualLayout>
                  <c:x val="-2.4562333748685536E-2"/>
                  <c:y val="-0.11129700801448116"/>
                </c:manualLayout>
              </c:layout>
              <c:tx>
                <c:rich>
                  <a:bodyPr/>
                  <a:lstStyle/>
                  <a:p>
                    <a:fld id="{80B73449-F976-454D-9A73-6964A00F4725}" type="VALUE">
                      <a:rPr lang="ru-RU"/>
                      <a:pPr/>
                      <a:t>[ЗНАЧЕНИЕ]</a:t>
                    </a:fld>
                    <a:r>
                      <a:rPr lang="ru-RU"/>
                      <a:t> млрд. руб.</a:t>
                    </a:r>
                    <a:endParaRPr lang="ru-RU" baseline="0"/>
                  </a:p>
                  <a:p>
                    <a:fld id="{EE93B2F3-2D91-4974-B0FA-A10BEA175206}" type="PERCENTAGE">
                      <a:rPr lang="ru-RU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29A-43FE-BD82-CFCBC3EF81E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9A-43FE-BD82-CFCBC3EF81EF}"/>
                </c:ext>
              </c:extLst>
            </c:dLbl>
            <c:dLbl>
              <c:idx val="2"/>
              <c:layout>
                <c:manualLayout>
                  <c:x val="0.15081496888360651"/>
                  <c:y val="-2.46381808988800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CFE41E12-C7CE-440D-9D54-36977585FF3B}" type="VALUE">
                      <a:rPr lang="ru-RU"/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[ЗНАЧЕНИЕ]</a:t>
                    </a:fld>
                    <a:r>
                      <a:rPr lang="ru-RU"/>
                      <a:t> млрд. руб.</a:t>
                    </a:r>
                    <a:endParaRPr lang="ru-RU" baseline="0"/>
                  </a:p>
                  <a:p>
                    <a:pPr>
                      <a:defRPr>
                        <a:solidFill>
                          <a:schemeClr val="tx1"/>
                        </a:solidFill>
                        <a:latin typeface="Arial Narrow" panose="020B0606020202030204" pitchFamily="34" charset="0"/>
                      </a:defRPr>
                    </a:pPr>
                    <a:fld id="{E04D641B-A6BE-4C7B-B744-E9D9E5831142}" type="PERCENTAGE">
                      <a:rPr lang="ru-RU"/>
                      <a:pP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[ПРОЦЕНТ]</a:t>
                    </a:fld>
                    <a:endParaRPr lang="ru-RU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656559653885459"/>
                      <c:h val="0.120742955807351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29A-43FE-BD82-CFCBC3EF81EF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Сегменты!$A$39:$A$41</c:f>
              <c:strCache>
                <c:ptCount val="3"/>
                <c:pt idx="0">
                  <c:v>Клиенты малого и микробизнеса</c:v>
                </c:pt>
                <c:pt idx="1">
                  <c:v>Клиенты машиностроения и гос.сектор</c:v>
                </c:pt>
                <c:pt idx="2">
                  <c:v>Крупнейший, крупный, средний бизнес</c:v>
                </c:pt>
              </c:strCache>
            </c:strRef>
          </c:cat>
          <c:val>
            <c:numRef>
              <c:f>Сегменты!$B$39:$B$41</c:f>
              <c:numCache>
                <c:formatCode>#,##0.0</c:formatCode>
                <c:ptCount val="3"/>
                <c:pt idx="0">
                  <c:v>1.74381386576</c:v>
                </c:pt>
                <c:pt idx="1">
                  <c:v>1.7948030786301371E-4</c:v>
                </c:pt>
                <c:pt idx="2">
                  <c:v>2.2584595411000001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9A-43FE-BD82-CFCBC3EF81E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1434042966851363"/>
          <c:y val="0.1929132179912641"/>
          <c:w val="0.26614349973930024"/>
          <c:h val="0.7301448291928017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>
                <a:latin typeface="Arial Narrow" panose="020B0606020202030204" pitchFamily="34" charset="0"/>
              </a:rPr>
              <a:t>Веса коэффициентов К1-К6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423737237738337"/>
          <c:y val="0.1277936438285924"/>
          <c:w val="0.44699249925122087"/>
          <c:h val="0.8291584802774785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2211F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1A-4E7D-BBDE-5A362329C26A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1A-4E7D-BBDE-5A362329C26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91A-4E7D-BBDE-5A362329C26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Показатели!$B$189:$B$191</c:f>
              <c:strCache>
                <c:ptCount val="3"/>
                <c:pt idx="0">
                  <c:v>Веса коэффициентов ликвидности (К1, К2, К3)</c:v>
                </c:pt>
                <c:pt idx="1">
                  <c:v>Вес коэффициента автономии (К4)</c:v>
                </c:pt>
                <c:pt idx="2">
                  <c:v>Веса коэффициентов рентабельности (К5, К6)</c:v>
                </c:pt>
              </c:strCache>
            </c:strRef>
          </c:cat>
          <c:val>
            <c:numRef>
              <c:f>Показатели!$C$189:$C$191</c:f>
              <c:numCache>
                <c:formatCode>0%</c:formatCode>
                <c:ptCount val="3"/>
                <c:pt idx="0">
                  <c:v>0.55000000000000004</c:v>
                </c:pt>
                <c:pt idx="1">
                  <c:v>0.2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1A-4E7D-BBDE-5A362329C26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8408983004881"/>
          <c:y val="0.14619375629731438"/>
          <c:w val="0.35151008754333435"/>
          <c:h val="0.7907878665033082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Arial Narrow" panose="020B0606020202030204" pitchFamily="34" charset="0"/>
              </a:rPr>
              <a:t>Веса коэффициентов К1-К7</a:t>
            </a:r>
          </a:p>
        </c:rich>
      </c:tx>
      <c:layout>
        <c:manualLayout>
          <c:xMode val="edge"/>
          <c:yMode val="edge"/>
          <c:x val="0.21367005290141841"/>
          <c:y val="3.1988030935196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2211FB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05A-47AD-8E6A-A8E52357BB1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05A-47AD-8E6A-A8E52357BB1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05A-47AD-8E6A-A8E52357BB1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Показатели!$B$202:$B$204</c:f>
              <c:strCache>
                <c:ptCount val="3"/>
                <c:pt idx="0">
                  <c:v>Веса коэффициентов ликвидности (К1, К2, К3)</c:v>
                </c:pt>
                <c:pt idx="1">
                  <c:v>Вес коэффициента автономии (К4)</c:v>
                </c:pt>
                <c:pt idx="2">
                  <c:v>Веса коэффициентов рентабельности (К5, К6, К7)</c:v>
                </c:pt>
              </c:strCache>
            </c:strRef>
          </c:cat>
          <c:val>
            <c:numRef>
              <c:f>Показатели!$C$202:$C$204</c:f>
              <c:numCache>
                <c:formatCode>0%</c:formatCode>
                <c:ptCount val="3"/>
                <c:pt idx="0">
                  <c:v>0.4</c:v>
                </c:pt>
                <c:pt idx="1">
                  <c:v>0.11</c:v>
                </c:pt>
                <c:pt idx="2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05A-47AD-8E6A-A8E52357BB1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505919765242056"/>
          <c:y val="0.13668218147432623"/>
          <c:w val="0.36722822006092903"/>
          <c:h val="0.7780897161384722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C3C54A2-E1FB-4692-9E62-B09BDC78EEE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834A277-0D95-418D-A2FB-7E8389EDB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4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34A277-0D95-418D-A2FB-7E8389EDB86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643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34A277-0D95-418D-A2FB-7E8389EDB86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1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B3210-9C8A-407D-903B-A34420606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3DF7B2-20F1-41A9-A326-86C6E0068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CA910-A0B6-4671-BB8A-2C5C2DB32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94E088-6D47-4C59-95FE-7367AB799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EB2753-6974-4507-894E-3708D1AD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0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ADE2F-E54F-461B-A04D-0EF9EB19E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DDB466-4E7B-45E7-A100-AD140833A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EEA99D-1E27-4920-9265-4E2DB1734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99E3D4-EB7C-4DE1-A44D-F6890B6B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F4D9C0-A105-4984-B610-FDE110BD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7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B71731-8D43-460D-84B6-B796C49E5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09C324-3D1E-4188-8E02-F6F2E83BB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85EF3D-6DE8-409D-AAB3-7A9EAFDE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5C19E9-B069-46B7-9C7A-A7CDA171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3A8603-2847-475E-A0FB-DC51D35C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2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A1263-41C6-49B9-B8F9-FF846FEB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13BA53-DD34-4449-88FF-41056EE65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2495C3-9E1E-4694-AA81-C609B94C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C4B13E-542E-4C33-B8DE-D5CA9699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B78FA-6494-442B-8A91-8E25560DF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4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3BD805-F671-4F55-B93E-4CD64252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F52400-ED5D-46DF-8D8F-F3FB48CE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ED401F-89D0-45CB-90CA-47B82529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3969E3-8099-4C0F-9122-C8AC684D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D55249-26E3-4DEE-B8AA-D0A53EB1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22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B13FC-F42E-4DB1-ACEA-5C55B8F8C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A79D44-B021-4A3C-862B-EE9FB8B0A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709D91-5AB4-4BA4-A6E0-3A0D2255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42599B-F578-4E39-B3E3-460B777F4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483849-F0C7-4CE3-ADD8-0CE6009B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9BBDF0-4257-4D0F-A456-17C68EF6F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8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BD30DF-6318-4885-BBBB-4ADC270F7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14E847-E280-4810-AB1F-AA6D0E7F1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E320FD-1512-4408-8978-75C5A80EE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A33EE4-CCED-48F9-86A8-0A7A362AC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2B84BA-FF7F-4494-8C85-98396247A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2D84642-3312-4357-A10E-A50474EBB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C370EA-F2DD-4D9E-ABA1-1B606E79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D67C80-AD45-4E41-BC21-7CD61036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9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080E6-2F72-4B90-8453-AB175693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5FBCAA-17FD-496E-BCA9-2FB553323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F196EAB-66E0-4C5F-A724-08E33F95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C78B35-8998-4090-85AC-F78C150B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7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F70674-B014-4317-95D1-78A7769A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B284807-C3B1-4008-BD71-2531DBE2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110FE1-2218-4760-997E-655715E0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65E93-27AF-4B5C-861C-C50B509A5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6DC68-98D0-4645-8D05-4514966F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A9ED11-85B0-4ED3-8C58-DE1FE6422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346247-930F-4147-8241-EE4946B8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FE5BDB-1A0B-482F-A572-CFC65D5A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CD07BA-BAC9-42A4-973A-1FE83E5F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1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06AC2-0562-48A4-8E73-63A7A7C9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F275E7-9783-4D81-862D-BDCFA9498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2B9C8A-6F5C-46BB-A30A-9976D19E3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12064C-D28F-49B5-AC6F-07D449DD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06A3B7-76B4-4FDA-B313-54CB1F12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2411E6-A793-48B4-8EFE-564A023B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7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30C45F-91EE-4ADE-B29A-6615B3DA5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0FC658-104D-47D1-85D1-0DA8DC05F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0BB280-0E20-4C8B-8B10-6B11D6068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12/3/2020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3B3CB3-66EC-4577-A9C5-9FAD59065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66ADD-43EF-4E54-A85E-DB5C647FD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5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3DAA5-F17C-497F-A47C-7954785D7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648" y="899170"/>
            <a:ext cx="9737584" cy="324625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Совершенствование моделей кредитования юридических лиц в ПАО Сбербанк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7BFC079-56BF-447C-8A9E-E2E4EB8A6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9679" y="4893462"/>
            <a:ext cx="7766936" cy="1096899"/>
          </a:xfrm>
        </p:spPr>
        <p:txBody>
          <a:bodyPr>
            <a:normAutofit fontScale="92500"/>
          </a:bodyPr>
          <a:lstStyle/>
          <a:p>
            <a:r>
              <a:rPr lang="ru-RU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Главный аналитик </a:t>
            </a:r>
            <a:r>
              <a:rPr lang="ru-RU" sz="2800" dirty="0">
                <a:latin typeface="+mj-lt"/>
                <a:ea typeface="+mj-ea"/>
                <a:cs typeface="+mj-cs"/>
              </a:rPr>
              <a:t>Управления глобальных рынков Байкальского банка ПАО Сбербанк </a:t>
            </a:r>
            <a:r>
              <a:rPr lang="ru-RU" sz="2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Коверник Д.О.</a:t>
            </a:r>
          </a:p>
        </p:txBody>
      </p:sp>
    </p:spTree>
    <p:extLst>
      <p:ext uri="{BB962C8B-B14F-4D97-AF65-F5344CB8AC3E}">
        <p14:creationId xmlns:p14="http://schemas.microsoft.com/office/powerpoint/2010/main" val="639613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3DAA5-F17C-497F-A47C-7954785D7F8F}"/>
              </a:ext>
            </a:extLst>
          </p:cNvPr>
          <p:cNvSpPr txBox="1">
            <a:spLocks/>
          </p:cNvSpPr>
          <p:nvPr/>
        </p:nvSpPr>
        <p:spPr>
          <a:xfrm>
            <a:off x="2049992" y="2776009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0227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A079D1-28D0-40BF-B8E2-09759DB005C1}"/>
              </a:ext>
            </a:extLst>
          </p:cNvPr>
          <p:cNvSpPr txBox="1"/>
          <p:nvPr/>
        </p:nvSpPr>
        <p:spPr>
          <a:xfrm>
            <a:off x="1714500" y="473704"/>
            <a:ext cx="6978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Этапы процесса кредитования юридических лиц в банковском секторе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5D0F7DD-03AB-4E4D-A40D-8EF3C2855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55" y="1209675"/>
            <a:ext cx="10688089" cy="471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6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3B3B8E-3C31-40D3-A321-89FBFB28139A}"/>
              </a:ext>
            </a:extLst>
          </p:cNvPr>
          <p:cNvSpPr txBox="1"/>
          <p:nvPr/>
        </p:nvSpPr>
        <p:spPr>
          <a:xfrm>
            <a:off x="3061513" y="3180213"/>
            <a:ext cx="702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Динамика кредитного портфеля юридических лиц в Байкальском банке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B83D0AB-66BB-4CC0-8FAF-BAB13211E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3143"/>
              </p:ext>
            </p:extLst>
          </p:nvPr>
        </p:nvGraphicFramePr>
        <p:xfrm>
          <a:off x="378488" y="932439"/>
          <a:ext cx="11244104" cy="1975651"/>
        </p:xfrm>
        <a:graphic>
          <a:graphicData uri="http://schemas.openxmlformats.org/drawingml/2006/table">
            <a:tbl>
              <a:tblPr/>
              <a:tblGrid>
                <a:gridCol w="3269587">
                  <a:extLst>
                    <a:ext uri="{9D8B030D-6E8A-4147-A177-3AD203B41FA5}">
                      <a16:colId xmlns:a16="http://schemas.microsoft.com/office/drawing/2014/main" val="1814905297"/>
                    </a:ext>
                  </a:extLst>
                </a:gridCol>
                <a:gridCol w="1079256">
                  <a:extLst>
                    <a:ext uri="{9D8B030D-6E8A-4147-A177-3AD203B41FA5}">
                      <a16:colId xmlns:a16="http://schemas.microsoft.com/office/drawing/2014/main" val="847719636"/>
                    </a:ext>
                  </a:extLst>
                </a:gridCol>
                <a:gridCol w="850283">
                  <a:extLst>
                    <a:ext uri="{9D8B030D-6E8A-4147-A177-3AD203B41FA5}">
                      <a16:colId xmlns:a16="http://schemas.microsoft.com/office/drawing/2014/main" val="2256626886"/>
                    </a:ext>
                  </a:extLst>
                </a:gridCol>
                <a:gridCol w="916711">
                  <a:extLst>
                    <a:ext uri="{9D8B030D-6E8A-4147-A177-3AD203B41FA5}">
                      <a16:colId xmlns:a16="http://schemas.microsoft.com/office/drawing/2014/main" val="1572054684"/>
                    </a:ext>
                  </a:extLst>
                </a:gridCol>
                <a:gridCol w="850283">
                  <a:extLst>
                    <a:ext uri="{9D8B030D-6E8A-4147-A177-3AD203B41FA5}">
                      <a16:colId xmlns:a16="http://schemas.microsoft.com/office/drawing/2014/main" val="3641773398"/>
                    </a:ext>
                  </a:extLst>
                </a:gridCol>
                <a:gridCol w="850283">
                  <a:extLst>
                    <a:ext uri="{9D8B030D-6E8A-4147-A177-3AD203B41FA5}">
                      <a16:colId xmlns:a16="http://schemas.microsoft.com/office/drawing/2014/main" val="894462119"/>
                    </a:ext>
                  </a:extLst>
                </a:gridCol>
                <a:gridCol w="876852">
                  <a:extLst>
                    <a:ext uri="{9D8B030D-6E8A-4147-A177-3AD203B41FA5}">
                      <a16:colId xmlns:a16="http://schemas.microsoft.com/office/drawing/2014/main" val="1819263422"/>
                    </a:ext>
                  </a:extLst>
                </a:gridCol>
                <a:gridCol w="850283">
                  <a:extLst>
                    <a:ext uri="{9D8B030D-6E8A-4147-A177-3AD203B41FA5}">
                      <a16:colId xmlns:a16="http://schemas.microsoft.com/office/drawing/2014/main" val="1927839550"/>
                    </a:ext>
                  </a:extLst>
                </a:gridCol>
                <a:gridCol w="850283">
                  <a:extLst>
                    <a:ext uri="{9D8B030D-6E8A-4147-A177-3AD203B41FA5}">
                      <a16:colId xmlns:a16="http://schemas.microsoft.com/office/drawing/2014/main" val="3910874627"/>
                    </a:ext>
                  </a:extLst>
                </a:gridCol>
                <a:gridCol w="850283">
                  <a:extLst>
                    <a:ext uri="{9D8B030D-6E8A-4147-A177-3AD203B41FA5}">
                      <a16:colId xmlns:a16="http://schemas.microsoft.com/office/drawing/2014/main" val="216915183"/>
                    </a:ext>
                  </a:extLst>
                </a:gridCol>
              </a:tblGrid>
              <a:tr h="349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 кредитного продукта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Просроченная задолженность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Общая задолженность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Доля просроченной задолженности,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08046"/>
                  </a:ext>
                </a:extLst>
              </a:tr>
              <a:tr h="3162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11679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Коммерческое кредитование юридических лиц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151,1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91,4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100,6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11 386,4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11 402,8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10 543,8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17135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Проектное финансирование юридических лиц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67,1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43,9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69,2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1 618,8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1 046,6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1 377,7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38652"/>
                  </a:ext>
                </a:extLst>
              </a:tr>
              <a:tr h="490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Итого кредитов юридическим лицам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218,2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135,3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169,8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13 005,2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12 449,4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11 921,5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4096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2A51A79-C90F-4E40-B85D-5DD48A68B42B}"/>
              </a:ext>
            </a:extLst>
          </p:cNvPr>
          <p:cNvSpPr txBox="1"/>
          <p:nvPr/>
        </p:nvSpPr>
        <p:spPr>
          <a:xfrm>
            <a:off x="2415781" y="508691"/>
            <a:ext cx="664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Объём кредитования юридических лиц в ПАО Сбербанк, млрд. руб.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1BC136-A806-446D-A675-FFE3A8444275}"/>
              </a:ext>
            </a:extLst>
          </p:cNvPr>
          <p:cNvSpPr txBox="1"/>
          <p:nvPr/>
        </p:nvSpPr>
        <p:spPr>
          <a:xfrm>
            <a:off x="10082987" y="3549545"/>
            <a:ext cx="1373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млрд. руб.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1F2675-83B2-428C-82AE-029F4262D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13" y="4019550"/>
            <a:ext cx="11410950" cy="25380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0727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B12AE7-81B2-4592-99C5-355F5B2C1C0D}"/>
              </a:ext>
            </a:extLst>
          </p:cNvPr>
          <p:cNvSpPr/>
          <p:nvPr/>
        </p:nvSpPr>
        <p:spPr>
          <a:xfrm>
            <a:off x="942975" y="229286"/>
            <a:ext cx="9563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</a:rPr>
              <a:t>Структура корпоративного кредитного портфеля и просроченной задолженности Байкальского банка ПАО Сбербанк в разрезе сегментов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BA674-A76A-4B30-8807-74C62064CDEE}"/>
              </a:ext>
            </a:extLst>
          </p:cNvPr>
          <p:cNvSpPr txBox="1"/>
          <p:nvPr/>
        </p:nvSpPr>
        <p:spPr>
          <a:xfrm>
            <a:off x="533401" y="4010026"/>
            <a:ext cx="11658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Доля просроченной задолженности в общем кредитном портфеле юридических лиц Байкальского банка ПАО Сбербанк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1D733BC3-357D-4AB9-AFBC-4D6E221AE1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1880643"/>
              </p:ext>
            </p:extLst>
          </p:nvPr>
        </p:nvGraphicFramePr>
        <p:xfrm>
          <a:off x="2095500" y="4379358"/>
          <a:ext cx="8410575" cy="2402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D68C93E-CF6C-4AF4-8CB2-02F6211D0554}"/>
              </a:ext>
            </a:extLst>
          </p:cNvPr>
          <p:cNvSpPr txBox="1"/>
          <p:nvPr/>
        </p:nvSpPr>
        <p:spPr>
          <a:xfrm>
            <a:off x="4410075" y="5426690"/>
            <a:ext cx="502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 Narrow" panose="020B0606020202030204" pitchFamily="34" charset="0"/>
              </a:rPr>
              <a:t>1.4% - доля просроченной задолженности в ПАО Сбербанк 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B4D32221-EB06-43DA-A390-AA52B54275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106028"/>
              </p:ext>
            </p:extLst>
          </p:nvPr>
        </p:nvGraphicFramePr>
        <p:xfrm>
          <a:off x="790576" y="918081"/>
          <a:ext cx="5657850" cy="3007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C84C4BA7-22BA-4C3D-86CE-4BCFC150FF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864801"/>
              </p:ext>
            </p:extLst>
          </p:nvPr>
        </p:nvGraphicFramePr>
        <p:xfrm>
          <a:off x="6534150" y="918081"/>
          <a:ext cx="5553075" cy="3007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7167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A79C70B-8742-482C-A52B-4ECFB5ECB2B6}"/>
              </a:ext>
            </a:extLst>
          </p:cNvPr>
          <p:cNvSpPr/>
          <p:nvPr/>
        </p:nvSpPr>
        <p:spPr>
          <a:xfrm>
            <a:off x="2478697" y="172841"/>
            <a:ext cx="7335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Методика оценки кредитоспособности предприятий (</a:t>
            </a:r>
            <a:r>
              <a:rPr lang="en-US" b="1" dirty="0">
                <a:latin typeface="Arial Narrow" panose="020B0606020202030204" pitchFamily="34" charset="0"/>
              </a:rPr>
              <a:t>AS IS)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9B5EA8-D3F4-4071-A520-267475A39729}"/>
              </a:ext>
            </a:extLst>
          </p:cNvPr>
          <p:cNvSpPr txBox="1"/>
          <p:nvPr/>
        </p:nvSpPr>
        <p:spPr>
          <a:xfrm>
            <a:off x="2762455" y="683872"/>
            <a:ext cx="6910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Основные оценочные показатели кредитоспособности заемщика, применяемые в ПАО Сбербанк</a:t>
            </a:r>
          </a:p>
        </p:txBody>
      </p:sp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290345C5-7C94-4D0E-8D30-C3A370C65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30569"/>
              </p:ext>
            </p:extLst>
          </p:nvPr>
        </p:nvGraphicFramePr>
        <p:xfrm>
          <a:off x="760898" y="1133349"/>
          <a:ext cx="6101864" cy="2741653"/>
        </p:xfrm>
        <a:graphic>
          <a:graphicData uri="http://schemas.openxmlformats.org/drawingml/2006/table">
            <a:tbl>
              <a:tblPr/>
              <a:tblGrid>
                <a:gridCol w="815489">
                  <a:extLst>
                    <a:ext uri="{9D8B030D-6E8A-4147-A177-3AD203B41FA5}">
                      <a16:colId xmlns:a16="http://schemas.microsoft.com/office/drawing/2014/main" val="553472001"/>
                    </a:ext>
                  </a:extLst>
                </a:gridCol>
                <a:gridCol w="3609975">
                  <a:extLst>
                    <a:ext uri="{9D8B030D-6E8A-4147-A177-3AD203B41FA5}">
                      <a16:colId xmlns:a16="http://schemas.microsoft.com/office/drawing/2014/main" val="416574815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25849803"/>
                    </a:ext>
                  </a:extLst>
                </a:gridCol>
              </a:tblGrid>
              <a:tr h="323046">
                <a:tc>
                  <a:txBody>
                    <a:bodyPr/>
                    <a:lstStyle/>
                    <a:p>
                      <a:pPr marL="50165" marR="44450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Коэф-фициент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37160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2570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Формула расчета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569959"/>
                  </a:ext>
                </a:extLst>
              </a:tr>
              <a:tr h="292108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К1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l" eaLnBrk="0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абсолютной ликвидности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К1≥0,1)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60325" algn="ctr" eaLnBrk="0" hangingPunct="0">
                        <a:lnSpc>
                          <a:spcPts val="1250"/>
                        </a:lnSpc>
                        <a:spcAft>
                          <a:spcPts val="26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ДС/ Ко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78306"/>
                  </a:ext>
                </a:extLst>
              </a:tr>
              <a:tr h="357836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К2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80645" algn="l" eaLnBrk="0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Промежуточный коэффициент покрытия или коэффициент быстрой ликвидности (К2≥0,8)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62230" algn="ctr" eaLnBrk="0" hangingPunct="0">
                        <a:lnSpc>
                          <a:spcPts val="1240"/>
                        </a:lnSpc>
                        <a:spcAft>
                          <a:spcPts val="26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(ДС + КВ + ДЗ)/Ко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554080"/>
                  </a:ext>
                </a:extLst>
              </a:tr>
              <a:tr h="357836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К3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l" eaLnBrk="0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текущей ликвидности или общий коэффициент покрытия (К3≥1,5)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30" marR="62230" algn="ctr" eaLnBrk="0" hangingPunct="0">
                        <a:lnSpc>
                          <a:spcPts val="1235"/>
                        </a:lnSpc>
                        <a:spcAft>
                          <a:spcPts val="26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ОА/Ко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652178"/>
                  </a:ext>
                </a:extLst>
              </a:tr>
              <a:tr h="484569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К4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l" eaLnBrk="0" hangingPunct="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автономии или  коэффициент наличия собственных средств (К4≥0,25 для предприятий торговли и лизинга, К4≥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всех остальных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юр.лиц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62230" algn="ctr" eaLnBrk="0" hangingPunct="0">
                        <a:lnSpc>
                          <a:spcPts val="1240"/>
                        </a:lnSpc>
                        <a:spcAft>
                          <a:spcPts val="26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  СК/Активы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02163"/>
                  </a:ext>
                </a:extLst>
              </a:tr>
              <a:tr h="328518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К5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53670" algn="l" eaLnBrk="0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рентабельности продаж (К5≥0,10)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 eaLnBrk="0" hangingPunct="0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Ппр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/В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311122"/>
                  </a:ext>
                </a:extLst>
              </a:tr>
              <a:tr h="551788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algn="ctr" ea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К6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53670" algn="l" eaLnBrk="0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рентабельности продаж по чистой прибыли (К6≥0,06)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marR="62230" algn="ctr" eaLnBrk="0" hangingPunct="0">
                        <a:lnSpc>
                          <a:spcPts val="1390"/>
                        </a:lnSpc>
                        <a:spcAft>
                          <a:spcPts val="145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Чпр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/В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9055" marR="62230" algn="ctr" eaLnBrk="0" hangingPunct="0">
                        <a:lnSpc>
                          <a:spcPts val="1390"/>
                        </a:lnSpc>
                        <a:spcAft>
                          <a:spcPts val="145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82" marR="29282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156416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4F2D5D2E-FB4D-484B-B024-19ED54620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060581"/>
              </p:ext>
            </p:extLst>
          </p:nvPr>
        </p:nvGraphicFramePr>
        <p:xfrm>
          <a:off x="6981824" y="1133348"/>
          <a:ext cx="5029201" cy="4796022"/>
        </p:xfrm>
        <a:graphic>
          <a:graphicData uri="http://schemas.openxmlformats.org/drawingml/2006/table">
            <a:tbl>
              <a:tblPr/>
              <a:tblGrid>
                <a:gridCol w="1038536">
                  <a:extLst>
                    <a:ext uri="{9D8B030D-6E8A-4147-A177-3AD203B41FA5}">
                      <a16:colId xmlns:a16="http://schemas.microsoft.com/office/drawing/2014/main" val="1005830303"/>
                    </a:ext>
                  </a:extLst>
                </a:gridCol>
                <a:gridCol w="1304615">
                  <a:extLst>
                    <a:ext uri="{9D8B030D-6E8A-4147-A177-3AD203B41FA5}">
                      <a16:colId xmlns:a16="http://schemas.microsoft.com/office/drawing/2014/main" val="1522686621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893592976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1452442609"/>
                    </a:ext>
                  </a:extLst>
                </a:gridCol>
              </a:tblGrid>
              <a:tr h="214622"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Коэф-фициент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категория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категория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категория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864876"/>
                  </a:ext>
                </a:extLst>
              </a:tr>
              <a:tr h="186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К1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0,05 - 0,1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0,05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297987"/>
                  </a:ext>
                </a:extLst>
              </a:tr>
              <a:tr h="186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К2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0,5 - 0,8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0,5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242492"/>
                  </a:ext>
                </a:extLst>
              </a:tr>
              <a:tr h="186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К3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1,0 - 1,5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1,0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383847"/>
                  </a:ext>
                </a:extLst>
              </a:tr>
              <a:tr h="186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К4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488490"/>
                  </a:ext>
                </a:extLst>
              </a:tr>
              <a:tr h="382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кроме торговли и лизинговых компаний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0,25 - 0,4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0,25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284985"/>
                  </a:ext>
                </a:extLst>
              </a:tr>
              <a:tr h="632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торговли и лизинговых компаний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0,15 - 0,25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0,15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042765"/>
                  </a:ext>
                </a:extLst>
              </a:tr>
              <a:tr h="640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К5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0,10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Коэффициент относится к 3 категории, в т.ч. в случае, если выручка от реализации равна нулю.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02979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К6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0,06 и выше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0,06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Коэффициент относится к 3 категории, в т.ч. в случае, если выручка от реализации равна нулю.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249784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BECD8E-6973-4CA3-A02F-03588C664928}"/>
              </a:ext>
            </a:extLst>
          </p:cNvPr>
          <p:cNvSpPr/>
          <p:nvPr/>
        </p:nvSpPr>
        <p:spPr>
          <a:xfrm>
            <a:off x="571500" y="4016702"/>
            <a:ext cx="6210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</a:rPr>
              <a:t>Формула расчета суммы баллов рейтингового числа S имеет вид:</a:t>
            </a:r>
            <a:endParaRPr lang="en-US" sz="1400" dirty="0">
              <a:latin typeface="Arial Narrow" panose="020B0606020202030204" pitchFamily="34" charset="0"/>
            </a:endParaRPr>
          </a:p>
          <a:p>
            <a:endParaRPr lang="ru-RU" dirty="0">
              <a:latin typeface="Arial Narrow" panose="020B0606020202030204" pitchFamily="34" charset="0"/>
            </a:endParaRPr>
          </a:p>
          <a:p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 = 0,05 х Категория показателя К1 + 0,10 х Категория показателя К2 + 0,40 х Категория показателя К3 + 0,20 х Категория показателя К4 + 0,15 х Категория показателя К5 + 0,10 х Категория показателя К6.</a:t>
            </a:r>
          </a:p>
          <a:p>
            <a:endParaRPr lang="ru-RU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ru-RU" sz="1400" dirty="0">
                <a:latin typeface="Arial Narrow" panose="020B0606020202030204" pitchFamily="34" charset="0"/>
              </a:rPr>
              <a:t>Здесь 1≤</a:t>
            </a:r>
            <a:r>
              <a:rPr lang="en-US" sz="1400" dirty="0">
                <a:latin typeface="Arial Narrow" panose="020B0606020202030204" pitchFamily="34" charset="0"/>
              </a:rPr>
              <a:t>S</a:t>
            </a:r>
            <a:r>
              <a:rPr lang="ru-RU" sz="1400" dirty="0">
                <a:latin typeface="Arial Narrow" panose="020B0606020202030204" pitchFamily="34" charset="0"/>
              </a:rPr>
              <a:t>≤3. Когда </a:t>
            </a:r>
            <a:r>
              <a:rPr lang="en-US" sz="1400" dirty="0">
                <a:latin typeface="Arial Narrow" panose="020B0606020202030204" pitchFamily="34" charset="0"/>
              </a:rPr>
              <a:t>S</a:t>
            </a:r>
            <a:r>
              <a:rPr lang="ru-RU" sz="1400" dirty="0">
                <a:latin typeface="Arial Narrow" panose="020B0606020202030204" pitchFamily="34" charset="0"/>
              </a:rPr>
              <a:t>=1, все 6 коэффициентов попадают в первую категорию, а когда </a:t>
            </a:r>
            <a:r>
              <a:rPr lang="en-US" sz="1400" dirty="0">
                <a:latin typeface="Arial Narrow" panose="020B0606020202030204" pitchFamily="34" charset="0"/>
              </a:rPr>
              <a:t>S</a:t>
            </a:r>
            <a:r>
              <a:rPr lang="ru-RU" sz="1400" dirty="0">
                <a:latin typeface="Arial Narrow" panose="020B0606020202030204" pitchFamily="34" charset="0"/>
              </a:rPr>
              <a:t>=3, то все коэффициенты относятся к третьей категории.</a:t>
            </a:r>
          </a:p>
        </p:txBody>
      </p:sp>
    </p:spTree>
    <p:extLst>
      <p:ext uri="{BB962C8B-B14F-4D97-AF65-F5344CB8AC3E}">
        <p14:creationId xmlns:p14="http://schemas.microsoft.com/office/powerpoint/2010/main" val="73420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A79C70B-8742-482C-A52B-4ECFB5ECB2B6}"/>
              </a:ext>
            </a:extLst>
          </p:cNvPr>
          <p:cNvSpPr/>
          <p:nvPr/>
        </p:nvSpPr>
        <p:spPr>
          <a:xfrm>
            <a:off x="2291024" y="322442"/>
            <a:ext cx="7335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Методика оценки кредитоспособности предприятий (</a:t>
            </a:r>
            <a:r>
              <a:rPr lang="en-US" b="1" dirty="0">
                <a:latin typeface="Arial Narrow" panose="020B0606020202030204" pitchFamily="34" charset="0"/>
              </a:rPr>
              <a:t>AS IS</a:t>
            </a:r>
            <a:r>
              <a:rPr lang="ru-RU" b="1" dirty="0">
                <a:latin typeface="Arial Narrow" panose="020B0606020202030204" pitchFamily="34" charset="0"/>
              </a:rPr>
              <a:t>)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EB0F40E-4D45-4200-8D89-620F9554F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90797"/>
              </p:ext>
            </p:extLst>
          </p:nvPr>
        </p:nvGraphicFramePr>
        <p:xfrm>
          <a:off x="1852612" y="1024759"/>
          <a:ext cx="8486775" cy="1624581"/>
        </p:xfrm>
        <a:graphic>
          <a:graphicData uri="http://schemas.openxmlformats.org/drawingml/2006/table">
            <a:tbl>
              <a:tblPr/>
              <a:tblGrid>
                <a:gridCol w="1938338">
                  <a:extLst>
                    <a:ext uri="{9D8B030D-6E8A-4147-A177-3AD203B41FA5}">
                      <a16:colId xmlns:a16="http://schemas.microsoft.com/office/drawing/2014/main" val="3016747667"/>
                    </a:ext>
                  </a:extLst>
                </a:gridCol>
                <a:gridCol w="2759564">
                  <a:extLst>
                    <a:ext uri="{9D8B030D-6E8A-4147-A177-3AD203B41FA5}">
                      <a16:colId xmlns:a16="http://schemas.microsoft.com/office/drawing/2014/main" val="1750348090"/>
                    </a:ext>
                  </a:extLst>
                </a:gridCol>
                <a:gridCol w="3788873">
                  <a:extLst>
                    <a:ext uri="{9D8B030D-6E8A-4147-A177-3AD203B41FA5}">
                      <a16:colId xmlns:a16="http://schemas.microsoft.com/office/drawing/2014/main" val="3100487352"/>
                    </a:ext>
                  </a:extLst>
                </a:gridCol>
              </a:tblGrid>
              <a:tr h="350395"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</a:p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кредитоспособности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 marR="44450" algn="ctr" defTabSz="457200" rtl="0" eaLnBrk="0" latinLnBrk="0" hangingPunct="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183454"/>
                  </a:ext>
                </a:extLst>
              </a:tr>
              <a:tr h="399440"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класс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1≤S ≤ 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l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коэффициента К5 на уровне 0,1 и выше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491436"/>
                  </a:ext>
                </a:extLst>
              </a:tr>
              <a:tr h="457289"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класс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1,25&lt; S≤ до 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just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коэффициента К5 на уровне менее 0,1, но выручка от реализации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&gt;0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465782"/>
                  </a:ext>
                </a:extLst>
              </a:tr>
              <a:tr h="417457"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класс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 ≥ 2,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2415" algn="ctr" defTabSz="457200" rtl="0" eaLnBrk="0" latinLnBrk="0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312823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D8156DD-C34F-4524-B573-30DC89F573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518234"/>
              </p:ext>
            </p:extLst>
          </p:nvPr>
        </p:nvGraphicFramePr>
        <p:xfrm>
          <a:off x="3076575" y="2858501"/>
          <a:ext cx="5514976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124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BA66CD-2E89-4DCB-924F-7A51012DCAA9}"/>
              </a:ext>
            </a:extLst>
          </p:cNvPr>
          <p:cNvSpPr/>
          <p:nvPr/>
        </p:nvSpPr>
        <p:spPr>
          <a:xfrm>
            <a:off x="2291024" y="322442"/>
            <a:ext cx="7972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Совершенствование методики оценки кредитоспособности предприятий (</a:t>
            </a:r>
            <a:r>
              <a:rPr lang="en-US" b="1" dirty="0">
                <a:latin typeface="Arial Narrow" panose="020B0606020202030204" pitchFamily="34" charset="0"/>
              </a:rPr>
              <a:t>TO BE)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BA14947-3744-447A-AB86-255AE55FCBB3}"/>
              </a:ext>
            </a:extLst>
          </p:cNvPr>
          <p:cNvSpPr/>
          <p:nvPr/>
        </p:nvSpPr>
        <p:spPr>
          <a:xfrm>
            <a:off x="746928" y="955171"/>
            <a:ext cx="92447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1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I.</a:t>
            </a:r>
            <a:r>
              <a:rPr lang="en-US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Проведение анализа деловой репутации заемщика. Оценку кредитоспособности необходимо проводить оценку за ряд периодов. </a:t>
            </a:r>
            <a:endParaRPr lang="ru-RU" sz="14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E1AD7B9-34F6-45CA-A36B-F23142339A12}"/>
              </a:ext>
            </a:extLst>
          </p:cNvPr>
          <p:cNvSpPr/>
          <p:nvPr/>
        </p:nvSpPr>
        <p:spPr>
          <a:xfrm>
            <a:off x="632626" y="1529792"/>
            <a:ext cx="95162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marR="154305" indent="22225" algn="just" eaLnBrk="0" hangingPunct="0"/>
            <a:r>
              <a:rPr lang="en-US" sz="1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II. 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Введение дополнительного</a:t>
            </a:r>
            <a:r>
              <a:rPr lang="ru-RU" sz="1600" dirty="0">
                <a:latin typeface="Arial Narrow" panose="020B0606020202030204" pitchFamily="34" charset="0"/>
              </a:rPr>
              <a:t> показателя в методику оценки кредитоспособности заемщика - коэффициента рентабельности собственного капитала К7 (позволяет оценить эффективность использования юридическим лицом собственных средств):</a:t>
            </a:r>
          </a:p>
          <a:p>
            <a:pPr lvl="0" eaLnBrk="0" hangingPunct="0"/>
            <a:r>
              <a:rPr lang="ru-RU" sz="1600" dirty="0">
                <a:latin typeface="Arial Narrow" panose="020B0606020202030204" pitchFamily="34" charset="0"/>
              </a:rPr>
              <a:t>К7 = Чистая прибыль/Собственный капитал. </a:t>
            </a:r>
          </a:p>
          <a:p>
            <a:pPr eaLnBrk="0" hangingPunct="0"/>
            <a:endParaRPr lang="ru-RU" sz="1400" dirty="0">
              <a:latin typeface="Arial Narrow" panose="020B0606020202030204" pitchFamily="34" charset="0"/>
            </a:endParaRPr>
          </a:p>
          <a:p>
            <a:pPr eaLnBrk="0" hangingPunct="0"/>
            <a:endParaRPr lang="ru-RU" sz="1400" dirty="0">
              <a:latin typeface="Arial Narrow" panose="020B0606020202030204" pitchFamily="34" charset="0"/>
            </a:endParaRPr>
          </a:p>
          <a:p>
            <a:pPr eaLnBrk="0" hangingPunct="0"/>
            <a:endParaRPr lang="ru-RU" sz="1400" dirty="0">
              <a:latin typeface="Arial Narrow" panose="020B0606020202030204" pitchFamily="34" charset="0"/>
            </a:endParaRPr>
          </a:p>
          <a:p>
            <a:pPr eaLnBrk="0" hangingPunct="0"/>
            <a:endParaRPr lang="ru-RU" sz="1400" dirty="0">
              <a:latin typeface="Arial Narrow" panose="020B0606020202030204" pitchFamily="34" charset="0"/>
            </a:endParaRPr>
          </a:p>
          <a:p>
            <a:pPr lvl="0" eaLnBrk="0" hangingPunct="0"/>
            <a:endParaRPr lang="ru-RU" sz="1400" dirty="0">
              <a:latin typeface="Arial Narrow" panose="020B0606020202030204" pitchFamily="34" charset="0"/>
            </a:endParaRPr>
          </a:p>
          <a:p>
            <a:pPr marL="63500" marR="154305" indent="22225" algn="just" eaLnBrk="0" hangingPunct="0"/>
            <a:r>
              <a:rPr lang="ru-RU" sz="1400" b="1" dirty="0">
                <a:latin typeface="Arial Narrow" panose="020B0606020202030204" pitchFamily="34" charset="0"/>
              </a:rPr>
              <a:t>*-отечественными экономистами считается, что 20% – нормальное значение для рентабельности СК.</a:t>
            </a:r>
          </a:p>
          <a:p>
            <a:pPr marL="64770" marR="154305" indent="448945" algn="just" eaLnBrk="0" hangingPunct="0"/>
            <a:r>
              <a:rPr lang="ru-RU" sz="1400" dirty="0">
                <a:latin typeface="Arial Narrow" panose="020B0606020202030204" pitchFamily="34" charset="0"/>
              </a:rPr>
              <a:t> </a:t>
            </a:r>
          </a:p>
          <a:p>
            <a:pPr marL="64770" marR="154305" indent="448945" algn="just" eaLnBrk="0" hangingPunct="0">
              <a:spcAft>
                <a:spcPts val="0"/>
              </a:spcAft>
            </a:pPr>
            <a:endParaRPr lang="ru-RU" sz="1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2D82D42-1295-4986-A438-4AC8B68D3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76183"/>
              </p:ext>
            </p:extLst>
          </p:nvPr>
        </p:nvGraphicFramePr>
        <p:xfrm>
          <a:off x="746926" y="2977484"/>
          <a:ext cx="6892123" cy="486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1923">
                  <a:extLst>
                    <a:ext uri="{9D8B030D-6E8A-4147-A177-3AD203B41FA5}">
                      <a16:colId xmlns:a16="http://schemas.microsoft.com/office/drawing/2014/main" val="252617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422621053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113238620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597429637"/>
                    </a:ext>
                  </a:extLst>
                </a:gridCol>
              </a:tblGrid>
              <a:tr h="256864">
                <a:tc>
                  <a:txBody>
                    <a:bodyPr/>
                    <a:lstStyle/>
                    <a:p>
                      <a:pPr marL="701675" indent="-520700" algn="ctr" eaLnBrk="0" hangingPunct="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Коэффициент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43840" algn="ctr" eaLnBrk="0" hangingPunct="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1 категория*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175260" algn="ctr" eaLnBrk="0" hangingPunct="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2 категория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marR="131445" algn="ctr" eaLnBrk="0" hangingPunct="0">
                        <a:lnSpc>
                          <a:spcPts val="127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3 категория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19279"/>
                  </a:ext>
                </a:extLst>
              </a:tr>
              <a:tr h="229665">
                <a:tc>
                  <a:txBody>
                    <a:bodyPr/>
                    <a:lstStyle/>
                    <a:p>
                      <a:pPr marL="67945" algn="ctr" eaLnBrk="0" hangingPunct="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К7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69240" algn="ctr" eaLnBrk="0" hangingPunct="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0,18 и выше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marR="175260" algn="ctr" eaLnBrk="0" hangingPunct="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0,09-0,18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985" marR="132080" algn="ctr" eaLnBrk="0" hangingPunct="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менее 0,09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885865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728A04-500D-4F08-967A-CCCA3B71A145}"/>
              </a:ext>
            </a:extLst>
          </p:cNvPr>
          <p:cNvSpPr/>
          <p:nvPr/>
        </p:nvSpPr>
        <p:spPr>
          <a:xfrm>
            <a:off x="1960646" y="2646722"/>
            <a:ext cx="44646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Предложение по распределению категорий для показателя К7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F230B25-7F66-43B5-94DE-C2953334720E}"/>
              </a:ext>
            </a:extLst>
          </p:cNvPr>
          <p:cNvSpPr/>
          <p:nvPr/>
        </p:nvSpPr>
        <p:spPr>
          <a:xfrm>
            <a:off x="632626" y="4076460"/>
            <a:ext cx="899369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III. </a:t>
            </a:r>
            <a:r>
              <a:rPr lang="ru-RU" sz="1600" dirty="0">
                <a:latin typeface="Arial Narrow" panose="020B0606020202030204" pitchFamily="34" charset="0"/>
              </a:rPr>
              <a:t>Предлагается</a:t>
            </a:r>
            <a:r>
              <a:rPr lang="en-US" sz="1600" dirty="0">
                <a:latin typeface="Arial Narrow" panose="020B0606020202030204" pitchFamily="34" charset="0"/>
              </a:rPr>
              <a:t> </a:t>
            </a:r>
            <a:r>
              <a:rPr lang="ru-RU" sz="1600" dirty="0">
                <a:latin typeface="Arial Narrow" panose="020B0606020202030204" pitchFamily="34" charset="0"/>
              </a:rPr>
              <a:t>изменить веса для коэффициентов К1-К7 таким образом, чтобы веса для 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 коэффициентов финансовой устойчивости (К4) и рентабельности (К5, К6, К7) увеличились</a:t>
            </a:r>
            <a:r>
              <a:rPr lang="ru-RU" sz="1600" b="1" dirty="0">
                <a:latin typeface="Arial Narrow" panose="020B0606020202030204" pitchFamily="34" charset="0"/>
              </a:rPr>
              <a:t>.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CC4C4C9-2B27-4014-B041-52DB139D1FD3}"/>
              </a:ext>
            </a:extLst>
          </p:cNvPr>
          <p:cNvSpPr/>
          <p:nvPr/>
        </p:nvSpPr>
        <p:spPr>
          <a:xfrm>
            <a:off x="693232" y="4852645"/>
            <a:ext cx="75874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 = 0,07 х Категория показателя К1 + 0,04 х Категория показателя К2 + 0,29 х Категория показателя К3 + 0,11 х Категория показателя К4 + 0,15 х Категория показателя К5 + 0,18 х Категория показателя К6 + 0,16 х Категория показателя К7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90E88A3-E995-4C18-8A4D-59400AC74B47}"/>
              </a:ext>
            </a:extLst>
          </p:cNvPr>
          <p:cNvSpPr/>
          <p:nvPr/>
        </p:nvSpPr>
        <p:spPr>
          <a:xfrm>
            <a:off x="746926" y="576809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Значения коэффициентов К6 и К7 приняты приближенными к весу данных показателей</a:t>
            </a:r>
            <a:r>
              <a:rPr lang="ru-RU" sz="1400" spc="-6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в</a:t>
            </a:r>
            <a:r>
              <a:rPr lang="ru-RU" sz="1400" spc="-65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методике</a:t>
            </a:r>
            <a:r>
              <a:rPr lang="ru-RU" sz="1400" spc="-60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ЦБ</a:t>
            </a:r>
            <a:r>
              <a:rPr lang="ru-RU" sz="1400" spc="-75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  <a:ea typeface="Times New Roman" panose="02020603050405020304" pitchFamily="18" charset="0"/>
              </a:rPr>
              <a:t>РФ: К6 = 0.178, К7 = 0.156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5CEFBE7-1AF1-4A2F-8062-0D936DEC98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864855"/>
              </p:ext>
            </p:extLst>
          </p:nvPr>
        </p:nvGraphicFramePr>
        <p:xfrm>
          <a:off x="8253360" y="3927824"/>
          <a:ext cx="3790949" cy="2800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562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52ADBAA-9F4D-40B9-9E60-1D2F3E9251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676001"/>
              </p:ext>
            </p:extLst>
          </p:nvPr>
        </p:nvGraphicFramePr>
        <p:xfrm>
          <a:off x="1019177" y="944627"/>
          <a:ext cx="10515598" cy="54537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27524">
                  <a:extLst>
                    <a:ext uri="{9D8B030D-6E8A-4147-A177-3AD203B41FA5}">
                      <a16:colId xmlns:a16="http://schemas.microsoft.com/office/drawing/2014/main" val="1104296730"/>
                    </a:ext>
                  </a:extLst>
                </a:gridCol>
                <a:gridCol w="1384109">
                  <a:extLst>
                    <a:ext uri="{9D8B030D-6E8A-4147-A177-3AD203B41FA5}">
                      <a16:colId xmlns:a16="http://schemas.microsoft.com/office/drawing/2014/main" val="2105091364"/>
                    </a:ext>
                  </a:extLst>
                </a:gridCol>
                <a:gridCol w="1421913">
                  <a:extLst>
                    <a:ext uri="{9D8B030D-6E8A-4147-A177-3AD203B41FA5}">
                      <a16:colId xmlns:a16="http://schemas.microsoft.com/office/drawing/2014/main" val="3452899868"/>
                    </a:ext>
                  </a:extLst>
                </a:gridCol>
                <a:gridCol w="1254652">
                  <a:extLst>
                    <a:ext uri="{9D8B030D-6E8A-4147-A177-3AD203B41FA5}">
                      <a16:colId xmlns:a16="http://schemas.microsoft.com/office/drawing/2014/main" val="2202809481"/>
                    </a:ext>
                  </a:extLst>
                </a:gridCol>
                <a:gridCol w="1351911">
                  <a:extLst>
                    <a:ext uri="{9D8B030D-6E8A-4147-A177-3AD203B41FA5}">
                      <a16:colId xmlns:a16="http://schemas.microsoft.com/office/drawing/2014/main" val="4217937247"/>
                    </a:ext>
                  </a:extLst>
                </a:gridCol>
                <a:gridCol w="1293556">
                  <a:extLst>
                    <a:ext uri="{9D8B030D-6E8A-4147-A177-3AD203B41FA5}">
                      <a16:colId xmlns:a16="http://schemas.microsoft.com/office/drawing/2014/main" val="4275580078"/>
                    </a:ext>
                  </a:extLst>
                </a:gridCol>
                <a:gridCol w="1264378">
                  <a:extLst>
                    <a:ext uri="{9D8B030D-6E8A-4147-A177-3AD203B41FA5}">
                      <a16:colId xmlns:a16="http://schemas.microsoft.com/office/drawing/2014/main" val="1345836112"/>
                    </a:ext>
                  </a:extLst>
                </a:gridCol>
                <a:gridCol w="1217555">
                  <a:extLst>
                    <a:ext uri="{9D8B030D-6E8A-4147-A177-3AD203B41FA5}">
                      <a16:colId xmlns:a16="http://schemas.microsoft.com/office/drawing/2014/main" val="4033102407"/>
                    </a:ext>
                  </a:extLst>
                </a:gridCol>
              </a:tblGrid>
              <a:tr h="4651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Показатель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Значение показателя за 2019 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Класс заёмщика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Веса показателей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S, итоговый коэффициент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411411"/>
                  </a:ext>
                </a:extLst>
              </a:tr>
              <a:tr h="1002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 методике СБ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 усовершенствованной методике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 методике СБ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 усовершенствованной методике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 методике СБ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По усовершенствованной методике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extLst>
                  <a:ext uri="{0D108BD9-81ED-4DB2-BD59-A6C34878D82A}">
                    <a16:rowId xmlns:a16="http://schemas.microsoft.com/office/drawing/2014/main" val="597111483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0,72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0,05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0,07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1,16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extLst>
                  <a:ext uri="{0D108BD9-81ED-4DB2-BD59-A6C34878D82A}">
                    <a16:rowId xmlns:a16="http://schemas.microsoft.com/office/drawing/2014/main" val="3318714387"/>
                  </a:ext>
                </a:extLst>
              </a:tr>
              <a:tr h="581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1,80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91248"/>
                  </a:ext>
                </a:extLst>
              </a:tr>
              <a:tr h="632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3,17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47312"/>
                  </a:ext>
                </a:extLst>
              </a:tr>
              <a:tr h="717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0,84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0,20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409509"/>
                  </a:ext>
                </a:extLst>
              </a:tr>
              <a:tr h="485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01977"/>
                  </a:ext>
                </a:extLst>
              </a:tr>
              <a:tr h="604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404886"/>
                  </a:ext>
                </a:extLst>
              </a:tr>
              <a:tr h="440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К7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0,11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0,16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414" marR="3741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7527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8D90D95-E94F-4571-A87E-967EB53EA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350" y="21272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23DE2C-0379-46BF-B3B8-0832FBACB2EA}"/>
              </a:ext>
            </a:extLst>
          </p:cNvPr>
          <p:cNvSpPr/>
          <p:nvPr/>
        </p:nvSpPr>
        <p:spPr>
          <a:xfrm>
            <a:off x="1390649" y="193521"/>
            <a:ext cx="9782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Расчет класса кредитоспособности ООО «ЛЕСРЕСУРС» за 2019 год по существующей и предлагаемой усовершенствованной методикам</a:t>
            </a:r>
          </a:p>
        </p:txBody>
      </p:sp>
    </p:spTree>
    <p:extLst>
      <p:ext uri="{BB962C8B-B14F-4D97-AF65-F5344CB8AC3E}">
        <p14:creationId xmlns:p14="http://schemas.microsoft.com/office/powerpoint/2010/main" val="65290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74C7A14-5B8E-43C8-980C-2CB7080BB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40905"/>
              </p:ext>
            </p:extLst>
          </p:nvPr>
        </p:nvGraphicFramePr>
        <p:xfrm>
          <a:off x="1525969" y="2211592"/>
          <a:ext cx="9353054" cy="2845118"/>
        </p:xfrm>
        <a:graphic>
          <a:graphicData uri="http://schemas.openxmlformats.org/drawingml/2006/table">
            <a:tbl>
              <a:tblPr firstRow="1" firstCol="1" bandRow="1"/>
              <a:tblGrid>
                <a:gridCol w="1565750">
                  <a:extLst>
                    <a:ext uri="{9D8B030D-6E8A-4147-A177-3AD203B41FA5}">
                      <a16:colId xmlns:a16="http://schemas.microsoft.com/office/drawing/2014/main" val="1097427730"/>
                    </a:ext>
                  </a:extLst>
                </a:gridCol>
                <a:gridCol w="2728056">
                  <a:extLst>
                    <a:ext uri="{9D8B030D-6E8A-4147-A177-3AD203B41FA5}">
                      <a16:colId xmlns:a16="http://schemas.microsoft.com/office/drawing/2014/main" val="1977051208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1153428549"/>
                    </a:ext>
                  </a:extLst>
                </a:gridCol>
                <a:gridCol w="1597962">
                  <a:extLst>
                    <a:ext uri="{9D8B030D-6E8A-4147-A177-3AD203B41FA5}">
                      <a16:colId xmlns:a16="http://schemas.microsoft.com/office/drawing/2014/main" val="857488978"/>
                    </a:ext>
                  </a:extLst>
                </a:gridCol>
                <a:gridCol w="1870611">
                  <a:extLst>
                    <a:ext uri="{9D8B030D-6E8A-4147-A177-3AD203B41FA5}">
                      <a16:colId xmlns:a16="http://schemas.microsoft.com/office/drawing/2014/main" val="5238098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Коэффициент 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Значение на 31.12.2019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Множитель 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Произведение</a:t>
                      </a:r>
                      <a:b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(гр. 3 х гр. 4)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054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400" baseline="-250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оборотного капитала к величине всех активов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0,717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1631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400" baseline="-250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нераспределенной прибыли к величине всех активов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0,847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778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400" baseline="-250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EBIT к величине всех активов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3,107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4429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400" baseline="-250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собственного капитала к заемному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5,21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2,19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910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400" baseline="-250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выручки от продаж к величине всех активов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0,998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145813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Z-счет Альтмана: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3,73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046397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2E06B9-0243-4C09-A543-A4DA1346B934}"/>
              </a:ext>
            </a:extLst>
          </p:cNvPr>
          <p:cNvSpPr/>
          <p:nvPr/>
        </p:nvSpPr>
        <p:spPr>
          <a:xfrm>
            <a:off x="2971168" y="741514"/>
            <a:ext cx="5035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Z-счет = 0,717T</a:t>
            </a:r>
            <a:r>
              <a:rPr lang="ru-RU" baseline="-25000" dirty="0">
                <a:latin typeface="Arial Narrow" panose="020B0606020202030204" pitchFamily="34" charset="0"/>
                <a:ea typeface="Times New Roman" panose="02020603050405020304" pitchFamily="18" charset="0"/>
              </a:rPr>
              <a:t>1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 + 0,847T</a:t>
            </a:r>
            <a:r>
              <a:rPr lang="ru-RU" baseline="-25000" dirty="0">
                <a:latin typeface="Arial Narrow" panose="020B0606020202030204" pitchFamily="34" charset="0"/>
                <a:ea typeface="Times New Roman" panose="02020603050405020304" pitchFamily="18" charset="0"/>
              </a:rPr>
              <a:t>2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 + 3,107T</a:t>
            </a:r>
            <a:r>
              <a:rPr lang="ru-RU" baseline="-25000" dirty="0">
                <a:latin typeface="Arial Narrow" panose="020B0606020202030204" pitchFamily="34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 + 0,42T</a:t>
            </a:r>
            <a:r>
              <a:rPr lang="ru-RU" baseline="-25000" dirty="0">
                <a:latin typeface="Arial Narrow" panose="020B0606020202030204" pitchFamily="34" charset="0"/>
                <a:ea typeface="Times New Roman" panose="02020603050405020304" pitchFamily="18" charset="0"/>
              </a:rPr>
              <a:t>4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</a:rPr>
              <a:t> + 0,998T</a:t>
            </a:r>
            <a:r>
              <a:rPr lang="ru-RU" baseline="-25000" dirty="0">
                <a:latin typeface="Arial Narrow" panose="020B0606020202030204" pitchFamily="34" charset="0"/>
                <a:ea typeface="Times New Roman" panose="02020603050405020304" pitchFamily="18" charset="0"/>
              </a:rPr>
              <a:t>5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E6D258-BA20-4431-9940-FC22F8B7EAA2}"/>
              </a:ext>
            </a:extLst>
          </p:cNvPr>
          <p:cNvSpPr txBox="1"/>
          <p:nvPr/>
        </p:nvSpPr>
        <p:spPr>
          <a:xfrm>
            <a:off x="2080164" y="284089"/>
            <a:ext cx="7649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Расчёт вероятности банкротства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ru-RU" b="1" dirty="0">
                <a:latin typeface="Arial Narrow" panose="020B0606020202030204" pitchFamily="34" charset="0"/>
              </a:rPr>
              <a:t>предприятия на примере ООО «ЛЕСРЕСУРС»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B2E44FC-A986-49D8-884E-815019332A54}"/>
              </a:ext>
            </a:extLst>
          </p:cNvPr>
          <p:cNvSpPr/>
          <p:nvPr/>
        </p:nvSpPr>
        <p:spPr>
          <a:xfrm>
            <a:off x="1657350" y="5149840"/>
            <a:ext cx="922167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Предполагаемая вероятность банкротства в зависимости от значения Z-счета Альтмана составляет: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- 1.23 и менее – высокая вероятность банкротства;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 1.23 до 2.9 – средняя вероятность банкротства;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           - от 2.9 и выше – низкая вероятность банкротства.</a:t>
            </a:r>
          </a:p>
          <a:p>
            <a:endParaRPr lang="ru-RU" sz="1400" dirty="0">
              <a:latin typeface="Arial Narrow" panose="020B0606020202030204" pitchFamily="34" charset="0"/>
            </a:endParaRPr>
          </a:p>
          <a:p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73D90C-0262-4E56-A57B-3690B14E9627}"/>
              </a:ext>
            </a:extLst>
          </p:cNvPr>
          <p:cNvSpPr txBox="1"/>
          <p:nvPr/>
        </p:nvSpPr>
        <p:spPr>
          <a:xfrm>
            <a:off x="1122066" y="1137141"/>
            <a:ext cx="99478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Arial Narrow" panose="020B0606020202030204" pitchFamily="34" charset="0"/>
              </a:rPr>
              <a:t>Применяется для производственных компаний, акции которых не котируются на бирже (практически все ООО, ИП)</a:t>
            </a:r>
            <a:endParaRPr lang="en-US" sz="1600" dirty="0">
              <a:latin typeface="Arial Narrow" panose="020B0606020202030204" pitchFamily="34" charset="0"/>
            </a:endParaRPr>
          </a:p>
          <a:p>
            <a:pPr algn="just" eaLnBrk="0" hangingPunct="0"/>
            <a:r>
              <a:rPr lang="ru-RU" sz="1600" dirty="0">
                <a:latin typeface="Arial Narrow" panose="020B0606020202030204" pitchFamily="34" charset="0"/>
              </a:rPr>
              <a:t>Предлагается использовать в дополнение к используемой модели рейтинговой оценки, для  заемщиков, которые отнесены ко 2-ой категории, необходимо проведение последующего анализа, то есть реализация оценки вероятности банкротства.</a:t>
            </a:r>
          </a:p>
          <a:p>
            <a:pPr algn="just"/>
            <a:endParaRPr lang="ru-RU" sz="1600" dirty="0">
              <a:latin typeface="Arial Narrow" panose="020B0606020202030204" pitchFamily="34" charset="0"/>
            </a:endParaRPr>
          </a:p>
          <a:p>
            <a:pPr algn="just"/>
            <a:r>
              <a:rPr lang="ru-RU" sz="1600" dirty="0"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4429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7800</TotalTime>
  <Words>1075</Words>
  <Application>Microsoft Office PowerPoint</Application>
  <PresentationFormat>Широкоэкранный</PresentationFormat>
  <Paragraphs>274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Cambria Math</vt:lpstr>
      <vt:lpstr>Times New Roman</vt:lpstr>
      <vt:lpstr>Тема Office</vt:lpstr>
      <vt:lpstr>Совершенствование моделей кредитования юридических лиц в ПАО Сбербанк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1-2 главе проектной работы</dc:title>
  <dc:creator>Дмитрий Коверник</dc:creator>
  <cp:lastModifiedBy>Дмитрий Коверник</cp:lastModifiedBy>
  <cp:revision>315</cp:revision>
  <cp:lastPrinted>2020-12-03T14:13:31Z</cp:lastPrinted>
  <dcterms:created xsi:type="dcterms:W3CDTF">2020-09-06T08:41:25Z</dcterms:created>
  <dcterms:modified xsi:type="dcterms:W3CDTF">2020-12-03T14:21:13Z</dcterms:modified>
</cp:coreProperties>
</file>