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86" r:id="rId1"/>
  </p:sldMasterIdLst>
  <p:sldIdLst>
    <p:sldId id="256" r:id="rId2"/>
    <p:sldId id="289" r:id="rId3"/>
    <p:sldId id="290" r:id="rId4"/>
    <p:sldId id="291" r:id="rId5"/>
    <p:sldId id="292" r:id="rId6"/>
    <p:sldId id="295" r:id="rId7"/>
    <p:sldId id="285" r:id="rId8"/>
    <p:sldId id="293" r:id="rId9"/>
    <p:sldId id="281" r:id="rId10"/>
    <p:sldId id="294" r:id="rId11"/>
    <p:sldId id="275" r:id="rId12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Public\Documents\&#1055;&#1056;&#1054;&#1045;&#1050;&#1058;\&#1058;&#1057;&#1056;%20%202019%20&#107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tabLst/>
              <a:defRPr sz="2000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продаж ТСР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</a:t>
            </a:r>
          </a:p>
        </c:rich>
      </c:tx>
      <c:layout>
        <c:manualLayout>
          <c:xMode val="edge"/>
          <c:yMode val="edge"/>
          <c:x val="2.1648067470422552E-2"/>
          <c:y val="4.898711877737712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tabLst/>
            <a:defRPr sz="2000" b="1" i="0" u="none" strike="noStrike" kern="1200" cap="all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473723062436874"/>
          <c:y val="0.20219285454815225"/>
          <c:w val="0.58835750989419111"/>
          <c:h val="0.7529372278757553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C9F-497B-AAE7-96B51559608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C9F-497B-AAE7-96B515596086}"/>
              </c:ext>
            </c:extLst>
          </c:dPt>
          <c:dPt>
            <c:idx val="2"/>
            <c:bubble3D val="0"/>
            <c:explosion val="2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C9F-497B-AAE7-96B51559608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C9F-497B-AAE7-96B51559608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C9F-497B-AAE7-96B51559608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C9F-497B-AAE7-96B51559608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C9F-497B-AAE7-96B51559608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0C9F-497B-AAE7-96B515596086}"/>
              </c:ext>
            </c:extLst>
          </c:dPt>
          <c:dLbls>
            <c:dLbl>
              <c:idx val="0"/>
              <c:layout>
                <c:manualLayout>
                  <c:x val="-0.39319774191987883"/>
                  <c:y val="-5.449941191165235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Мебель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95E34C31-BB4F-4EEE-A79B-5C15E3CFC0B8}" type="VALUE">
                      <a:rPr lang="en-US" sz="1800" baseline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en-US" sz="1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7%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8291171261482563"/>
                      <c:h val="0.1244357289253524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C9F-497B-AAE7-96B515596086}"/>
                </c:ext>
              </c:extLst>
            </c:dLbl>
            <c:dLbl>
              <c:idx val="1"/>
              <c:layout>
                <c:manualLayout>
                  <c:x val="0.11288762880086854"/>
                  <c:y val="-0.1316119408344945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CB6EF7B8-DD32-4F37-AB58-68E76D280043}" type="CATEGORYNAME">
                      <a:rPr lang="ru-RU" sz="18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endParaRPr lang="ru-RU" sz="1800" baseline="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fld id="{1D44629C-CBBB-4942-B1BF-34F7A202E8E5}" type="VALUE">
                      <a:rPr lang="ru-RU" sz="18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ru-RU" sz="1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42587533527195"/>
                      <c:h val="0.1041351318417894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C9F-497B-AAE7-96B515596086}"/>
                </c:ext>
              </c:extLst>
            </c:dLbl>
            <c:dLbl>
              <c:idx val="2"/>
              <c:layout>
                <c:manualLayout>
                  <c:x val="8.5666086218784826E-2"/>
                  <c:y val="0.1223623318707878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53365CCD-D790-4112-91A3-687905732425}" type="CATEGORYNAME">
                      <a:rPr lang="ru-RU" sz="18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endParaRPr lang="ru-RU" sz="1800" baseline="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fld id="{74560D4D-5BEE-468C-A2E8-09A7F15FED9D}" type="VALUE">
                      <a:rPr lang="ru-RU" sz="18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ru-RU" sz="1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52812790591418"/>
                      <c:h val="0.415297060883138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C9F-497B-AAE7-96B515596086}"/>
                </c:ext>
              </c:extLst>
            </c:dLbl>
            <c:dLbl>
              <c:idx val="3"/>
              <c:layout>
                <c:manualLayout>
                  <c:x val="0.10508589506016351"/>
                  <c:y val="-5.09978627761473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D38F1406-7FB3-4926-8C77-E26680E11A4F}" type="CATEGORYNAME">
                      <a:rPr lang="ru-RU" sz="1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1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;                 </a:t>
                    </a:r>
                    <a:fld id="{F56E4B80-5997-4DA0-9A2D-3DA19CB5D1E3}" type="VALUE">
                      <a:rPr lang="ru-RU" sz="1800" baseline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ru-RU" sz="1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67617835661647"/>
                      <c:h val="0.2746275832698060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C9F-497B-AAE7-96B515596086}"/>
                </c:ext>
              </c:extLst>
            </c:dLbl>
            <c:dLbl>
              <c:idx val="4"/>
              <c:layout>
                <c:manualLayout>
                  <c:x val="-7.3653458587229589E-2"/>
                  <c:y val="-4.71086357471092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FF3E51C2-2F7F-4143-86FA-674A89D82F3B}" type="CATEGORYNAME">
                      <a:rPr lang="ru-RU" sz="18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endParaRPr lang="ru-RU" sz="1800" baseline="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fld id="{419B41F5-0B8F-46ED-8971-0E149FA8DC6C}" type="VALUE">
                      <a:rPr lang="ru-RU" sz="18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ru-RU" sz="1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12%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07270630983161"/>
                      <c:h val="0.2224682347744214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C9F-497B-AAE7-96B515596086}"/>
                </c:ext>
              </c:extLst>
            </c:dLbl>
            <c:dLbl>
              <c:idx val="5"/>
              <c:layout>
                <c:manualLayout>
                  <c:x val="-1.9620161426092686E-8"/>
                  <c:y val="-9.580950208924650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4F6FD362-D59F-4C00-AD9E-FBA148150E83}" type="CATEGORYNAME">
                      <a:rPr lang="ru-RU" sz="18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endParaRPr lang="ru-RU" sz="1800" baseline="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fld id="{2D638246-A5C6-4537-A5CB-89652EFA3742}" type="VALUE">
                      <a:rPr lang="ru-RU" sz="18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ru-RU" sz="1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38%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67320872493651"/>
                      <c:h val="0.2410135378404861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0C9F-497B-AAE7-96B51559608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0C9F-497B-AAE7-96B51559608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0C9F-497B-AAE7-96B5155960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Лист1!$F$1:$F$8</c:f>
              <c:strCache>
                <c:ptCount val="6"/>
                <c:pt idx="0">
                  <c:v>ТСР</c:v>
                </c:pt>
                <c:pt idx="1">
                  <c:v>Трости</c:v>
                </c:pt>
                <c:pt idx="2">
                  <c:v>Кресла-коляски, кресла-стулья  ДЦП </c:v>
                </c:pt>
                <c:pt idx="3">
                  <c:v>Матрацы,  подушки </c:v>
                </c:pt>
                <c:pt idx="4">
                  <c:v>Ходунки</c:v>
                </c:pt>
                <c:pt idx="5">
                  <c:v>Опоры</c:v>
                </c:pt>
              </c:strCache>
            </c:strRef>
          </c:cat>
          <c:val>
            <c:numRef>
              <c:f>Лист1!$G$1:$G$8</c:f>
              <c:numCache>
                <c:formatCode>#,##0</c:formatCode>
                <c:ptCount val="8"/>
                <c:pt idx="0">
                  <c:v>829062</c:v>
                </c:pt>
                <c:pt idx="1">
                  <c:v>436904</c:v>
                </c:pt>
                <c:pt idx="2">
                  <c:v>1293350</c:v>
                </c:pt>
                <c:pt idx="3">
                  <c:v>3535405</c:v>
                </c:pt>
                <c:pt idx="4">
                  <c:v>1450625.8</c:v>
                </c:pt>
                <c:pt idx="5">
                  <c:v>4648977.66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C9F-497B-AAE7-96B51559608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Лист1!$F$1:$F$6</c:f>
              <c:strCache>
                <c:ptCount val="6"/>
                <c:pt idx="0">
                  <c:v>ТСР</c:v>
                </c:pt>
                <c:pt idx="1">
                  <c:v>Трости</c:v>
                </c:pt>
                <c:pt idx="2">
                  <c:v>Кресла-коляски, кресла-стулья  ДЦП </c:v>
                </c:pt>
                <c:pt idx="3">
                  <c:v>Матрацы,  подушки </c:v>
                </c:pt>
                <c:pt idx="4">
                  <c:v>Ходунки</c:v>
                </c:pt>
                <c:pt idx="5">
                  <c:v>Опоры</c:v>
                </c:pt>
              </c:strCache>
            </c:strRef>
          </c:cat>
          <c:val>
            <c:numRef>
              <c:f>Лист1!$G$1:$G$6</c:f>
            </c:numRef>
          </c:val>
          <c:extLst>
            <c:ext xmlns:c16="http://schemas.microsoft.com/office/drawing/2014/chart" uri="{C3380CC4-5D6E-409C-BE32-E72D297353CC}">
              <c16:uniqueId val="{00000000-83C7-45F0-A953-0C66CA81F3CC}"/>
            </c:ext>
          </c:extLst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Лист1!$F$1:$F$6</c:f>
              <c:strCache>
                <c:ptCount val="6"/>
                <c:pt idx="0">
                  <c:v>ТСР</c:v>
                </c:pt>
                <c:pt idx="1">
                  <c:v>Трости</c:v>
                </c:pt>
                <c:pt idx="2">
                  <c:v>Кресла-коляски, кресла-стулья  ДЦП </c:v>
                </c:pt>
                <c:pt idx="3">
                  <c:v>Матрацы,  подушки </c:v>
                </c:pt>
                <c:pt idx="4">
                  <c:v>Ходунки</c:v>
                </c:pt>
                <c:pt idx="5">
                  <c:v>Опоры</c:v>
                </c:pt>
              </c:strCache>
            </c:strRef>
          </c:cat>
          <c:val>
            <c:numRef>
              <c:f>Лист1!$H$1:$H$6</c:f>
            </c:numRef>
          </c:val>
          <c:extLst>
            <c:ext xmlns:c16="http://schemas.microsoft.com/office/drawing/2014/chart" uri="{C3380CC4-5D6E-409C-BE32-E72D297353CC}">
              <c16:uniqueId val="{00000001-83C7-45F0-A953-0C66CA81F3CC}"/>
            </c:ext>
          </c:extLst>
        </c:ser>
        <c:ser>
          <c:idx val="2"/>
          <c:order val="2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Лист1!$F$1:$F$6</c:f>
              <c:strCache>
                <c:ptCount val="6"/>
                <c:pt idx="0">
                  <c:v>ТСР</c:v>
                </c:pt>
                <c:pt idx="1">
                  <c:v>Трости</c:v>
                </c:pt>
                <c:pt idx="2">
                  <c:v>Кресла-коляски, кресла-стулья  ДЦП </c:v>
                </c:pt>
                <c:pt idx="3">
                  <c:v>Матрацы,  подушки </c:v>
                </c:pt>
                <c:pt idx="4">
                  <c:v>Ходунки</c:v>
                </c:pt>
                <c:pt idx="5">
                  <c:v>Опоры</c:v>
                </c:pt>
              </c:strCache>
            </c:strRef>
          </c:cat>
          <c:val>
            <c:numRef>
              <c:f>Лист1!$I$1:$I$6</c:f>
            </c:numRef>
          </c:val>
          <c:extLst>
            <c:ext xmlns:c16="http://schemas.microsoft.com/office/drawing/2014/chart" uri="{C3380CC4-5D6E-409C-BE32-E72D297353CC}">
              <c16:uniqueId val="{00000002-83C7-45F0-A953-0C66CA81F3CC}"/>
            </c:ext>
          </c:extLst>
        </c:ser>
        <c:ser>
          <c:idx val="3"/>
          <c:order val="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83C7-45F0-A953-0C66CA81F3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83C7-45F0-A953-0C66CA81F3CC}"/>
              </c:ext>
            </c:extLst>
          </c:dPt>
          <c:dPt>
            <c:idx val="2"/>
            <c:bubble3D val="0"/>
            <c:explosion val="8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83C7-45F0-A953-0C66CA81F3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83C7-45F0-A953-0C66CA81F3C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83C7-45F0-A953-0C66CA81F3C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83C7-45F0-A953-0C66CA81F3CC}"/>
              </c:ext>
            </c:extLst>
          </c:dPt>
          <c:dLbls>
            <c:dLbl>
              <c:idx val="0"/>
              <c:layout>
                <c:manualLayout>
                  <c:x val="0.16592940639425791"/>
                  <c:y val="8.77700373072318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baseline="0" dirty="0"/>
                      <a:t>Мебель
</a:t>
                    </a:r>
                    <a:fld id="{E7B4E1F1-2C8C-47FC-ABED-3DADBD001E54}" type="PERCENTAGE">
                      <a:rPr lang="en-US" baseline="0"/>
                      <a:pPr>
                        <a:defRPr sz="1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453291828708646"/>
                      <c:h val="0.163218534659967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3C7-45F0-A953-0C66CA81F3CC}"/>
                </c:ext>
              </c:extLst>
            </c:dLbl>
            <c:dLbl>
              <c:idx val="1"/>
              <c:layout>
                <c:manualLayout>
                  <c:x val="7.6977252843394572E-2"/>
                  <c:y val="-1.674978127734033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3C7-45F0-A953-0C66CA81F3CC}"/>
                </c:ext>
              </c:extLst>
            </c:dLbl>
            <c:dLbl>
              <c:idx val="2"/>
              <c:layout>
                <c:manualLayout>
                  <c:x val="0.36217394709664164"/>
                  <c:y val="-2.844233738019332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15FB890B-BCF0-4D90-8D15-4894B820F227}" type="CATEGORYNAME">
                      <a:rPr lang="ru-RU" b="1"/>
                      <a:pPr>
                        <a:defRPr sz="1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b="1" dirty="0"/>
                      <a:t> </a:t>
                    </a:r>
                  </a:p>
                  <a:p>
                    <a:pPr>
                      <a:defRPr sz="1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b="1" dirty="0"/>
                      <a:t>20 700 </a:t>
                    </a:r>
                    <a:r>
                      <a:rPr lang="ru-RU" b="1" dirty="0" err="1"/>
                      <a:t>т.р</a:t>
                    </a:r>
                    <a:r>
                      <a:rPr lang="ru-RU" b="1" baseline="0" dirty="0"/>
                      <a:t>
</a:t>
                    </a:r>
                    <a:fld id="{29755537-14CE-48E3-97C5-8DC3F0E275CB}" type="PERCENTAGE">
                      <a:rPr lang="ru-RU" b="1" baseline="0"/>
                      <a:pPr>
                        <a:defRPr sz="1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ru-RU" b="1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140524651223651"/>
                      <c:h val="0.372666168487549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83C7-45F0-A953-0C66CA81F3CC}"/>
                </c:ext>
              </c:extLst>
            </c:dLbl>
            <c:dLbl>
              <c:idx val="3"/>
              <c:layout>
                <c:manualLayout>
                  <c:x val="-0.16545534274309254"/>
                  <c:y val="0.1310932487605715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55196994426667"/>
                      <c:h val="0.215301106597817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83C7-45F0-A953-0C66CA81F3CC}"/>
                </c:ext>
              </c:extLst>
            </c:dLbl>
            <c:dLbl>
              <c:idx val="4"/>
              <c:layout>
                <c:manualLayout>
                  <c:x val="-9.355091508678344E-2"/>
                  <c:y val="8.575823855351409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11615168533857"/>
                      <c:h val="0.111414558659010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83C7-45F0-A953-0C66CA81F3CC}"/>
                </c:ext>
              </c:extLst>
            </c:dLbl>
            <c:dLbl>
              <c:idx val="5"/>
              <c:layout>
                <c:manualLayout>
                  <c:x val="-0.16522768863204348"/>
                  <c:y val="-8.420822397200360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22419981906429"/>
                      <c:h val="0.111414558659010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83C7-45F0-A953-0C66CA81F3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Лист1!$F$1:$F$6</c:f>
              <c:strCache>
                <c:ptCount val="6"/>
                <c:pt idx="0">
                  <c:v>ТСР</c:v>
                </c:pt>
                <c:pt idx="1">
                  <c:v>Трости</c:v>
                </c:pt>
                <c:pt idx="2">
                  <c:v>Кресла-коляски, кресла-стулья  ДЦП </c:v>
                </c:pt>
                <c:pt idx="3">
                  <c:v>Матрацы,  подушки </c:v>
                </c:pt>
                <c:pt idx="4">
                  <c:v>Ходунки</c:v>
                </c:pt>
                <c:pt idx="5">
                  <c:v>Опоры</c:v>
                </c:pt>
              </c:strCache>
            </c:strRef>
          </c:cat>
          <c:val>
            <c:numRef>
              <c:f>Лист1!$J$1:$J$6</c:f>
              <c:numCache>
                <c:formatCode>#,##0</c:formatCode>
                <c:ptCount val="6"/>
                <c:pt idx="0">
                  <c:v>10000000</c:v>
                </c:pt>
                <c:pt idx="1">
                  <c:v>100000</c:v>
                </c:pt>
                <c:pt idx="2">
                  <c:v>20700000</c:v>
                </c:pt>
                <c:pt idx="3">
                  <c:v>5000000</c:v>
                </c:pt>
                <c:pt idx="4">
                  <c:v>1500000</c:v>
                </c:pt>
                <c:pt idx="5">
                  <c:v>3200000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3C7-45F0-A953-0C66CA81F3CC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067809513511063E-2"/>
          <c:y val="0.69370279285380554"/>
          <c:w val="0.28438683788184499"/>
          <c:h val="0.247598023348002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900" b="0" i="0" u="none" strike="noStrike" kern="1200" cap="all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3.35944E-7</cdr:x>
      <cdr:y>0.92303</cdr:y>
    </cdr:from>
    <cdr:to>
      <cdr:x>0.96309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9BCE7E9-CE5F-4F63-A22D-FDEDFE3908F0}"/>
            </a:ext>
          </a:extLst>
        </cdr:cNvPr>
        <cdr:cNvSpPr txBox="1"/>
      </cdr:nvSpPr>
      <cdr:spPr>
        <a:xfrm xmlns:a="http://schemas.openxmlformats.org/drawingml/2006/main">
          <a:off x="2" y="5294854"/>
          <a:ext cx="5733634" cy="4415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</a:t>
          </a:r>
          <a:r>
            <a:rPr lang="ru-RU" sz="1800" b="1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продаж </a:t>
          </a:r>
          <a:r>
            <a:rPr lang="ru-RU" sz="1800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12,2 млн. руб. – 3% от годовой выручки</a:t>
          </a:r>
          <a:endParaRPr lang="ru-RU" sz="1800" dirty="0">
            <a:solidFill>
              <a:srgbClr val="FF0000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132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57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483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433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26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894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12/3/2020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540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12/3/2020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769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12/3/2020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326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19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60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12/3/2020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4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es.wikipedia.org/wiki/Rublo_ruso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s://www.freestock.com/free-photos/3d-business-man-texting-cell-phone-73351387" TargetMode="Externa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936224-6D4E-4878-AFD6-8E243E117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337" y="4471416"/>
            <a:ext cx="11401130" cy="2148840"/>
          </a:xfrm>
        </p:spPr>
        <p:txBody>
          <a:bodyPr/>
          <a:lstStyle/>
          <a:p>
            <a:pPr algn="l"/>
            <a:r>
              <a:rPr lang="ru-RU" sz="4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  <a:br>
              <a:rPr lang="ru-RU" sz="4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 Лилия Евгеньевна</a:t>
            </a:r>
            <a:endParaRPr lang="ru-RU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8412A4-B6E6-4163-8AF8-022130D59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806" y="750320"/>
            <a:ext cx="11105474" cy="4708648"/>
          </a:xfrm>
        </p:spPr>
        <p:txBody>
          <a:bodyPr>
            <a:normAutofit/>
          </a:bodyPr>
          <a:lstStyle/>
          <a:p>
            <a:pPr algn="ctr"/>
            <a:endParaRPr lang="ru-RU" sz="4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4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УРОВНЯ ДОСТУПНОСТИ </a:t>
            </a:r>
          </a:p>
          <a:p>
            <a:pPr algn="ctr"/>
            <a:r>
              <a:rPr lang="ru-RU" sz="4000" b="1" cap="all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технических средств реабилитации Для инвалидов  </a:t>
            </a:r>
          </a:p>
          <a:p>
            <a:pPr algn="ctr"/>
            <a:r>
              <a:rPr lang="ru-RU" sz="4000" b="1" cap="all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ИРКУТСКОЙ ОБЛАСТИ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BADDE5-463A-4AC8-858B-E47D904FB93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096" y="-8805"/>
            <a:ext cx="1893325" cy="75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381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473A4E-938C-4810-AB59-7B2E3FA65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967" y="357431"/>
            <a:ext cx="10966026" cy="459207"/>
          </a:xfrm>
        </p:spPr>
        <p:txBody>
          <a:bodyPr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РЕЗУЛЬТАТЫ ПРОЕКТА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5FF717-73A0-4C8C-A36F-EFBFEE807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731" y="1329069"/>
            <a:ext cx="10621926" cy="5376531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ClrTx/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Доступ инвалидов к качественным техническим средствам реабилитации</a:t>
            </a:r>
          </a:p>
          <a:p>
            <a:pPr algn="just">
              <a:spcBef>
                <a:spcPts val="0"/>
              </a:spcBef>
              <a:buClrTx/>
              <a:buFontTx/>
              <a:buChar char="-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обеспечение;</a:t>
            </a:r>
          </a:p>
          <a:p>
            <a:pPr algn="just">
              <a:spcBef>
                <a:spcPts val="0"/>
              </a:spcBef>
              <a:buClrTx/>
              <a:buFontTx/>
              <a:buChar char="-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сроков;</a:t>
            </a:r>
          </a:p>
          <a:p>
            <a:pPr algn="just">
              <a:spcBef>
                <a:spcPts val="0"/>
              </a:spcBef>
              <a:buClrTx/>
              <a:buFontTx/>
              <a:buChar char="-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выбора;</a:t>
            </a:r>
          </a:p>
          <a:p>
            <a:pPr algn="just">
              <a:spcBef>
                <a:spcPts val="0"/>
              </a:spcBef>
              <a:buClrTx/>
              <a:buFontTx/>
              <a:buChar char="-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подход. </a:t>
            </a:r>
          </a:p>
          <a:p>
            <a:pPr marL="0" indent="0" algn="just">
              <a:spcBef>
                <a:spcPts val="0"/>
              </a:spcBef>
              <a:buClrTx/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ClrTx/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Увеличение доли регионального рынка ТСР Компании к концу пятого года реализации проекта с 2,5% до 10%.</a:t>
            </a:r>
          </a:p>
          <a:p>
            <a:pPr marL="0" indent="0" algn="just">
              <a:spcBef>
                <a:spcPts val="0"/>
              </a:spcBef>
              <a:buClrTx/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ClrTx/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Аренда (прокат) ТСР для временно нетрудоспособных граждан.</a:t>
            </a:r>
          </a:p>
          <a:p>
            <a:pPr marL="0" indent="0" algn="just">
              <a:spcBef>
                <a:spcPts val="0"/>
              </a:spcBef>
              <a:buClrTx/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ClrTx/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ООО Компания «Киль-Иркутск» приобретет технологический </a:t>
            </a:r>
          </a:p>
          <a:p>
            <a:pPr marL="0" indent="0" algn="just">
              <a:spcBef>
                <a:spcPts val="0"/>
              </a:spcBef>
              <a:buClrTx/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организационный опыт по созданию региональных проектов обеспечения ТСР с возможностью его масштабирования.</a:t>
            </a:r>
          </a:p>
          <a:p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DA45EF-B77C-49AD-8E78-B379A6B173F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140" y="152400"/>
            <a:ext cx="1893325" cy="75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2722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2D5973-4E47-4AAE-8A91-A60F061B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935546" cy="5090160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66958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CA744A-BF46-41EA-A6B0-91B2DFD2C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22" y="225778"/>
            <a:ext cx="10498667" cy="870885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ХАРАКТЕРИСТИКА КОМПАНИИ</a:t>
            </a:r>
            <a:b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ООО «Компания Киль-Иркутск»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2089" name="Объект 2088">
            <a:extLst>
              <a:ext uri="{FF2B5EF4-FFF2-40B4-BE49-F238E27FC236}">
                <a16:creationId xmlns:a16="http://schemas.microsoft.com/office/drawing/2014/main" id="{CF5C7A9B-D00E-4A60-AB3D-5FBD63DE0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489" y="1241778"/>
            <a:ext cx="11898489" cy="512388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Группы медицинских компаний «КИЛЬ» -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1994 год, г. Москва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Открытие филиала в </a:t>
            </a:r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Иркутске -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2006 год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Всего 20 филиалов, из которых 3 за рубежом –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Боливии, Монголии, Украине.  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Основное направление деятельности: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поставка и производство медоборудования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поставка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технических средств реабилитации (ТСР)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CD72F7-F29B-4241-9820-5F36C34F03F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89" y="5892767"/>
            <a:ext cx="1893325" cy="75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test">
            <a:extLst>
              <a:ext uri="{FF2B5EF4-FFF2-40B4-BE49-F238E27FC236}">
                <a16:creationId xmlns:a16="http://schemas.microsoft.com/office/drawing/2014/main" id="{D33085D0-4291-40DF-9931-8FC18A27813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45" y="3428999"/>
            <a:ext cx="3262963" cy="1842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FEA92E-3D39-4FD2-B6AD-A6F4A6F7D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1686" y="3343468"/>
            <a:ext cx="3859102" cy="232887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A15F38-0713-46CB-AB2C-8741563A98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0788" y="3277465"/>
            <a:ext cx="3712786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07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CA744A-BF46-41EA-A6B0-91B2DFD2C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287337"/>
            <a:ext cx="11966222" cy="627063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 ДЕЯТЕЛЬНОСТИ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ООО «КОМПАНИЯ КИЛЬ-ИРКУТСК, тыс. руб.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75128D83-59B2-445F-B31B-D418A50EFC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2443739"/>
              </p:ext>
            </p:extLst>
          </p:nvPr>
        </p:nvGraphicFramePr>
        <p:xfrm>
          <a:off x="321044" y="1027289"/>
          <a:ext cx="10664456" cy="4952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94334">
                  <a:extLst>
                    <a:ext uri="{9D8B030D-6E8A-4147-A177-3AD203B41FA5}">
                      <a16:colId xmlns:a16="http://schemas.microsoft.com/office/drawing/2014/main" val="2282334271"/>
                    </a:ext>
                  </a:extLst>
                </a:gridCol>
                <a:gridCol w="1717155">
                  <a:extLst>
                    <a:ext uri="{9D8B030D-6E8A-4147-A177-3AD203B41FA5}">
                      <a16:colId xmlns:a16="http://schemas.microsoft.com/office/drawing/2014/main" val="2903733243"/>
                    </a:ext>
                  </a:extLst>
                </a:gridCol>
                <a:gridCol w="1810977">
                  <a:extLst>
                    <a:ext uri="{9D8B030D-6E8A-4147-A177-3AD203B41FA5}">
                      <a16:colId xmlns:a16="http://schemas.microsoft.com/office/drawing/2014/main" val="2509064396"/>
                    </a:ext>
                  </a:extLst>
                </a:gridCol>
                <a:gridCol w="1541990">
                  <a:extLst>
                    <a:ext uri="{9D8B030D-6E8A-4147-A177-3AD203B41FA5}">
                      <a16:colId xmlns:a16="http://schemas.microsoft.com/office/drawing/2014/main" val="277067360"/>
                    </a:ext>
                  </a:extLst>
                </a:gridCol>
              </a:tblGrid>
              <a:tr h="80902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 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 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14423"/>
                  </a:ext>
                </a:extLst>
              </a:tr>
              <a:tr h="48983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2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Выручка</a:t>
                      </a:r>
                      <a:endParaRPr lang="ru-RU" sz="2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2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212 596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2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226 535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2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447 904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4971930"/>
                  </a:ext>
                </a:extLst>
              </a:tr>
              <a:tr h="62151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lang="ru-RU" sz="2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lang="ru-RU" sz="2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выручка от реализации ТСР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2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24 680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2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17 843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2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12 959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3003362"/>
                  </a:ext>
                </a:extLst>
              </a:tr>
              <a:tr h="67569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lang="ru-RU" sz="28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ТСР в общей выручке,%</a:t>
                      </a:r>
                      <a:endParaRPr lang="ru-RU" sz="28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6068981"/>
                  </a:ext>
                </a:extLst>
              </a:tr>
              <a:tr h="543118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2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Валовая прибыль</a:t>
                      </a:r>
                      <a:endParaRPr lang="ru-RU" sz="2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2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50 202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2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61 632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2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99 839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1196643"/>
                  </a:ext>
                </a:extLst>
              </a:tr>
              <a:tr h="8178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2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2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валовая прибыль по ТСР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2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9 538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2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8 628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2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4 991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1595709"/>
                  </a:ext>
                </a:extLst>
              </a:tr>
              <a:tr h="72788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28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валовой прибыли по ТСР, % </a:t>
                      </a:r>
                      <a:endParaRPr lang="ru-RU" sz="28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7278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5545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8748-EEBC-48E4-B373-EA9C9A760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740" y="297712"/>
            <a:ext cx="10473927" cy="61668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АССОРТИМЕНТНОЙ ПОЛИТИКИ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732544EF-A9D0-45E6-8FD3-C4CE439B9D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989406"/>
              </p:ext>
            </p:extLst>
          </p:nvPr>
        </p:nvGraphicFramePr>
        <p:xfrm>
          <a:off x="219740" y="888624"/>
          <a:ext cx="6070334" cy="5858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69BCF178-D20C-48F3-8DA6-B8114C31C6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2618341"/>
              </p:ext>
            </p:extLst>
          </p:nvPr>
        </p:nvGraphicFramePr>
        <p:xfrm>
          <a:off x="6517758" y="1180214"/>
          <a:ext cx="5135526" cy="5295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B2F0EBE-940B-4804-AB11-7A90E101FDB8}"/>
              </a:ext>
            </a:extLst>
          </p:cNvPr>
          <p:cNvSpPr txBox="1"/>
          <p:nvPr/>
        </p:nvSpPr>
        <p:spPr>
          <a:xfrm>
            <a:off x="6747666" y="688569"/>
            <a:ext cx="49800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СТРУКТУРА ПРОДАЖ ТСР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2016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FB8D4A-33B7-4043-9E3F-1276BC6D509E}"/>
              </a:ext>
            </a:extLst>
          </p:cNvPr>
          <p:cNvSpPr txBox="1"/>
          <p:nvPr/>
        </p:nvSpPr>
        <p:spPr>
          <a:xfrm>
            <a:off x="6177516" y="6275173"/>
            <a:ext cx="5893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</a:t>
            </a:r>
            <a:r>
              <a:rPr lang="ru-RU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 </a:t>
            </a:r>
            <a:r>
              <a:rPr lang="ru-RU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40,5 млн. руб. – 23% от годовой выручки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14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473A4E-938C-4810-AB59-7B2E3FA65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5732" y="349956"/>
            <a:ext cx="8527627" cy="555817"/>
          </a:xfrm>
        </p:spPr>
        <p:txBody>
          <a:bodyPr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ПРЕДПОСЫЛКИ ПРОЕКТА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5FF717-73A0-4C8C-A36F-EFBFEE807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398" y="867800"/>
            <a:ext cx="10272889" cy="1206146"/>
          </a:xfrm>
        </p:spPr>
        <p:txBody>
          <a:bodyPr>
            <a:normAutofit/>
          </a:bodyPr>
          <a:lstStyle/>
          <a:p>
            <a:pPr marL="0" lvl="0" indent="542925" algn="just">
              <a:spcBef>
                <a:spcPts val="0"/>
              </a:spcBef>
              <a:buClrTx/>
              <a:buFont typeface="+mj-lt"/>
              <a:buAutoNum type="arabicPeriod"/>
              <a:tabLst>
                <a:tab pos="540385" algn="l"/>
              </a:tabLst>
            </a:pPr>
            <a:r>
              <a:rPr lang="ru-RU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Монополизация рынка государственных контрактов по реализации ТСР (закупки с единственным поставщиком, конкурс вместо аукционов)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buClrTx/>
              <a:buNone/>
              <a:tabLst>
                <a:tab pos="540385" algn="l"/>
              </a:tabLst>
            </a:pPr>
            <a:endParaRPr lang="ru-RU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AF9035-B3C8-4EEF-BB74-1BBF55647ED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1" y="146648"/>
            <a:ext cx="1893325" cy="7591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E96A600C-932A-4DDD-BD14-9C30F2DE2E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8852337"/>
              </p:ext>
            </p:extLst>
          </p:nvPr>
        </p:nvGraphicFramePr>
        <p:xfrm>
          <a:off x="666044" y="2180794"/>
          <a:ext cx="10977315" cy="41866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0794">
                  <a:extLst>
                    <a:ext uri="{9D8B030D-6E8A-4147-A177-3AD203B41FA5}">
                      <a16:colId xmlns:a16="http://schemas.microsoft.com/office/drawing/2014/main" val="833426824"/>
                    </a:ext>
                  </a:extLst>
                </a:gridCol>
                <a:gridCol w="5049695">
                  <a:extLst>
                    <a:ext uri="{9D8B030D-6E8A-4147-A177-3AD203B41FA5}">
                      <a16:colId xmlns:a16="http://schemas.microsoft.com/office/drawing/2014/main" val="2189865358"/>
                    </a:ext>
                  </a:extLst>
                </a:gridCol>
                <a:gridCol w="2126826">
                  <a:extLst>
                    <a:ext uri="{9D8B030D-6E8A-4147-A177-3AD203B41FA5}">
                      <a16:colId xmlns:a16="http://schemas.microsoft.com/office/drawing/2014/main" val="2018463871"/>
                    </a:ext>
                  </a:extLst>
                </a:gridCol>
              </a:tblGrid>
              <a:tr h="584068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Перечень организаций - 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единственных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поставщиков ТСР (кресел-колясок для инвалидов) (Распоряжение Правительства РФ от 31 августа 2016 года № 1835-р)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28634"/>
                  </a:ext>
                </a:extLst>
              </a:tr>
              <a:tr h="5840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организации</a:t>
                      </a:r>
                      <a:endParaRPr lang="ru-RU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изделия</a:t>
                      </a:r>
                      <a:endParaRPr lang="ru-RU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Количество, ед.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714511"/>
                  </a:ext>
                </a:extLst>
              </a:tr>
              <a:tr h="87610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«ОТТО БОКК </a:t>
                      </a:r>
                      <a:r>
                        <a:rPr lang="ru-RU" sz="20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Мобилити</a:t>
                      </a:r>
                      <a:r>
                        <a:rPr lang="ru-RU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2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кресла-коляски для инвалидов «Старт»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ручным приводом комнатные, прогулочные в различных модификациях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40 000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369511"/>
                  </a:ext>
                </a:extLst>
              </a:tr>
              <a:tr h="87610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АНО «</a:t>
                      </a:r>
                      <a:r>
                        <a:rPr lang="ru-RU" sz="20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Катаржина</a:t>
                      </a:r>
                      <a:r>
                        <a:rPr lang="ru-RU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2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кресла-коляски с ручным приводом серии</a:t>
                      </a:r>
                      <a:b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«Крошка-</a:t>
                      </a:r>
                      <a:r>
                        <a:rPr lang="ru-RU" sz="20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</a:t>
                      </a: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(модели «Активная»,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«Василиса», «Люкс»); серии «Пикник»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469725"/>
                  </a:ext>
                </a:extLst>
              </a:tr>
              <a:tr h="116420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«Благотворительный центр активной реабилитации инвалидов «Преодоление»»</a:t>
                      </a:r>
                      <a:endParaRPr lang="ru-RU" sz="2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кресла-коляски активного типа</a:t>
                      </a:r>
                      <a:b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(модели «</a:t>
                      </a:r>
                      <a:r>
                        <a:rPr lang="ru-RU" sz="20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Лайт</a:t>
                      </a: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«Ультра-2», «Мустанг-1», «Гармония-1»)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156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54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473A4E-938C-4810-AB59-7B2E3FA65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623" y="265815"/>
            <a:ext cx="6807200" cy="639958"/>
          </a:xfrm>
        </p:spPr>
        <p:txBody>
          <a:bodyPr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ПРЕДПОСЫЛКИ ПРОЕКТА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5FF717-73A0-4C8C-A36F-EFBFEE807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169580"/>
            <a:ext cx="11189704" cy="5422605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0000"/>
              </a:lnSpc>
              <a:spcBef>
                <a:spcPts val="0"/>
              </a:spcBef>
              <a:buClrTx/>
              <a:buNone/>
              <a:tabLst>
                <a:tab pos="540385" algn="l"/>
              </a:tabLst>
            </a:pPr>
            <a:endParaRPr lang="ru-RU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buClrTx/>
              <a:buNone/>
              <a:tabLst>
                <a:tab pos="540385" algn="l"/>
              </a:tabLst>
            </a:pPr>
            <a:r>
              <a:rPr lang="ru-RU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Сохранения позиций Компании на рынке ТСР возможно за счет перемещения основных каналов реализации продукции в программы возмещения расходов, понесенных инвалидами на приобретение ТСР.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buClrTx/>
              <a:buNone/>
              <a:tabLst>
                <a:tab pos="540385" algn="l"/>
              </a:tabLst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buClrTx/>
              <a:buNone/>
              <a:tabLst>
                <a:tab pos="540385" algn="l"/>
              </a:tabLst>
            </a:pP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Возрастающий спрос на услуги постпродажного сопровождения ТСР.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buClrTx/>
              <a:buNone/>
              <a:tabLst>
                <a:tab pos="540385" algn="l"/>
              </a:tabLst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buClrTx/>
              <a:buNone/>
              <a:tabLst>
                <a:tab pos="540385" algn="l"/>
              </a:tabLst>
            </a:pP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Заинтересованность, для временно нетрудоспособных граждан, в аренде средств ТСР, вместо их приобретения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может стать драйвером рынка.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AF9035-B3C8-4EEF-BB74-1BBF55647ED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53" y="206231"/>
            <a:ext cx="1893325" cy="75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7409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CA744A-BF46-41EA-A6B0-91B2DFD2C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823" y="138224"/>
            <a:ext cx="7061378" cy="132389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Объект 27">
            <a:extLst>
              <a:ext uri="{FF2B5EF4-FFF2-40B4-BE49-F238E27FC236}">
                <a16:creationId xmlns:a16="http://schemas.microsoft.com/office/drawing/2014/main" id="{E19340C2-9B6B-4B7B-96BA-C3811B67C1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-2516212" y="1462121"/>
            <a:ext cx="8405207" cy="476221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CD72F7-F29B-4241-9820-5F36C34F03F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789" y="0"/>
            <a:ext cx="1893325" cy="75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B5D1E6-0D38-46FA-8EA2-FEFB8CFBD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5360" y="1954106"/>
            <a:ext cx="9967126" cy="40285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E86A46-1B90-4D4B-8A92-5371E39B73C6}"/>
              </a:ext>
            </a:extLst>
          </p:cNvPr>
          <p:cNvSpPr txBox="1"/>
          <p:nvPr/>
        </p:nvSpPr>
        <p:spPr>
          <a:xfrm>
            <a:off x="604177" y="138223"/>
            <a:ext cx="1098364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СПОСОБЫ ОБЕСПЕЧЕНИЯ ИНВАЛИДОВ </a:t>
            </a:r>
          </a:p>
          <a:p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ТЕХНИЧЕСКИМИ СРЕДСТВАМИ </a:t>
            </a:r>
          </a:p>
          <a:p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РЕАБИЛИТАЦИИ в РОССИЙСКОЙ ФЕДЕРАЦИИ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Обеспечение по контрактам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640B67-83FF-4B8D-917C-0F585F6FB5DE}"/>
              </a:ext>
            </a:extLst>
          </p:cNvPr>
          <p:cNvSpPr txBox="1"/>
          <p:nvPr/>
        </p:nvSpPr>
        <p:spPr>
          <a:xfrm>
            <a:off x="5784111" y="1462122"/>
            <a:ext cx="55395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Компенсация понесённых расходов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BBB9E2-0773-4846-9DEB-75EE10F0DAD8}"/>
              </a:ext>
            </a:extLst>
          </p:cNvPr>
          <p:cNvSpPr txBox="1"/>
          <p:nvPr/>
        </p:nvSpPr>
        <p:spPr>
          <a:xfrm>
            <a:off x="6883577" y="5782616"/>
            <a:ext cx="41431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Срок выплаты компенсации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60 дней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865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473A4E-938C-4810-AB59-7B2E3FA65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779" y="867356"/>
            <a:ext cx="11164343" cy="403835"/>
          </a:xfrm>
        </p:spPr>
        <p:txBody>
          <a:bodyPr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ПРОЕКТНЫЕ РЕШЕНИЯ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Продажи за счёт компенсаций, индивидуальная работа с инвалидами.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Способы продаж через сайт, мобильное приложение, общество инвалидов, адресный подход.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Изменение системы прямых денежных компенсаций - сертификаты.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Аренда ТСР для временно нетрудоспособных граждан.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3">
            <a:extLst>
              <a:ext uri="{FF2B5EF4-FFF2-40B4-BE49-F238E27FC236}">
                <a16:creationId xmlns:a16="http://schemas.microsoft.com/office/drawing/2014/main" id="{7CE2550E-45DA-4DF3-8370-E382C9A99FA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2" y="2073832"/>
            <a:ext cx="1452629" cy="135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DC105C-2769-4EB8-B3EC-A4E577AD6F1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296" y="64715"/>
            <a:ext cx="1893325" cy="75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942D486-CD83-44E7-9C83-CC81A1F0821C}"/>
              </a:ext>
            </a:extLst>
          </p:cNvPr>
          <p:cNvSpPr/>
          <p:nvPr/>
        </p:nvSpPr>
        <p:spPr>
          <a:xfrm>
            <a:off x="1903001" y="2146554"/>
            <a:ext cx="3218688" cy="141046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Выдача инвалиду сертификата на приобретение ТСР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441A5A9-13D6-40E7-92B6-9FF46F006569}"/>
              </a:ext>
            </a:extLst>
          </p:cNvPr>
          <p:cNvSpPr/>
          <p:nvPr/>
        </p:nvSpPr>
        <p:spPr>
          <a:xfrm>
            <a:off x="5687568" y="2146554"/>
            <a:ext cx="3785616" cy="141046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Внесение информации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выданном сертификате в реестр, доступный поставщикам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CF9E136-0306-4607-B60C-C7D46B2CBCD9}"/>
              </a:ext>
            </a:extLst>
          </p:cNvPr>
          <p:cNvSpPr/>
          <p:nvPr/>
        </p:nvSpPr>
        <p:spPr>
          <a:xfrm>
            <a:off x="5855465" y="4251961"/>
            <a:ext cx="4093207" cy="159202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Выдача ТСР поставщиком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инвалиду по факту предоставления сертификата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CA5BDA5-C020-481C-8150-74BAE7196B4B}"/>
              </a:ext>
            </a:extLst>
          </p:cNvPr>
          <p:cNvSpPr/>
          <p:nvPr/>
        </p:nvSpPr>
        <p:spPr>
          <a:xfrm>
            <a:off x="1490471" y="4251961"/>
            <a:ext cx="3785617" cy="159202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Предъявление сертификата поставщиком для оплаты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уполномоченный госорган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51B2437-82D8-4021-B8FA-3B86A444D32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4738" y="5139860"/>
            <a:ext cx="847725" cy="1161415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D4656093-7475-4E9F-B022-53FAD7F4EF1C}"/>
              </a:ext>
            </a:extLst>
          </p:cNvPr>
          <p:cNvGrpSpPr/>
          <p:nvPr/>
        </p:nvGrpSpPr>
        <p:grpSpPr>
          <a:xfrm>
            <a:off x="139569" y="3884943"/>
            <a:ext cx="771525" cy="695325"/>
            <a:chOff x="0" y="0"/>
            <a:chExt cx="5940425" cy="6221730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9CEF2BFC-8DB7-4B4F-94EF-F07719E37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0" y="0"/>
              <a:ext cx="5940425" cy="5878195"/>
            </a:xfrm>
            <a:prstGeom prst="rect">
              <a:avLst/>
            </a:prstGeom>
          </p:spPr>
        </p:pic>
        <p:sp>
          <p:nvSpPr>
            <p:cNvPr id="21" name="Надпись 19">
              <a:extLst>
                <a:ext uri="{FF2B5EF4-FFF2-40B4-BE49-F238E27FC236}">
                  <a16:creationId xmlns:a16="http://schemas.microsoft.com/office/drawing/2014/main" id="{1E5996FA-443A-42BA-A19B-A816F333D503}"/>
                </a:ext>
              </a:extLst>
            </p:cNvPr>
            <p:cNvSpPr txBox="1"/>
            <p:nvPr/>
          </p:nvSpPr>
          <p:spPr>
            <a:xfrm>
              <a:off x="0" y="5878195"/>
              <a:ext cx="5940425" cy="343535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Стрелка: вверх 21">
            <a:extLst>
              <a:ext uri="{FF2B5EF4-FFF2-40B4-BE49-F238E27FC236}">
                <a16:creationId xmlns:a16="http://schemas.microsoft.com/office/drawing/2014/main" id="{85049114-FD3E-40F0-A6C1-B0852800C806}"/>
              </a:ext>
            </a:extLst>
          </p:cNvPr>
          <p:cNvSpPr/>
          <p:nvPr/>
        </p:nvSpPr>
        <p:spPr>
          <a:xfrm rot="5400000">
            <a:off x="5120148" y="2653299"/>
            <a:ext cx="568960" cy="565879"/>
          </a:xfrm>
          <a:prstGeom prst="up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3" name="Стрелка: вверх 22">
            <a:extLst>
              <a:ext uri="{FF2B5EF4-FFF2-40B4-BE49-F238E27FC236}">
                <a16:creationId xmlns:a16="http://schemas.microsoft.com/office/drawing/2014/main" id="{66EAABC8-27D4-4641-8CA2-E3E5209173BE}"/>
              </a:ext>
            </a:extLst>
          </p:cNvPr>
          <p:cNvSpPr/>
          <p:nvPr/>
        </p:nvSpPr>
        <p:spPr>
          <a:xfrm rot="10800000">
            <a:off x="7209870" y="3557015"/>
            <a:ext cx="568960" cy="694945"/>
          </a:xfrm>
          <a:prstGeom prst="up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4" name="Стрелка: вверх 23">
            <a:extLst>
              <a:ext uri="{FF2B5EF4-FFF2-40B4-BE49-F238E27FC236}">
                <a16:creationId xmlns:a16="http://schemas.microsoft.com/office/drawing/2014/main" id="{A699BE2A-6563-476E-941E-529BEE24EDBF}"/>
              </a:ext>
            </a:extLst>
          </p:cNvPr>
          <p:cNvSpPr/>
          <p:nvPr/>
        </p:nvSpPr>
        <p:spPr>
          <a:xfrm rot="16200000">
            <a:off x="5274552" y="4765031"/>
            <a:ext cx="568960" cy="565882"/>
          </a:xfrm>
          <a:prstGeom prst="up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5" name="Стрелка: вверх 24">
            <a:extLst>
              <a:ext uri="{FF2B5EF4-FFF2-40B4-BE49-F238E27FC236}">
                <a16:creationId xmlns:a16="http://schemas.microsoft.com/office/drawing/2014/main" id="{5A115036-9AD4-49C3-BA93-33323E86AF23}"/>
              </a:ext>
            </a:extLst>
          </p:cNvPr>
          <p:cNvSpPr/>
          <p:nvPr/>
        </p:nvSpPr>
        <p:spPr>
          <a:xfrm rot="5400000">
            <a:off x="1335581" y="2708358"/>
            <a:ext cx="568960" cy="565879"/>
          </a:xfrm>
          <a:prstGeom prst="up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6" name="Стрелка: вверх 25">
            <a:extLst>
              <a:ext uri="{FF2B5EF4-FFF2-40B4-BE49-F238E27FC236}">
                <a16:creationId xmlns:a16="http://schemas.microsoft.com/office/drawing/2014/main" id="{57D18010-C985-46CA-B292-717B26AD5405}"/>
              </a:ext>
            </a:extLst>
          </p:cNvPr>
          <p:cNvSpPr/>
          <p:nvPr/>
        </p:nvSpPr>
        <p:spPr>
          <a:xfrm rot="18528023">
            <a:off x="757906" y="4376507"/>
            <a:ext cx="568960" cy="818275"/>
          </a:xfrm>
          <a:prstGeom prst="up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993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473A4E-938C-4810-AB59-7B2E3FA65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260" y="265814"/>
            <a:ext cx="11101100" cy="493311"/>
          </a:xfrm>
        </p:spPr>
        <p:txBody>
          <a:bodyPr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ЕМКОСТЬ РЫНКА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48A56165-15CF-4105-ACBE-8886C3595E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9449285"/>
              </p:ext>
            </p:extLst>
          </p:nvPr>
        </p:nvGraphicFramePr>
        <p:xfrm>
          <a:off x="446567" y="759125"/>
          <a:ext cx="9839368" cy="5503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37585">
                  <a:extLst>
                    <a:ext uri="{9D8B030D-6E8A-4147-A177-3AD203B41FA5}">
                      <a16:colId xmlns:a16="http://schemas.microsoft.com/office/drawing/2014/main" val="3443602993"/>
                    </a:ext>
                  </a:extLst>
                </a:gridCol>
                <a:gridCol w="2079581">
                  <a:extLst>
                    <a:ext uri="{9D8B030D-6E8A-4147-A177-3AD203B41FA5}">
                      <a16:colId xmlns:a16="http://schemas.microsoft.com/office/drawing/2014/main" val="1346978273"/>
                    </a:ext>
                  </a:extLst>
                </a:gridCol>
                <a:gridCol w="2099734">
                  <a:extLst>
                    <a:ext uri="{9D8B030D-6E8A-4147-A177-3AD203B41FA5}">
                      <a16:colId xmlns:a16="http://schemas.microsoft.com/office/drawing/2014/main" val="3867328107"/>
                    </a:ext>
                  </a:extLst>
                </a:gridCol>
                <a:gridCol w="2022468">
                  <a:extLst>
                    <a:ext uri="{9D8B030D-6E8A-4147-A177-3AD203B41FA5}">
                      <a16:colId xmlns:a16="http://schemas.microsoft.com/office/drawing/2014/main" val="4054910052"/>
                    </a:ext>
                  </a:extLst>
                </a:gridCol>
              </a:tblGrid>
              <a:tr h="423144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Территория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97" marR="33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инвалидов, чел.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97" marR="33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</a:t>
                      </a:r>
                    </a:p>
                  </a:txBody>
                  <a:tcPr marL="33797" marR="33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97" marR="33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506644"/>
                  </a:ext>
                </a:extLst>
              </a:tr>
              <a:tr h="5946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Инвалидов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гр., чел.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97" marR="33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Инвалидов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гр., чел. 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97" marR="33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1448545"/>
                  </a:ext>
                </a:extLst>
              </a:tr>
              <a:tr h="372524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Алтай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97" marR="33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21 061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97" marR="33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4 661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97" marR="33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8 919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97" marR="33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626174"/>
                  </a:ext>
                </a:extLst>
              </a:tr>
              <a:tr h="372524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Тыва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97" marR="33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20 784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97" marR="33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2 792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97" marR="33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8 733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97" marR="33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8678679"/>
                  </a:ext>
                </a:extLst>
              </a:tr>
              <a:tr h="372524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Хакасия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97" marR="33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27 088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97" marR="33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8 048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97" marR="33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6 658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97" marR="33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0417346"/>
                  </a:ext>
                </a:extLst>
              </a:tr>
              <a:tr h="372524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Алтайский край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97" marR="33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171 611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97" marR="33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24 953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97" marR="33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66 524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97" marR="33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35155"/>
                  </a:ext>
                </a:extLst>
              </a:tr>
              <a:tr h="372524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Красноярский край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97" marR="33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181 768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97" marR="33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25 831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97" marR="33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79 366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97" marR="33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659837"/>
                  </a:ext>
                </a:extLst>
              </a:tr>
              <a:tr h="372524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20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Иркутская область</a:t>
                      </a:r>
                      <a:endParaRPr lang="ru-RU" sz="20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97" marR="33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20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207 060</a:t>
                      </a:r>
                      <a:endParaRPr lang="ru-RU" sz="20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97" marR="33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20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25 387</a:t>
                      </a:r>
                      <a:endParaRPr lang="ru-RU" sz="20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97" marR="33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20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83 048</a:t>
                      </a:r>
                      <a:endParaRPr lang="ru-RU" sz="20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97" marR="33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4412799"/>
                  </a:ext>
                </a:extLst>
              </a:tr>
              <a:tr h="372524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Кемеровская область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97" marR="33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215 293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97" marR="33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34 102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97" marR="33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81 570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97" marR="33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2607106"/>
                  </a:ext>
                </a:extLst>
              </a:tr>
              <a:tr h="372524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Новосибирская область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97" marR="33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183 437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97" marR="33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21 571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97" marR="33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73 703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97" marR="33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2774803"/>
                  </a:ext>
                </a:extLst>
              </a:tr>
              <a:tr h="372524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Омская область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97" marR="33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124 550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97" marR="33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16 786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97" marR="33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51 846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97" marR="33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4323738"/>
                  </a:ext>
                </a:extLst>
              </a:tr>
              <a:tr h="372524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Томская область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97" marR="33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62 895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97" marR="33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8 845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97" marR="33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24 168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97" marR="33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3483815"/>
                  </a:ext>
                </a:extLst>
              </a:tr>
              <a:tr h="372524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20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Бурятия</a:t>
                      </a:r>
                      <a:endParaRPr lang="ru-RU" sz="20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97" marR="33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20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74 502</a:t>
                      </a:r>
                      <a:endParaRPr lang="ru-RU" sz="20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97" marR="33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20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10 471</a:t>
                      </a:r>
                      <a:endParaRPr lang="ru-RU" sz="20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97" marR="33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20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32 674</a:t>
                      </a:r>
                      <a:endParaRPr lang="ru-RU" sz="20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97" marR="33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0536385"/>
                  </a:ext>
                </a:extLst>
              </a:tr>
              <a:tr h="372524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Забайкальский край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97" marR="33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76 815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97" marR="33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10 054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97" marR="33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34 699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97" marR="33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4325689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DC105C-2769-4EB8-B3EC-A4E577AD6F1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728" y="0"/>
            <a:ext cx="1893325" cy="75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84534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7285</TotalTime>
  <Words>720</Words>
  <Application>Microsoft Office PowerPoint</Application>
  <PresentationFormat>Широкоэкранный</PresentationFormat>
  <Paragraphs>172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Trebuchet MS</vt:lpstr>
      <vt:lpstr>Тема Office</vt:lpstr>
      <vt:lpstr>               Ри Лилия Евгеньевна</vt:lpstr>
      <vt:lpstr>ОБЩАЯ ХАРАКТЕРИСТИКА КОМПАНИИ ООО «Компания Киль-Иркутск»</vt:lpstr>
      <vt:lpstr>ПОКАЗАТЕЛИ  ДЕЯТЕЛЬНОСТИ ООО «КОМПАНИЯ КИЛЬ-ИРКУТСК, тыс. руб.  </vt:lpstr>
      <vt:lpstr>АНАЛИЗ АССОРТИМЕНТНОЙ ПОЛИТИКИ</vt:lpstr>
      <vt:lpstr>ОСНОВНЫЕ ПРЕДПОСЫЛКИ ПРОЕКТА </vt:lpstr>
      <vt:lpstr>ОСНОВНЫЕ ПРЕДПОСЫЛКИ ПРОЕКТА </vt:lpstr>
      <vt:lpstr> </vt:lpstr>
      <vt:lpstr>ПРОЕКТНЫЕ РЕШЕНИЯ 1. Продажи за счёт компенсаций, индивидуальная работа с инвалидами. 2. Способы продаж через сайт, мобильное приложение, общество инвалидов, адресный подход. 3. Изменение системы прямых денежных компенсаций - сертификаты. 4. Аренда ТСР для временно нетрудоспособных граждан. </vt:lpstr>
      <vt:lpstr>ЕМКОСТЬ РЫНКА</vt:lpstr>
      <vt:lpstr>ОСНОВНЫЕ РЕЗУЛЬТАТЫ ПРОЕКТА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Аркадий Ри</dc:creator>
  <cp:lastModifiedBy>Аркадий Ри</cp:lastModifiedBy>
  <cp:revision>176</cp:revision>
  <dcterms:created xsi:type="dcterms:W3CDTF">2020-09-06T10:23:21Z</dcterms:created>
  <dcterms:modified xsi:type="dcterms:W3CDTF">2020-12-03T14:17:01Z</dcterms:modified>
</cp:coreProperties>
</file>