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38" r:id="rId3"/>
    <p:sldId id="342" r:id="rId4"/>
    <p:sldId id="339" r:id="rId5"/>
    <p:sldId id="348" r:id="rId6"/>
    <p:sldId id="350" r:id="rId7"/>
    <p:sldId id="349" r:id="rId8"/>
    <p:sldId id="346" r:id="rId9"/>
    <p:sldId id="352" r:id="rId10"/>
    <p:sldId id="276" r:id="rId11"/>
  </p:sldIdLst>
  <p:sldSz cx="9144000" cy="6858000" type="screen4x3"/>
  <p:notesSz cx="6794500" cy="9925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E5002"/>
    <a:srgbClr val="D6A300"/>
    <a:srgbClr val="E2AC00"/>
    <a:srgbClr val="00863D"/>
    <a:srgbClr val="9966FF"/>
    <a:srgbClr val="6600FF"/>
    <a:srgbClr val="56A2D0"/>
    <a:srgbClr val="518DD5"/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 autoAdjust="0"/>
    <p:restoredTop sz="93563" autoAdjust="0"/>
  </p:normalViewPr>
  <p:slideViewPr>
    <p:cSldViewPr>
      <p:cViewPr>
        <p:scale>
          <a:sx n="66" d="100"/>
          <a:sy n="66" d="100"/>
        </p:scale>
        <p:origin x="-3294" y="-10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2;&#1086;&#1025;\&#1055;&#1055;\&#1044;&#1080;&#1087;&#1083;&#1086;&#1084;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2;&#1086;&#1025;\&#1055;&#1055;\&#1044;&#1080;&#1087;&#1083;&#1086;&#1084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axId val="107459328"/>
        <c:axId val="107460864"/>
      </c:barChart>
      <c:catAx>
        <c:axId val="107459328"/>
        <c:scaling>
          <c:orientation val="minMax"/>
        </c:scaling>
        <c:axPos val="b"/>
        <c:numFmt formatCode="\О\с\н\о\в\н\о\й" sourceLinked="1"/>
        <c:tickLblPos val="nextTo"/>
        <c:crossAx val="107460864"/>
        <c:crosses val="autoZero"/>
        <c:auto val="1"/>
        <c:lblAlgn val="ctr"/>
        <c:lblOffset val="100"/>
      </c:catAx>
      <c:valAx>
        <c:axId val="107460864"/>
        <c:scaling>
          <c:orientation val="minMax"/>
        </c:scaling>
        <c:axPos val="l"/>
        <c:majorGridlines/>
        <c:numFmt formatCode="\О\с\н\о\в\н\о\й" sourceLinked="1"/>
        <c:tickLblPos val="nextTo"/>
        <c:crossAx val="107459328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axId val="107542784"/>
        <c:axId val="117837824"/>
      </c:barChart>
      <c:catAx>
        <c:axId val="107542784"/>
        <c:scaling>
          <c:orientation val="minMax"/>
        </c:scaling>
        <c:axPos val="b"/>
        <c:numFmt formatCode="\О\с\н\о\в\н\о\й" sourceLinked="1"/>
        <c:tickLblPos val="nextTo"/>
        <c:crossAx val="117837824"/>
        <c:crosses val="autoZero"/>
        <c:auto val="1"/>
        <c:lblAlgn val="ctr"/>
        <c:lblOffset val="100"/>
      </c:catAx>
      <c:valAx>
        <c:axId val="117837824"/>
        <c:scaling>
          <c:orientation val="minMax"/>
        </c:scaling>
        <c:axPos val="l"/>
        <c:majorGridlines/>
        <c:numFmt formatCode="\О\с\н\о\в\н\о\й" sourceLinked="1"/>
        <c:tickLblPos val="nextTo"/>
        <c:crossAx val="107542784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4283" cy="496253"/>
          </a:xfrm>
          <a:prstGeom prst="rect">
            <a:avLst/>
          </a:prstGeom>
        </p:spPr>
        <p:txBody>
          <a:bodyPr vert="horz" lIns="91419" tIns="45711" rIns="91419" bIns="45711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7" y="1"/>
            <a:ext cx="2944283" cy="496253"/>
          </a:xfrm>
          <a:prstGeom prst="rect">
            <a:avLst/>
          </a:prstGeom>
        </p:spPr>
        <p:txBody>
          <a:bodyPr vert="horz" lIns="91419" tIns="45711" rIns="91419" bIns="45711" rtlCol="0"/>
          <a:lstStyle>
            <a:lvl1pPr algn="r">
              <a:defRPr sz="1200"/>
            </a:lvl1pPr>
          </a:lstStyle>
          <a:p>
            <a:pPr>
              <a:defRPr/>
            </a:pPr>
            <a:fld id="{741AF360-B3DB-4621-88D6-A29A0EC8E488}" type="datetimeFigureOut">
              <a:rPr lang="ru-RU"/>
              <a:pPr>
                <a:defRPr/>
              </a:pPr>
              <a:t>09.12.2020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11" rIns="91419" bIns="45711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400"/>
            <a:ext cx="5435600" cy="4466273"/>
          </a:xfrm>
          <a:prstGeom prst="rect">
            <a:avLst/>
          </a:prstGeom>
        </p:spPr>
        <p:txBody>
          <a:bodyPr vert="horz" lIns="91419" tIns="45711" rIns="91419" bIns="45711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7076"/>
            <a:ext cx="2944283" cy="496253"/>
          </a:xfrm>
          <a:prstGeom prst="rect">
            <a:avLst/>
          </a:prstGeom>
        </p:spPr>
        <p:txBody>
          <a:bodyPr vert="horz" lIns="91419" tIns="45711" rIns="91419" bIns="4571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7" y="9427076"/>
            <a:ext cx="2944283" cy="496253"/>
          </a:xfrm>
          <a:prstGeom prst="rect">
            <a:avLst/>
          </a:prstGeom>
        </p:spPr>
        <p:txBody>
          <a:bodyPr vert="horz" lIns="91419" tIns="45711" rIns="91419" bIns="45711" rtlCol="0" anchor="b"/>
          <a:lstStyle>
            <a:lvl1pPr algn="r">
              <a:defRPr sz="1200"/>
            </a:lvl1pPr>
          </a:lstStyle>
          <a:p>
            <a:pPr>
              <a:defRPr/>
            </a:pPr>
            <a:fld id="{0700D872-02BA-45CC-8AB7-3BC35E0AD2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0327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00D872-02BA-45CC-8AB7-3BC35E0AD27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00D872-02BA-45CC-8AB7-3BC35E0AD27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 descr="a1"/>
          <p:cNvSpPr>
            <a:spLocks noChangeArrowheads="1"/>
          </p:cNvSpPr>
          <p:nvPr/>
        </p:nvSpPr>
        <p:spPr bwMode="gray">
          <a:xfrm>
            <a:off x="2286000" y="0"/>
            <a:ext cx="2286000" cy="312420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gray">
          <a:xfrm>
            <a:off x="0" y="0"/>
            <a:ext cx="2209800" cy="312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gray">
          <a:xfrm>
            <a:off x="4648200" y="0"/>
            <a:ext cx="2209800" cy="3124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" name="Rectangle 20" descr="a2"/>
          <p:cNvSpPr>
            <a:spLocks noChangeArrowheads="1"/>
          </p:cNvSpPr>
          <p:nvPr/>
        </p:nvSpPr>
        <p:spPr bwMode="gray">
          <a:xfrm>
            <a:off x="6934200" y="0"/>
            <a:ext cx="2209800" cy="31242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gray">
          <a:xfrm>
            <a:off x="2286000" y="3124200"/>
            <a:ext cx="6858000" cy="609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gray">
          <a:xfrm>
            <a:off x="0" y="3124200"/>
            <a:ext cx="9144000" cy="152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44500" y="2514600"/>
            <a:ext cx="1765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bg1"/>
                </a:solidFill>
                <a:latin typeface="Arial Black" pitchFamily="34" charset="0"/>
              </a:rPr>
              <a:t>L o g 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048000"/>
            <a:ext cx="6705600" cy="6858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2286000" y="3886200"/>
            <a:ext cx="6719888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>
                <a:latin typeface="Verdana" pitchFamily="34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457200" y="6551613"/>
            <a:ext cx="2133600" cy="169862"/>
          </a:xfrm>
        </p:spPr>
        <p:txBody>
          <a:bodyPr/>
          <a:lstStyle>
            <a:lvl1pPr>
              <a:defRPr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 bwMode="gray">
          <a:xfrm>
            <a:off x="3124200" y="6553200"/>
            <a:ext cx="2895600" cy="168275"/>
          </a:xfrm>
        </p:spPr>
        <p:txBody>
          <a:bodyPr/>
          <a:lstStyle>
            <a:lvl1pPr algn="ctr">
              <a:defRPr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 bwMode="gray">
          <a:xfrm>
            <a:off x="6553200" y="6553200"/>
            <a:ext cx="2133600" cy="168275"/>
          </a:xfrm>
        </p:spPr>
        <p:txBody>
          <a:bodyPr/>
          <a:lstStyle>
            <a:lvl1pPr algn="r">
              <a:defRPr>
                <a:effectLst/>
                <a:latin typeface="+mn-lt"/>
              </a:defRPr>
            </a:lvl1pPr>
          </a:lstStyle>
          <a:p>
            <a:pPr>
              <a:defRPr/>
            </a:pPr>
            <a:fld id="{71459C3C-EE4A-4DEF-80DF-F7F7DC6E5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09181-BA1A-42CF-8B59-0E39E6870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31838"/>
            <a:ext cx="2057400" cy="5567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31838"/>
            <a:ext cx="6019800" cy="5567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521F2-2523-435E-B6A3-F5109F117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3425" y="731838"/>
            <a:ext cx="7800975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19225"/>
            <a:ext cx="8229600" cy="48799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BEA9B-92A3-40AD-BC17-995744A10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FD100-540C-4024-AFDE-0A8D95139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802AA-2866-4F62-8A74-355F60AE0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19225"/>
            <a:ext cx="403860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9225"/>
            <a:ext cx="403860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2F1AE-22E3-4A3A-B607-BE6BDF68B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A7B31-AF20-419E-BB50-75201D7CB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A024E-9CB8-4C5D-A6E2-2A7D5FBCA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FE0BB-9F05-4544-BF4A-250A7F122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100B8-A4A3-4419-8457-0C68C8CFE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DF643-76EA-4ACA-9153-0F978D5472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3" descr="a1"/>
          <p:cNvSpPr>
            <a:spLocks noChangeArrowheads="1"/>
          </p:cNvSpPr>
          <p:nvPr/>
        </p:nvSpPr>
        <p:spPr bwMode="gray">
          <a:xfrm>
            <a:off x="592138" y="0"/>
            <a:ext cx="2066925" cy="838200"/>
          </a:xfrm>
          <a:prstGeom prst="rect">
            <a:avLst/>
          </a:prstGeom>
          <a:blipFill dpi="0" rotWithShape="1">
            <a:blip r:embed="rId1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2730500" y="0"/>
            <a:ext cx="2138363" cy="838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9" name="Rectangle 25" descr="a2"/>
          <p:cNvSpPr>
            <a:spLocks noChangeArrowheads="1"/>
          </p:cNvSpPr>
          <p:nvPr/>
        </p:nvSpPr>
        <p:spPr bwMode="gray">
          <a:xfrm>
            <a:off x="4938713" y="0"/>
            <a:ext cx="2066925" cy="838200"/>
          </a:xfrm>
          <a:prstGeom prst="rect">
            <a:avLst/>
          </a:prstGeom>
          <a:blipFill dpi="0" rotWithShape="1">
            <a:blip r:embed="rId1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gray">
          <a:xfrm>
            <a:off x="7077075" y="0"/>
            <a:ext cx="2066925" cy="838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457200" y="6477000"/>
            <a:ext cx="8686800" cy="381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2055" name="Group 27"/>
          <p:cNvGrpSpPr>
            <a:grpSpLocks/>
          </p:cNvGrpSpPr>
          <p:nvPr/>
        </p:nvGrpSpPr>
        <p:grpSpPr bwMode="auto">
          <a:xfrm>
            <a:off x="0" y="685800"/>
            <a:ext cx="9144000" cy="609600"/>
            <a:chOff x="0" y="432"/>
            <a:chExt cx="5760" cy="384"/>
          </a:xfrm>
        </p:grpSpPr>
        <p:sp>
          <p:nvSpPr>
            <p:cNvPr id="1052" name="Rectangle 28"/>
            <p:cNvSpPr>
              <a:spLocks noChangeArrowheads="1"/>
            </p:cNvSpPr>
            <p:nvPr/>
          </p:nvSpPr>
          <p:spPr bwMode="gray">
            <a:xfrm>
              <a:off x="0" y="432"/>
              <a:ext cx="5760" cy="9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gray">
            <a:xfrm>
              <a:off x="362" y="432"/>
              <a:ext cx="5398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9225"/>
            <a:ext cx="8229600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fld id="{19A74E67-077C-4F74-9785-31FEAA3AF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60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733425" y="731838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55" name="Text Box 31"/>
          <p:cNvSpPr txBox="1">
            <a:spLocks noChangeArrowheads="1"/>
          </p:cNvSpPr>
          <p:nvPr/>
        </p:nvSpPr>
        <p:spPr bwMode="auto">
          <a:xfrm>
            <a:off x="7391400" y="76200"/>
            <a:ext cx="1765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bg1"/>
                </a:solidFill>
                <a:latin typeface="Arial Black" pitchFamily="34" charset="0"/>
              </a:rPr>
              <a:t>L o g 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5088" y="2025650"/>
            <a:ext cx="2071687" cy="1071563"/>
          </a:xfrm>
          <a:prstGeom prst="rect">
            <a:avLst/>
          </a:prstGeom>
          <a:ln w="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5013176"/>
            <a:ext cx="5724128" cy="1296144"/>
          </a:xfrm>
        </p:spPr>
        <p:txBody>
          <a:bodyPr>
            <a:noAutofit/>
          </a:bodyPr>
          <a:lstStyle/>
          <a:p>
            <a:r>
              <a:rPr lang="ru-RU" sz="1800" dirty="0" smtClean="0"/>
              <a:t>Граховский Евгений Владимирович</a:t>
            </a:r>
          </a:p>
          <a:p>
            <a:r>
              <a:rPr lang="ru-RU" sz="1800" dirty="0" smtClean="0"/>
              <a:t>Технический директор </a:t>
            </a:r>
            <a:endParaRPr lang="ru-RU" sz="1800" dirty="0" smtClean="0"/>
          </a:p>
          <a:p>
            <a:r>
              <a:rPr lang="ru-RU" sz="1800" dirty="0" smtClean="0"/>
              <a:t>Подразделения электрических </a:t>
            </a:r>
            <a:r>
              <a:rPr lang="ru-RU" sz="1800" dirty="0" smtClean="0"/>
              <a:t>сетей и </a:t>
            </a:r>
            <a:r>
              <a:rPr lang="ru-RU" sz="1800" dirty="0" smtClean="0"/>
              <a:t>систем</a:t>
            </a:r>
          </a:p>
          <a:p>
            <a:r>
              <a:rPr lang="ru-RU" sz="1800" dirty="0" smtClean="0"/>
              <a:t>ООО </a:t>
            </a:r>
            <a:r>
              <a:rPr lang="ru-RU" sz="1800" dirty="0" smtClean="0"/>
              <a:t>«Премьер-Энерго»</a:t>
            </a:r>
            <a:endParaRPr lang="ru-RU" sz="1800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b="0" dirty="0" smtClean="0"/>
              <a:t>ООО «Премьер-Энерго» </a:t>
            </a:r>
            <a:endParaRPr lang="ru-RU" sz="2800" b="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407194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Разработка системы унификации процессов проектирования в инжиниринговой компании</a:t>
            </a:r>
            <a:endParaRPr lang="ru-RU" sz="2400" b="1" dirty="0"/>
          </a:p>
        </p:txBody>
      </p:sp>
      <p:pic>
        <p:nvPicPr>
          <p:cNvPr id="8194" name="Picture 2" descr="http://photos.wikimapia.org/p/00/04/10/65/66_big.jpg"/>
          <p:cNvPicPr>
            <a:picLocks noChangeAspect="1" noChangeArrowheads="1"/>
          </p:cNvPicPr>
          <p:nvPr/>
        </p:nvPicPr>
        <p:blipFill>
          <a:blip r:embed="rId2" cstate="print"/>
          <a:srcRect l="25920" t="8609" r="26561"/>
          <a:stretch>
            <a:fillRect/>
          </a:stretch>
        </p:blipFill>
        <p:spPr bwMode="auto">
          <a:xfrm>
            <a:off x="2195736" y="0"/>
            <a:ext cx="2520280" cy="3140968"/>
          </a:xfrm>
          <a:prstGeom prst="rect">
            <a:avLst/>
          </a:prstGeom>
          <a:noFill/>
        </p:spPr>
      </p:pic>
      <p:sp>
        <p:nvSpPr>
          <p:cNvPr id="7" name="Подзаголовок 2"/>
          <p:cNvSpPr txBox="1">
            <a:spLocks/>
          </p:cNvSpPr>
          <p:nvPr/>
        </p:nvSpPr>
        <p:spPr bwMode="gray">
          <a:xfrm>
            <a:off x="0" y="6408712"/>
            <a:ext cx="9144000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5" name="WordArt 5"/>
          <p:cNvSpPr>
            <a:spLocks noChangeArrowheads="1" noChangeShapeType="1" noTextEdit="1"/>
          </p:cNvSpPr>
          <p:nvPr/>
        </p:nvSpPr>
        <p:spPr bwMode="gray">
          <a:xfrm>
            <a:off x="2286000" y="4191000"/>
            <a:ext cx="50292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endParaRPr lang="ru-RU" sz="3600" b="1" kern="1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1"/>
                  </a:gs>
                  <a:gs pos="100000">
                    <a:schemeClr val="hlink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white">
          <a:xfrm>
            <a:off x="2286000" y="3143250"/>
            <a:ext cx="68580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3200" i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Спасибо за внимание!</a:t>
            </a:r>
            <a:endParaRPr lang="en-US" sz="3200" b="1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088" y="2025650"/>
            <a:ext cx="2071687" cy="1071563"/>
          </a:xfrm>
          <a:prstGeom prst="rect">
            <a:avLst/>
          </a:prstGeom>
          <a:ln w="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8560" y="692696"/>
            <a:ext cx="8964488" cy="563562"/>
          </a:xfrm>
        </p:spPr>
        <p:txBody>
          <a:bodyPr/>
          <a:lstStyle/>
          <a:p>
            <a:pPr algn="ctr"/>
            <a:r>
              <a:rPr lang="ru-RU" sz="2400" b="0" dirty="0" smtClean="0"/>
              <a:t>Основы унификации</a:t>
            </a:r>
            <a:endParaRPr lang="ru-RU" sz="2400" b="0" dirty="0"/>
          </a:p>
        </p:txBody>
      </p:sp>
      <p:pic>
        <p:nvPicPr>
          <p:cNvPr id="6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2038" y="0"/>
            <a:ext cx="2131962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0"/>
            <a:ext cx="2143125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622976" y="6592267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400" smtClean="0"/>
              <a:pPr/>
              <a:t>2</a:t>
            </a:fld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134076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ru-RU" b="1" dirty="0" smtClean="0"/>
          </a:p>
          <a:p>
            <a:pPr indent="457200" algn="just"/>
            <a:r>
              <a:rPr lang="ru-RU" dirty="0" smtClean="0"/>
              <a:t>• </a:t>
            </a:r>
            <a:r>
              <a:rPr lang="ru-RU" u="sng" dirty="0" smtClean="0"/>
              <a:t>Цель проекта:</a:t>
            </a:r>
          </a:p>
          <a:p>
            <a:pPr algn="just"/>
            <a:r>
              <a:rPr lang="ru-RU" dirty="0" smtClean="0"/>
              <a:t>Разработка типового проекта (на примере подстанций 110 кВ) и его применение в качестве базы для выполнения проектной документации.</a:t>
            </a:r>
          </a:p>
          <a:p>
            <a:pPr algn="just"/>
            <a:endParaRPr lang="ru-RU" dirty="0" smtClean="0"/>
          </a:p>
          <a:p>
            <a:pPr indent="457200" algn="just"/>
            <a:r>
              <a:rPr lang="ru-RU" b="1" dirty="0" smtClean="0"/>
              <a:t>Унификация</a:t>
            </a:r>
            <a:r>
              <a:rPr lang="ru-RU" dirty="0" smtClean="0"/>
              <a:t> – приведение к единообразной системе или форме, сокращение исходного количества систем или форм и приведение их к единообразным требованиям.</a:t>
            </a:r>
            <a:endParaRPr lang="ru-RU" b="1" dirty="0" smtClean="0"/>
          </a:p>
          <a:p>
            <a:pPr indent="457200" algn="just"/>
            <a:endParaRPr lang="ru-RU" i="1" u="sng" dirty="0" smtClean="0"/>
          </a:p>
          <a:p>
            <a:pPr indent="457200" algn="just"/>
            <a:r>
              <a:rPr lang="ru-RU" i="1" u="sng" dirty="0" smtClean="0"/>
              <a:t>Достоинства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Сокращение материальных и трудовых затраты на проектирование;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Повышение качества проектных решений;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Оптимизация сроков  строительства и ввода объектов в эксплуатацию;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Повышение эффективность функционирования объектов проектирования</a:t>
            </a:r>
          </a:p>
          <a:p>
            <a:pPr indent="457200" algn="just"/>
            <a:endParaRPr lang="ru-RU" i="1" u="sng" dirty="0" smtClean="0"/>
          </a:p>
          <a:p>
            <a:pPr indent="457200" algn="just"/>
            <a:r>
              <a:rPr lang="ru-RU" i="1" u="sng" dirty="0" smtClean="0"/>
              <a:t>Недостатки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Зависимость от исходных параметров проекта;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Невозможность применения для </a:t>
            </a:r>
            <a:r>
              <a:rPr lang="ru-RU" smtClean="0"/>
              <a:t>индивидуальных проектов.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i="1" dirty="0" smtClean="0"/>
          </a:p>
        </p:txBody>
      </p:sp>
      <p:pic>
        <p:nvPicPr>
          <p:cNvPr id="10" name="Picture 8" descr="http://i.piccy.info/i8/86a310d8d1d5f80adbc7e865ab5eb0e5/1379859863/221454/620288/Sectionalized_2_line_2_trafo0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0"/>
            <a:ext cx="2160240" cy="692696"/>
          </a:xfrm>
          <a:prstGeom prst="rect">
            <a:avLst/>
          </a:prstGeom>
          <a:noFill/>
        </p:spPr>
      </p:pic>
      <p:pic>
        <p:nvPicPr>
          <p:cNvPr id="17" name="Picture 10" descr="https://img77.uenicdn.com/image/upload/v1523880292/service_images/adobestock_9965455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-27384"/>
            <a:ext cx="2232248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2038" y="0"/>
            <a:ext cx="2131962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75" y="0"/>
            <a:ext cx="2143125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622976" y="6592267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400" smtClean="0"/>
              <a:pPr/>
              <a:t>3</a:t>
            </a:fld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347864" y="4869160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u="sng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1361249"/>
            <a:ext cx="421481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</a:rPr>
              <a:t>Место регистрации:</a:t>
            </a:r>
          </a:p>
          <a:p>
            <a:pPr eaLnBrk="0" hangingPunct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г.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Шелехов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 (Иркутская область)</a:t>
            </a:r>
          </a:p>
          <a:p>
            <a:pPr eaLnBrk="0" hangingPunct="0"/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0" hangingPunct="0"/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</a:rPr>
              <a:t>Год создания: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2007 г.</a:t>
            </a:r>
          </a:p>
          <a:p>
            <a:pPr eaLnBrk="0" hangingPunct="0"/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0" hangingPunct="0"/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</a:rPr>
              <a:t>Количество сотрудников: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~ 1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20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чел.</a:t>
            </a:r>
          </a:p>
          <a:p>
            <a:pPr eaLnBrk="0" hangingPunct="0"/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0" hangingPunct="0"/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</a:rPr>
              <a:t>Количество проектов: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более 150 ед.</a:t>
            </a:r>
          </a:p>
          <a:p>
            <a:pPr eaLnBrk="0" hangingPunct="0"/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0" hangingPunct="0"/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</a:rPr>
              <a:t>Подразделения:</a:t>
            </a:r>
            <a:r>
              <a:rPr lang="ru-RU" b="1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Иркутск, Москва,</a:t>
            </a:r>
          </a:p>
          <a:p>
            <a:pPr eaLnBrk="0" hangingPunct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Чебоксары, Новосибирск</a:t>
            </a:r>
          </a:p>
        </p:txBody>
      </p:sp>
      <p:sp>
        <p:nvSpPr>
          <p:cNvPr id="20" name="Заголовок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0" dirty="0" smtClean="0"/>
              <a:t>Анализ компании «Премьер-Энерго»</a:t>
            </a:r>
            <a:endParaRPr lang="ru-RU" sz="2400" dirty="0"/>
          </a:p>
        </p:txBody>
      </p:sp>
      <p:pic>
        <p:nvPicPr>
          <p:cNvPr id="18" name="Picture 8" descr="http://i.piccy.info/i8/86a310d8d1d5f80adbc7e865ab5eb0e5/1379859863/221454/620288/Sectionalized_2_line_2_trafo0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0"/>
            <a:ext cx="2160240" cy="692696"/>
          </a:xfrm>
          <a:prstGeom prst="rect">
            <a:avLst/>
          </a:prstGeom>
          <a:noFill/>
        </p:spPr>
      </p:pic>
      <p:pic>
        <p:nvPicPr>
          <p:cNvPr id="22" name="Picture 10" descr="https://img77.uenicdn.com/image/upload/v1523880292/service_images/adobestock_9965455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-27384"/>
            <a:ext cx="2232248" cy="72008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0" y="4572008"/>
            <a:ext cx="9001156" cy="1762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50" dirty="0" smtClean="0">
                <a:solidFill>
                  <a:schemeClr val="tx2">
                    <a:lumMod val="75000"/>
                  </a:schemeClr>
                </a:solidFill>
              </a:rPr>
              <a:t>Стратегия:</a:t>
            </a:r>
            <a:r>
              <a:rPr lang="ru-RU" sz="1550" dirty="0" smtClean="0"/>
              <a:t> 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</a:rPr>
              <a:t>При реализации проектов мы стремимся обеспечить максимальную техническую и экономическую эффективность применяемых решений для нужд конкретного Заказчика и Партнера. Для сокращения сроков и повышения качества работ мы разрабатываем, используем и адаптируем наиболее современные технологии в проектировании энергосистем и производственных комплексов. Взаимодействуя с государством и бизнесом, мы участвуем в социально-экономическом развитии регионов России, прежде всего Сибири и Дальнего Востока.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143372" y="1692180"/>
            <a:ext cx="4857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</a:rPr>
              <a:t>Миссия:</a:t>
            </a:r>
          </a:p>
          <a:p>
            <a:pPr eaLnBrk="0" hangingPunct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Рациональное развитие энергетики</a:t>
            </a:r>
          </a:p>
          <a:p>
            <a:pPr eaLnBrk="0" hangingPunct="0"/>
            <a:endParaRPr lang="ru-RU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0" hangingPunct="0"/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</a:rPr>
              <a:t>Основные партнеры:</a:t>
            </a:r>
          </a:p>
          <a:p>
            <a:pPr eaLnBrk="0" hangingPunct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ПАО «Газпром», </a:t>
            </a:r>
          </a:p>
          <a:p>
            <a:pPr eaLnBrk="0" hangingPunct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ПАО «Роснефть», ПАО «Полюс-Золото», </a:t>
            </a:r>
          </a:p>
          <a:p>
            <a:pPr eaLnBrk="0" hangingPunct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ПАО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Якутскэнерго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», ПАО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Тюменьэнерго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», </a:t>
            </a:r>
          </a:p>
          <a:p>
            <a:pPr eaLnBrk="0" hangingPunct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АК «Транс-нефть», ПАО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Россети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2038" y="0"/>
            <a:ext cx="2131962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0"/>
            <a:ext cx="2143125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622976" y="6592267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400" smtClean="0"/>
              <a:pPr/>
              <a:t>4</a:t>
            </a:fld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347864" y="4869160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u="sng" dirty="0"/>
          </a:p>
        </p:txBody>
      </p:sp>
      <p:sp>
        <p:nvSpPr>
          <p:cNvPr id="23" name="Заголовок 19"/>
          <p:cNvSpPr txBox="1">
            <a:spLocks/>
          </p:cNvSpPr>
          <p:nvPr/>
        </p:nvSpPr>
        <p:spPr bwMode="white">
          <a:xfrm>
            <a:off x="733425" y="731838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Анализ компании «Премьер-Энерго»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Заголовок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1" name="Picture 8" descr="http://i.piccy.info/i8/86a310d8d1d5f80adbc7e865ab5eb0e5/1379859863/221454/620288/Sectionalized_2_line_2_trafo0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0"/>
            <a:ext cx="2160240" cy="692696"/>
          </a:xfrm>
          <a:prstGeom prst="rect">
            <a:avLst/>
          </a:prstGeom>
          <a:noFill/>
        </p:spPr>
      </p:pic>
      <p:pic>
        <p:nvPicPr>
          <p:cNvPr id="32" name="Picture 10" descr="https://img77.uenicdn.com/image/upload/v1523880292/service_images/adobestock_9965455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-27384"/>
            <a:ext cx="2232248" cy="72008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6350" y="1399753"/>
            <a:ext cx="915670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2038" y="0"/>
            <a:ext cx="2131962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0"/>
            <a:ext cx="2143125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622976" y="6592267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400" smtClean="0"/>
              <a:pPr/>
              <a:t>5</a:t>
            </a:fld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347864" y="4869160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u="sng" dirty="0"/>
          </a:p>
        </p:txBody>
      </p:sp>
      <p:sp>
        <p:nvSpPr>
          <p:cNvPr id="23" name="Заголовок 19"/>
          <p:cNvSpPr txBox="1">
            <a:spLocks/>
          </p:cNvSpPr>
          <p:nvPr/>
        </p:nvSpPr>
        <p:spPr bwMode="white">
          <a:xfrm>
            <a:off x="733425" y="731838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Анализ компании «Премьер-Энерго»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68768599"/>
              </p:ext>
            </p:extLst>
          </p:nvPr>
        </p:nvGraphicFramePr>
        <p:xfrm>
          <a:off x="71438" y="1340769"/>
          <a:ext cx="8929718" cy="5051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8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648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4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0" u="none" dirty="0">
                          <a:latin typeface="Times New Roman"/>
                          <a:ea typeface="Calibri"/>
                        </a:rPr>
                        <a:t>S - c</a:t>
                      </a:r>
                      <a:r>
                        <a:rPr lang="ru-RU" sz="2000" b="1" i="0" u="none" dirty="0">
                          <a:latin typeface="Times New Roman"/>
                          <a:ea typeface="Calibri"/>
                        </a:rPr>
                        <a:t>ильные стороны</a:t>
                      </a:r>
                      <a:endParaRPr lang="ru-RU" sz="2000" i="0" u="none" dirty="0">
                        <a:latin typeface="Times New Roman"/>
                        <a:ea typeface="Calibri"/>
                      </a:endParaRPr>
                    </a:p>
                  </a:txBody>
                  <a:tcPr marL="50028" marR="50028" marT="69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0" u="none" dirty="0">
                          <a:latin typeface="Times New Roman"/>
                          <a:ea typeface="Calibri"/>
                        </a:rPr>
                        <a:t>O - c</a:t>
                      </a:r>
                      <a:r>
                        <a:rPr lang="x-none" sz="2000" b="1" i="0" u="none">
                          <a:latin typeface="Times New Roman"/>
                          <a:ea typeface="Calibri"/>
                        </a:rPr>
                        <a:t>лабые стороны</a:t>
                      </a:r>
                      <a:endParaRPr lang="ru-RU" sz="2000" i="0" u="none" dirty="0">
                        <a:latin typeface="Times New Roman"/>
                        <a:ea typeface="Calibri"/>
                      </a:endParaRPr>
                    </a:p>
                  </a:txBody>
                  <a:tcPr marL="50028" marR="50028" marT="6948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6325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x-none" sz="1400" kern="1200" smtClean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Квалифицированный </a:t>
                      </a:r>
                      <a:r>
                        <a:rPr lang="x-none" sz="1400" kern="12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персонал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Значительный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опыт проектирования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электросетевых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объектов в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различных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климатических условиях на территории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РФ;</a:t>
                      </a:r>
                    </a:p>
                    <a:p>
                      <a:pPr marL="342900" lvl="0" indent="-342900" algn="l">
                        <a:buFont typeface="+mj-lt"/>
                        <a:buAutoNum type="arabicPeriod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Решение сложных технических задач в сжатые сроки  и возможность защитить их в проверяющих организациях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50028" marR="50028" marT="6948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x-none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Отсутствие </a:t>
                      </a:r>
                      <a:r>
                        <a:rPr lang="x-none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системы подготовки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и </a:t>
                      </a:r>
                      <a:r>
                        <a:rPr lang="x-none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обучения </a:t>
                      </a:r>
                      <a:r>
                        <a:rPr lang="x-none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персонала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;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x-none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Низкая </a:t>
                      </a:r>
                      <a:r>
                        <a:rPr lang="x-none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система мотивации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и стимуляции </a:t>
                      </a:r>
                      <a:r>
                        <a:rPr lang="x-none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персонала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;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Ручное управление всеми процессами руководителем компании;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Значительные</a:t>
                      </a:r>
                      <a:r>
                        <a:rPr lang="ru-RU" sz="1400" kern="12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 трудозатраты на выполнение проектов, приводящие к росту оплаты труда;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kern="12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+mn-cs"/>
                        </a:rPr>
                        <a:t>Отсутствие качественно проработанных типовых проектных решений</a:t>
                      </a:r>
                    </a:p>
                  </a:txBody>
                  <a:tcPr marL="50028" marR="50028" marT="6948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4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0" u="none" dirty="0">
                          <a:latin typeface="Times New Roman"/>
                          <a:ea typeface="Calibri"/>
                        </a:rPr>
                        <a:t>W- </a:t>
                      </a:r>
                      <a:r>
                        <a:rPr lang="ru-RU" sz="2000" b="1" i="0" u="none" dirty="0">
                          <a:latin typeface="Times New Roman"/>
                          <a:ea typeface="Calibri"/>
                        </a:rPr>
                        <a:t>в</a:t>
                      </a:r>
                      <a:r>
                        <a:rPr lang="en-US" sz="2000" b="1" i="0" u="none" dirty="0" err="1">
                          <a:latin typeface="Times New Roman"/>
                          <a:ea typeface="Calibri"/>
                        </a:rPr>
                        <a:t>озможности</a:t>
                      </a:r>
                      <a:endParaRPr lang="ru-RU" sz="2000" i="0" u="none" dirty="0">
                        <a:latin typeface="Times New Roman"/>
                        <a:ea typeface="Calibri"/>
                      </a:endParaRPr>
                    </a:p>
                  </a:txBody>
                  <a:tcPr marL="50028" marR="50028" marT="694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0" u="none" dirty="0">
                          <a:latin typeface="Times New Roman"/>
                          <a:ea typeface="Calibri"/>
                        </a:rPr>
                        <a:t>T - </a:t>
                      </a:r>
                      <a:r>
                        <a:rPr lang="ru-RU" sz="2000" b="1" i="0" u="none" dirty="0">
                          <a:latin typeface="Times New Roman"/>
                          <a:ea typeface="Calibri"/>
                        </a:rPr>
                        <a:t>у</a:t>
                      </a:r>
                      <a:r>
                        <a:rPr lang="en-US" sz="2000" b="1" i="0" u="none" dirty="0" err="1">
                          <a:latin typeface="Times New Roman"/>
                          <a:ea typeface="Calibri"/>
                        </a:rPr>
                        <a:t>грозы</a:t>
                      </a:r>
                      <a:endParaRPr lang="ru-RU" sz="2000" i="0" u="none" dirty="0">
                        <a:latin typeface="Times New Roman"/>
                        <a:ea typeface="Calibri"/>
                      </a:endParaRPr>
                    </a:p>
                  </a:txBody>
                  <a:tcPr marL="50028" marR="50028" marT="6948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2110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</a:rPr>
                        <a:t>Развитие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горнодобывающей </a:t>
                      </a:r>
                      <a:r>
                        <a:rPr lang="ru-RU" sz="1400" dirty="0">
                          <a:latin typeface="Times New Roman"/>
                          <a:ea typeface="Calibri"/>
                        </a:rPr>
                        <a:t>промышленности с одинаковыми параметрами потребителей с соответствующим спросом </a:t>
                      </a:r>
                      <a:r>
                        <a:rPr lang="x-none" sz="1400">
                          <a:latin typeface="Times New Roman"/>
                          <a:ea typeface="Calibri"/>
                        </a:rPr>
                        <a:t>на</a:t>
                      </a:r>
                      <a:r>
                        <a:rPr lang="ru-RU" sz="1400" dirty="0">
                          <a:latin typeface="Times New Roman"/>
                          <a:ea typeface="Calibri"/>
                        </a:rPr>
                        <a:t> однотипные решения по подключению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потребителей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50028" marR="50028" marT="6948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Снижение стоимости драгоценных металлов и  инвестиций в разработку и освоение новых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горнодобывающих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предприятий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Снижение объемов строительства электросетевых объектов на территории РФ;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+mn-cs"/>
                        </a:rPr>
                        <a:t>Ужесточение конкуренции между проектными институтами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+mn-cs"/>
                      </a:endParaRPr>
                    </a:p>
                  </a:txBody>
                  <a:tcPr marL="50028" marR="50028" marT="6948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8" name="Picture 8" descr="http://i.piccy.info/i8/86a310d8d1d5f80adbc7e865ab5eb0e5/1379859863/221454/620288/Sectionalized_2_line_2_trafo0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0"/>
            <a:ext cx="2160240" cy="692696"/>
          </a:xfrm>
          <a:prstGeom prst="rect">
            <a:avLst/>
          </a:prstGeom>
          <a:noFill/>
        </p:spPr>
      </p:pic>
      <p:pic>
        <p:nvPicPr>
          <p:cNvPr id="21" name="Picture 10" descr="https://img77.uenicdn.com/image/upload/v1523880292/service_images/adobestock_9965455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-27384"/>
            <a:ext cx="2232248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2038" y="0"/>
            <a:ext cx="2131962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75" y="0"/>
            <a:ext cx="2143125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622976" y="6592267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400" smtClean="0"/>
              <a:pPr/>
              <a:t>6</a:t>
            </a:fld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347864" y="4869160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u="sng" dirty="0"/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4283968" y="2204864"/>
          <a:ext cx="486003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162775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/>
            <a:endParaRPr lang="ru-RU" sz="2400" u="sng" dirty="0" smtClean="0"/>
          </a:p>
          <a:p>
            <a:r>
              <a:rPr lang="ru-RU" sz="2400" u="sng" dirty="0" smtClean="0"/>
              <a:t>Период реализацию проекта по унификации проектной документации по подстанциям 110 кВ:</a:t>
            </a:r>
          </a:p>
          <a:p>
            <a:pPr marL="444500"/>
            <a:r>
              <a:rPr lang="ru-RU" sz="2400" dirty="0" smtClean="0"/>
              <a:t>12 месяцев.</a:t>
            </a:r>
          </a:p>
          <a:p>
            <a:pPr indent="457200"/>
            <a:endParaRPr lang="ru-RU" sz="2400" u="sng" dirty="0" smtClean="0"/>
          </a:p>
          <a:p>
            <a:r>
              <a:rPr lang="ru-RU" sz="2400" u="sng" dirty="0" smtClean="0"/>
              <a:t>Ресурсы:</a:t>
            </a:r>
          </a:p>
          <a:p>
            <a:pPr marL="457200" indent="-12700"/>
            <a:r>
              <a:rPr lang="ru-RU" sz="2400" dirty="0" smtClean="0"/>
              <a:t>Руководитель группы;</a:t>
            </a:r>
          </a:p>
          <a:p>
            <a:pPr marL="457200" indent="-12700"/>
            <a:r>
              <a:rPr lang="ru-RU" sz="2400" dirty="0" smtClean="0"/>
              <a:t>Инженер-проектировщик электротехнического отдела;</a:t>
            </a:r>
          </a:p>
          <a:p>
            <a:pPr marL="457200" indent="-12700"/>
            <a:r>
              <a:rPr lang="ru-RU" sz="2400" dirty="0" smtClean="0"/>
              <a:t>Инженер-проектировщик строительных решений;</a:t>
            </a:r>
          </a:p>
          <a:p>
            <a:pPr marL="457200" indent="-12700"/>
            <a:r>
              <a:rPr lang="ru-RU" sz="2400" dirty="0" smtClean="0"/>
              <a:t>Инженер-проектировщик по вторичным системам.</a:t>
            </a:r>
          </a:p>
          <a:p>
            <a:pPr indent="457200" algn="just"/>
            <a:endParaRPr lang="ru-RU" sz="2400" u="sng" dirty="0" smtClean="0"/>
          </a:p>
          <a:p>
            <a:pPr algn="just"/>
            <a:r>
              <a:rPr lang="ru-RU" sz="2400" u="sng" dirty="0" smtClean="0"/>
              <a:t>Издержки:</a:t>
            </a:r>
          </a:p>
          <a:p>
            <a:pPr indent="444500" algn="just"/>
            <a:r>
              <a:rPr lang="ru-RU" sz="2400" dirty="0" smtClean="0"/>
              <a:t>Дополнительная оплата труда около </a:t>
            </a:r>
            <a:r>
              <a:rPr lang="ru-RU" sz="2400" u="sng" dirty="0" smtClean="0"/>
              <a:t>1,3 млн рублей</a:t>
            </a:r>
            <a:r>
              <a:rPr lang="ru-RU" sz="2000" u="sng" dirty="0" smtClean="0"/>
              <a:t>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475656" y="836712"/>
            <a:ext cx="42258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Основные характеристики проекта</a:t>
            </a:r>
          </a:p>
        </p:txBody>
      </p:sp>
      <p:sp>
        <p:nvSpPr>
          <p:cNvPr id="23" name="Заголовок 16"/>
          <p:cNvSpPr>
            <a:spLocks noGrp="1"/>
          </p:cNvSpPr>
          <p:nvPr>
            <p:ph type="title"/>
          </p:nvPr>
        </p:nvSpPr>
        <p:spPr>
          <a:xfrm>
            <a:off x="733425" y="731838"/>
            <a:ext cx="7800975" cy="563562"/>
          </a:xfrm>
        </p:spPr>
        <p:txBody>
          <a:bodyPr/>
          <a:lstStyle/>
          <a:p>
            <a:r>
              <a:rPr lang="ru-RU" sz="2500" b="0" dirty="0" smtClean="0"/>
              <a:t> Основные характеристики проекта</a:t>
            </a:r>
            <a:endParaRPr lang="ru-RU" sz="2500" b="0" dirty="0"/>
          </a:p>
        </p:txBody>
      </p:sp>
      <p:pic>
        <p:nvPicPr>
          <p:cNvPr id="17" name="Picture 8" descr="http://i.piccy.info/i8/86a310d8d1d5f80adbc7e865ab5eb0e5/1379859863/221454/620288/Sectionalized_2_line_2_trafo00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0"/>
            <a:ext cx="2160240" cy="692696"/>
          </a:xfrm>
          <a:prstGeom prst="rect">
            <a:avLst/>
          </a:prstGeom>
          <a:noFill/>
        </p:spPr>
      </p:pic>
      <p:pic>
        <p:nvPicPr>
          <p:cNvPr id="18" name="Picture 10" descr="https://img77.uenicdn.com/image/upload/v1523880292/service_images/adobestock_9965455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-27384"/>
            <a:ext cx="2232248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2038" y="0"/>
            <a:ext cx="2131962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0"/>
            <a:ext cx="2143125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622976" y="6592267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400" smtClean="0"/>
              <a:pPr/>
              <a:t>7</a:t>
            </a:fld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347864" y="4869160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u="sng" dirty="0"/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4283968" y="2204864"/>
          <a:ext cx="486003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Заголовок 16"/>
          <p:cNvSpPr txBox="1">
            <a:spLocks/>
          </p:cNvSpPr>
          <p:nvPr/>
        </p:nvSpPr>
        <p:spPr bwMode="white">
          <a:xfrm>
            <a:off x="733425" y="731838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u-RU" sz="23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План-график реализации</a:t>
            </a:r>
            <a:endParaRPr lang="ru-RU" sz="23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7" name="Picture 8" descr="http://i.piccy.info/i8/86a310d8d1d5f80adbc7e865ab5eb0e5/1379859863/221454/620288/Sectionalized_2_line_2_trafo0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0"/>
            <a:ext cx="2160240" cy="692696"/>
          </a:xfrm>
          <a:prstGeom prst="rect">
            <a:avLst/>
          </a:prstGeom>
          <a:noFill/>
        </p:spPr>
      </p:pic>
      <p:pic>
        <p:nvPicPr>
          <p:cNvPr id="18" name="Picture 10" descr="https://img77.uenicdn.com/image/upload/v1523880292/service_images/adobestock_9965455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-27384"/>
            <a:ext cx="2232248" cy="720080"/>
          </a:xfrm>
          <a:prstGeom prst="rect">
            <a:avLst/>
          </a:prstGeom>
          <a:noFill/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42843" y="1314787"/>
          <a:ext cx="8858312" cy="5099288"/>
        </p:xfrm>
        <a:graphic>
          <a:graphicData uri="http://schemas.openxmlformats.org/drawingml/2006/table">
            <a:tbl>
              <a:tblPr/>
              <a:tblGrid>
                <a:gridCol w="3808741"/>
                <a:gridCol w="449850"/>
                <a:gridCol w="494838"/>
                <a:gridCol w="438603"/>
                <a:gridCol w="404866"/>
                <a:gridCol w="438603"/>
                <a:gridCol w="449850"/>
                <a:gridCol w="449850"/>
                <a:gridCol w="371126"/>
                <a:gridCol w="393620"/>
                <a:gridCol w="371126"/>
                <a:gridCol w="404866"/>
                <a:gridCol w="382373"/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Этап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2021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янв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фев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мар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апр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май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июн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июл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авг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сен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окт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ноя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дек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77">
                <a:tc gridSpan="13"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Подготовительный этап  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56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Формирование потребности в персонале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Определения проектного управления для группы проектировщиков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Формирование бюджета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4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Разработка план-графика реализации проекта по типизации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Разработка типового проекта</a:t>
                      </a:r>
                    </a:p>
                  </a:txBody>
                  <a:tcPr marL="7736" marR="7736" marT="77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Разработка стандартизированных требований для определения потребности заказчиков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4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Определение перечня исходных данных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Определение точек контроля исполнения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4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Разработка типовых проектов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Внедрения в работу типовых проектов в проектное подразделение компании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736" marR="7736" marT="77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2038" y="0"/>
            <a:ext cx="2131962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0"/>
            <a:ext cx="2143125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622976" y="6592267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400" smtClean="0"/>
              <a:pPr/>
              <a:t>8</a:t>
            </a:fld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347864" y="4869160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u="sng" dirty="0"/>
          </a:p>
        </p:txBody>
      </p:sp>
      <p:sp>
        <p:nvSpPr>
          <p:cNvPr id="26" name="Заголовок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300" b="0" kern="1200" dirty="0" smtClean="0"/>
              <a:t>Оценка экономической эффективности</a:t>
            </a:r>
            <a:endParaRPr lang="ru-RU" sz="2300" b="0" kern="1200" dirty="0"/>
          </a:p>
        </p:txBody>
      </p:sp>
      <p:pic>
        <p:nvPicPr>
          <p:cNvPr id="20" name="Picture 8" descr="http://i.piccy.info/i8/86a310d8d1d5f80adbc7e865ab5eb0e5/1379859863/221454/620288/Sectionalized_2_line_2_trafo0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0"/>
            <a:ext cx="2160240" cy="692696"/>
          </a:xfrm>
          <a:prstGeom prst="rect">
            <a:avLst/>
          </a:prstGeom>
          <a:noFill/>
        </p:spPr>
      </p:pic>
      <p:pic>
        <p:nvPicPr>
          <p:cNvPr id="21" name="Picture 10" descr="https://img77.uenicdn.com/image/upload/v1523880292/service_images/adobestock_9965455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-27384"/>
            <a:ext cx="2232248" cy="720080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251520" y="4437112"/>
            <a:ext cx="28083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Анализ результатов расчетов доказывает экономическую эффективность разработки типового проекта на 3 год. </a:t>
            </a:r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51521" y="1484784"/>
          <a:ext cx="8640958" cy="2952327"/>
        </p:xfrm>
        <a:graphic>
          <a:graphicData uri="http://schemas.openxmlformats.org/drawingml/2006/table">
            <a:tbl>
              <a:tblPr/>
              <a:tblGrid>
                <a:gridCol w="865823"/>
                <a:gridCol w="1278862"/>
                <a:gridCol w="1665977"/>
                <a:gridCol w="1906196"/>
                <a:gridCol w="2924100"/>
              </a:tblGrid>
              <a:tr h="12811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Инвестиции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Денежный поток (CF)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Дисконтированный денежный поток (DCF), руб.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Накопленный дисконтированный</a:t>
                      </a:r>
                      <a:b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денежный поток</a:t>
                      </a:r>
                      <a:b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DCF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-1 255 172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-1 255 172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-1 255 172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1 273 449,60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1 107 347,48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-147 824,52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1 305 285,84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986 983,62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839 159,10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1 337 917,99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879 702,79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1 718 861,89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7" name="Рисунок 1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4437112"/>
            <a:ext cx="6048672" cy="2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2038" y="0"/>
            <a:ext cx="2131962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0"/>
            <a:ext cx="2143125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622976" y="6592267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400" smtClean="0"/>
              <a:pPr/>
              <a:t>9</a:t>
            </a:fld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347864" y="4869160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u="sng" dirty="0"/>
          </a:p>
        </p:txBody>
      </p:sp>
      <p:sp>
        <p:nvSpPr>
          <p:cNvPr id="26" name="Заголовок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300" b="0" kern="1200" dirty="0" smtClean="0"/>
              <a:t>Оценка экономической эффективности</a:t>
            </a:r>
            <a:endParaRPr lang="ru-RU" sz="2300" b="0" kern="1200" dirty="0"/>
          </a:p>
        </p:txBody>
      </p:sp>
      <p:pic>
        <p:nvPicPr>
          <p:cNvPr id="20" name="Picture 8" descr="http://i.piccy.info/i8/86a310d8d1d5f80adbc7e865ab5eb0e5/1379859863/221454/620288/Sectionalized_2_line_2_trafo0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0"/>
            <a:ext cx="2160240" cy="692696"/>
          </a:xfrm>
          <a:prstGeom prst="rect">
            <a:avLst/>
          </a:prstGeom>
          <a:noFill/>
        </p:spPr>
      </p:pic>
      <p:pic>
        <p:nvPicPr>
          <p:cNvPr id="21" name="Picture 10" descr="https://img77.uenicdn.com/image/upload/v1523880292/service_images/adobestock_9965455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-27384"/>
            <a:ext cx="2232248" cy="72008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115616" y="5949280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mtClean="0"/>
              <a:t>Стоимости </a:t>
            </a:r>
            <a:r>
              <a:rPr lang="ru-RU" dirty="0" smtClean="0"/>
              <a:t>разработки </a:t>
            </a:r>
            <a:r>
              <a:rPr lang="ru-RU" smtClean="0"/>
              <a:t>проектной документации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938" y="1412776"/>
            <a:ext cx="8364537" cy="439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">
  <a:themeElements>
    <a:clrScheme name="sample 3">
      <a:dk1>
        <a:srgbClr val="17347D"/>
      </a:dk1>
      <a:lt1>
        <a:srgbClr val="FFFFFF"/>
      </a:lt1>
      <a:dk2>
        <a:srgbClr val="3366CC"/>
      </a:dk2>
      <a:lt2>
        <a:srgbClr val="DDDDDD"/>
      </a:lt2>
      <a:accent1>
        <a:srgbClr val="77B7E7"/>
      </a:accent1>
      <a:accent2>
        <a:srgbClr val="45AB7D"/>
      </a:accent2>
      <a:accent3>
        <a:srgbClr val="FFFFFF"/>
      </a:accent3>
      <a:accent4>
        <a:srgbClr val="122B6A"/>
      </a:accent4>
      <a:accent5>
        <a:srgbClr val="BDD8F1"/>
      </a:accent5>
      <a:accent6>
        <a:srgbClr val="3E9B71"/>
      </a:accent6>
      <a:hlink>
        <a:srgbClr val="99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B525F"/>
        </a:dk1>
        <a:lt1>
          <a:srgbClr val="FFFFFF"/>
        </a:lt1>
        <a:dk2>
          <a:srgbClr val="339966"/>
        </a:dk2>
        <a:lt2>
          <a:srgbClr val="DDDDDD"/>
        </a:lt2>
        <a:accent1>
          <a:srgbClr val="C5BA6B"/>
        </a:accent1>
        <a:accent2>
          <a:srgbClr val="669900"/>
        </a:accent2>
        <a:accent3>
          <a:srgbClr val="FFFFFF"/>
        </a:accent3>
        <a:accent4>
          <a:srgbClr val="154550"/>
        </a:accent4>
        <a:accent5>
          <a:srgbClr val="DFD9BA"/>
        </a:accent5>
        <a:accent6>
          <a:srgbClr val="5C8A00"/>
        </a:accent6>
        <a:hlink>
          <a:srgbClr val="E57C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91961"/>
        </a:dk1>
        <a:lt1>
          <a:srgbClr val="FFFFFF"/>
        </a:lt1>
        <a:dk2>
          <a:srgbClr val="5D4CDC"/>
        </a:dk2>
        <a:lt2>
          <a:srgbClr val="DDDDDD"/>
        </a:lt2>
        <a:accent1>
          <a:srgbClr val="31B36C"/>
        </a:accent1>
        <a:accent2>
          <a:srgbClr val="0099FF"/>
        </a:accent2>
        <a:accent3>
          <a:srgbClr val="FFFFFF"/>
        </a:accent3>
        <a:accent4>
          <a:srgbClr val="141452"/>
        </a:accent4>
        <a:accent5>
          <a:srgbClr val="ADD6BA"/>
        </a:accent5>
        <a:accent6>
          <a:srgbClr val="008AE7"/>
        </a:accent6>
        <a:hlink>
          <a:srgbClr val="A0963C"/>
        </a:hlink>
        <a:folHlink>
          <a:srgbClr val="A096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7347D"/>
        </a:dk1>
        <a:lt1>
          <a:srgbClr val="FFFFFF"/>
        </a:lt1>
        <a:dk2>
          <a:srgbClr val="3366CC"/>
        </a:dk2>
        <a:lt2>
          <a:srgbClr val="DDDDDD"/>
        </a:lt2>
        <a:accent1>
          <a:srgbClr val="77B7E7"/>
        </a:accent1>
        <a:accent2>
          <a:srgbClr val="45AB7D"/>
        </a:accent2>
        <a:accent3>
          <a:srgbClr val="FFFFFF"/>
        </a:accent3>
        <a:accent4>
          <a:srgbClr val="122B6A"/>
        </a:accent4>
        <a:accent5>
          <a:srgbClr val="BDD8F1"/>
        </a:accent5>
        <a:accent6>
          <a:srgbClr val="3E9B71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21702</TotalTime>
  <Words>611</Words>
  <Application>Microsoft Office PowerPoint</Application>
  <PresentationFormat>Экран (4:3)</PresentationFormat>
  <Paragraphs>248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PowerPoint Template</vt:lpstr>
      <vt:lpstr>ООО «Премьер-Энерго» </vt:lpstr>
      <vt:lpstr>Основы унификации</vt:lpstr>
      <vt:lpstr>Анализ компании «Премьер-Энерго»</vt:lpstr>
      <vt:lpstr> </vt:lpstr>
      <vt:lpstr> </vt:lpstr>
      <vt:lpstr> Основные характеристики проекта</vt:lpstr>
      <vt:lpstr>Слайд 7</vt:lpstr>
      <vt:lpstr>Оценка экономической эффективности</vt:lpstr>
      <vt:lpstr>Оценка экономической эффективности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Admin</dc:creator>
  <cp:lastModifiedBy>gev</cp:lastModifiedBy>
  <cp:revision>2116</cp:revision>
  <dcterms:created xsi:type="dcterms:W3CDTF">2009-09-29T00:48:23Z</dcterms:created>
  <dcterms:modified xsi:type="dcterms:W3CDTF">2020-12-09T00:30:56Z</dcterms:modified>
</cp:coreProperties>
</file>