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847" r:id="rId1"/>
  </p:sldMasterIdLst>
  <p:notesMasterIdLst>
    <p:notesMasterId r:id="rId11"/>
  </p:notesMasterIdLst>
  <p:sldIdLst>
    <p:sldId id="281" r:id="rId2"/>
    <p:sldId id="259" r:id="rId3"/>
    <p:sldId id="282" r:id="rId4"/>
    <p:sldId id="315" r:id="rId5"/>
    <p:sldId id="311" r:id="rId6"/>
    <p:sldId id="312" r:id="rId7"/>
    <p:sldId id="313" r:id="rId8"/>
    <p:sldId id="314" r:id="rId9"/>
    <p:sldId id="30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4AB0"/>
    <a:srgbClr val="AB2D05"/>
    <a:srgbClr val="6600CC"/>
    <a:srgbClr val="660066"/>
    <a:srgbClr val="D54301"/>
    <a:srgbClr val="00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8099" autoAdjust="0"/>
  </p:normalViewPr>
  <p:slideViewPr>
    <p:cSldViewPr>
      <p:cViewPr varScale="1">
        <p:scale>
          <a:sx n="101" d="100"/>
          <a:sy n="101" d="100"/>
        </p:scale>
        <p:origin x="192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30719575219611E-2"/>
          <c:y val="8.7810159484952091E-2"/>
          <c:w val="0.86188680898575976"/>
          <c:h val="0.83865926429568394"/>
        </c:manualLayout>
      </c:layout>
      <c:pie3DChart>
        <c:varyColors val="1"/>
        <c:ser>
          <c:idx val="0"/>
          <c:order val="0"/>
          <c:explosion val="2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F4B-470B-9451-B9C715B093AC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F4B-470B-9451-B9C715B093AC}"/>
              </c:ext>
            </c:extLst>
          </c:dPt>
          <c:dPt>
            <c:idx val="2"/>
            <c:bubble3D val="0"/>
            <c:spPr>
              <a:solidFill>
                <a:srgbClr val="AB2D0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F4B-470B-9451-B9C715B093A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7F4B-470B-9451-B9C715B093AC}"/>
              </c:ext>
            </c:extLst>
          </c:dPt>
          <c:dPt>
            <c:idx val="4"/>
            <c:bubble3D val="0"/>
            <c:spPr>
              <a:solidFill>
                <a:srgbClr val="844AB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7F4B-470B-9451-B9C715B093AC}"/>
              </c:ext>
            </c:extLst>
          </c:dPt>
          <c:dPt>
            <c:idx val="5"/>
            <c:bubble3D val="0"/>
            <c:explosion val="1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7F4B-470B-9451-B9C715B093AC}"/>
              </c:ext>
            </c:extLst>
          </c:dPt>
          <c:dPt>
            <c:idx val="6"/>
            <c:bubble3D val="0"/>
            <c:explosion val="13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7F4B-470B-9451-B9C715B093AC}"/>
              </c:ext>
            </c:extLst>
          </c:dPt>
          <c:dPt>
            <c:idx val="7"/>
            <c:bubble3D val="0"/>
            <c:explosion val="16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7F4B-470B-9451-B9C715B093AC}"/>
              </c:ext>
            </c:extLst>
          </c:dPt>
          <c:dPt>
            <c:idx val="8"/>
            <c:bubble3D val="0"/>
            <c:explosion val="16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7F4B-470B-9451-B9C715B093AC}"/>
              </c:ext>
            </c:extLst>
          </c:dPt>
          <c:dLbls>
            <c:dLbl>
              <c:idx val="0"/>
              <c:layout>
                <c:manualLayout>
                  <c:x val="0.20677779097341675"/>
                  <c:y val="7.353873609495414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4B-470B-9451-B9C715B093AC}"/>
                </c:ext>
              </c:extLst>
            </c:dLbl>
            <c:dLbl>
              <c:idx val="1"/>
              <c:layout>
                <c:manualLayout>
                  <c:x val="-0.17332844243359932"/>
                  <c:y val="2.20616208284862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4B-470B-9451-B9C715B093AC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325F70E-30B3-41F2-9284-5E0E076B150F}" type="CATEGORYNAME">
                      <a:rPr lang="ru-RU">
                        <a:solidFill>
                          <a:srgbClr val="C0000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984ED610-0703-4201-BDAA-D2C616A93010}" type="PERCENTAGE">
                      <a:rPr lang="ru-RU" baseline="0">
                        <a:solidFill>
                          <a:srgbClr val="C0000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F4B-470B-9451-B9C715B093AC}"/>
                </c:ext>
              </c:extLst>
            </c:dLbl>
            <c:dLbl>
              <c:idx val="3"/>
              <c:layout>
                <c:manualLayout>
                  <c:x val="-0.12771569442475741"/>
                  <c:y val="-0.1985545874563762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E1C8FD5-362F-4CF4-AC33-F092BAE9875D}" type="CATEGORYNAME">
                      <a:rPr lang="ru-RU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ru-RU" baseline="0" smtClean="0">
                        <a:solidFill>
                          <a:schemeClr val="bg1"/>
                        </a:solidFill>
                      </a:rPr>
                      <a:t>11%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F4B-470B-9451-B9C715B093AC}"/>
                </c:ext>
              </c:extLst>
            </c:dLbl>
            <c:dLbl>
              <c:idx val="4"/>
              <c:layout>
                <c:manualLayout>
                  <c:x val="0.22448176256278038"/>
                  <c:y val="9.927729372818809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BD9A7A9-9B83-4520-8BD2-6A2B1AAAC158}" type="CATEGORYNAME">
                      <a:rPr lang="ru-RU">
                        <a:solidFill>
                          <a:srgbClr val="844AB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rgbClr val="844AB0"/>
                        </a:solidFill>
                      </a:rPr>
                      <a:t>
</a:t>
                    </a:r>
                    <a:fld id="{1FCEEF22-1E04-4A0D-ADCD-4E95FFEE7EC0}" type="PERCENTAGE">
                      <a:rPr lang="ru-RU" baseline="0">
                        <a:solidFill>
                          <a:srgbClr val="844AB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 baseline="0" dirty="0">
                      <a:solidFill>
                        <a:srgbClr val="844AB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F4B-470B-9451-B9C715B093AC}"/>
                </c:ext>
              </c:extLst>
            </c:dLbl>
            <c:dLbl>
              <c:idx val="5"/>
              <c:layout>
                <c:manualLayout>
                  <c:x val="0.19751792425362699"/>
                  <c:y val="0.205011230580996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12DDF66-0E66-490B-99FE-7C028A225B7B}" type="CATEGORYNAME">
                      <a:rPr lang="ru-RU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A0EA91C2-660F-4371-8A91-6E61907030D3}" type="PERCENTAGE">
                      <a:rPr lang="ru-RU" baseline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0855383884549"/>
                      <c:h val="0.1007848378181346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F4B-470B-9451-B9C715B093AC}"/>
                </c:ext>
              </c:extLst>
            </c:dLbl>
            <c:dLbl>
              <c:idx val="6"/>
              <c:layout>
                <c:manualLayout>
                  <c:x val="-3.8946822000620621E-2"/>
                  <c:y val="0.1995198557482682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508D889-C0EB-4F7E-A04A-0296545B32CB}" type="CATEGORYNAME">
                      <a:rPr lang="ru-RU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dirty="0" smtClean="0"/>
                      <a:t> 0,4%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35017565098135"/>
                      <c:h val="0.1007848378181346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F4B-470B-9451-B9C715B093AC}"/>
                </c:ext>
              </c:extLst>
            </c:dLbl>
            <c:dLbl>
              <c:idx val="7"/>
              <c:layout>
                <c:manualLayout>
                  <c:x val="-7.0101924759405077E-2"/>
                  <c:y val="2.13894173615406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5289116-B0A9-4C1F-8DD0-643CC38E96B3}" type="CATEGORYNAME">
                      <a:rPr lang="ru-RU" sz="1400" dirty="0">
                        <a:solidFill>
                          <a:srgbClr val="FF000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193381CC-274E-4749-9B71-9F64A2BDC45D}" type="PERCENTAGE">
                      <a:rPr lang="ru-RU" sz="1400" baseline="0" dirty="0">
                        <a:solidFill>
                          <a:srgbClr val="FF000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478871391076113"/>
                      <c:h val="0.165253955450635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F4B-470B-9451-B9C715B093AC}"/>
                </c:ext>
              </c:extLst>
            </c:dLbl>
            <c:dLbl>
              <c:idx val="8"/>
              <c:layout>
                <c:manualLayout>
                  <c:x val="-0.1568788812737282"/>
                  <c:y val="-4.089998673986569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3935C5D-52EF-4FB8-8893-659CDFED56D1}" type="CATEGORYNAME">
                      <a:rPr lang="ru-RU" smtClean="0">
                        <a:solidFill>
                          <a:srgbClr val="FFC00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dirty="0" smtClean="0"/>
                      <a:t> </a:t>
                    </a:r>
                    <a:r>
                      <a:rPr lang="ru-RU" dirty="0" smtClean="0">
                        <a:solidFill>
                          <a:srgbClr val="FFC000"/>
                        </a:solidFill>
                      </a:rPr>
                      <a:t>0,6%</a:t>
                    </a:r>
                    <a:r>
                      <a:rPr lang="ru-RU" baseline="0" dirty="0"/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45325232062338"/>
                      <c:h val="0.1007848378181346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7F4B-470B-9451-B9C715B093A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'2019'!$E$329:$E$337</c:f>
              <c:strCache>
                <c:ptCount val="9"/>
                <c:pt idx="0">
                  <c:v>Беларусь</c:v>
                </c:pt>
                <c:pt idx="1">
                  <c:v>Казахстан</c:v>
                </c:pt>
                <c:pt idx="2">
                  <c:v>Армения</c:v>
                </c:pt>
                <c:pt idx="3">
                  <c:v>Польша</c:v>
                </c:pt>
                <c:pt idx="4">
                  <c:v>Литва</c:v>
                </c:pt>
                <c:pt idx="5">
                  <c:v>Азербайджан</c:v>
                </c:pt>
                <c:pt idx="6">
                  <c:v>Кыргызстан</c:v>
                </c:pt>
                <c:pt idx="7">
                  <c:v>Сербия</c:v>
                </c:pt>
                <c:pt idx="8">
                  <c:v>Узбекистан</c:v>
                </c:pt>
              </c:strCache>
            </c:strRef>
          </c:cat>
          <c:val>
            <c:numRef>
              <c:f>'2019'!$I$329:$I$337</c:f>
              <c:numCache>
                <c:formatCode>#,##0.00</c:formatCode>
                <c:ptCount val="9"/>
                <c:pt idx="0">
                  <c:v>213681.15370996197</c:v>
                </c:pt>
                <c:pt idx="1">
                  <c:v>187263.35004601002</c:v>
                </c:pt>
                <c:pt idx="2">
                  <c:v>5656.6845770600003</c:v>
                </c:pt>
                <c:pt idx="3">
                  <c:v>55724.400710000009</c:v>
                </c:pt>
                <c:pt idx="4">
                  <c:v>16283.748791575999</c:v>
                </c:pt>
                <c:pt idx="5">
                  <c:v>2657.5246400000001</c:v>
                </c:pt>
                <c:pt idx="6">
                  <c:v>1500</c:v>
                </c:pt>
                <c:pt idx="7">
                  <c:v>2450.137525392</c:v>
                </c:pt>
                <c:pt idx="8">
                  <c:v>2100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F4B-470B-9451-B9C715B093A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A0608-5B8D-4BAC-96D6-6A469A84C2B2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E6530-9B18-4A02-B070-BB047B4BD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539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E6530-9B18-4A02-B070-BB047B4BD57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20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E6530-9B18-4A02-B070-BB047B4BD57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036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276872"/>
            <a:ext cx="7344816" cy="1440160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CFDC4ED2-ACE5-48C3-9F0B-011DBAC7FB21}" type="datetime1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83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46C9709F-51F8-4B56-A21D-2447E7029FD1}" type="datetime1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24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01665C1D-33FB-471C-97F4-DBDD95645AB1}" type="datetime1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37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7F6A0C84-C3F7-48DC-85F7-F4A271F60AE0}" type="datetime1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7504" y="45855"/>
            <a:ext cx="8928992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07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5D820C4-A53A-4CA8-8C81-4B701F2152E6}" type="datetime1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12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792DC122-C286-4E12-BE6A-6E3E4B2B6ACA}" type="datetime1">
              <a:rPr lang="ru-RU" smtClean="0"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97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E77CD17-C587-494E-819C-F45A004E955E}" type="datetime1">
              <a:rPr lang="ru-RU" smtClean="0"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98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973080BE-F193-4229-8CC2-1EA726051678}" type="datetime1">
              <a:rPr lang="ru-RU" smtClean="0"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26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4A9F7C4-3142-42BD-A7AC-1A5CB5BB0C1C}" type="datetime1">
              <a:rPr lang="ru-RU" smtClean="0"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78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236176AB-361D-4BAD-B984-BED031FEAED2}" type="datetime1">
              <a:rPr lang="ru-RU" smtClean="0"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67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DF8CBE3-909D-43B3-BC9C-057A674554A3}" type="datetime1">
              <a:rPr lang="ru-RU" smtClean="0"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41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5855"/>
            <a:ext cx="8928992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8856984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DB0CE14-4C2C-40D3-8D63-B6699AA78C52}" type="datetime1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6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8" r:id="rId1"/>
    <p:sldLayoutId id="2147484849" r:id="rId2"/>
    <p:sldLayoutId id="2147484850" r:id="rId3"/>
    <p:sldLayoutId id="2147484851" r:id="rId4"/>
    <p:sldLayoutId id="2147484852" r:id="rId5"/>
    <p:sldLayoutId id="2147484853" r:id="rId6"/>
    <p:sldLayoutId id="2147484854" r:id="rId7"/>
    <p:sldLayoutId id="2147484855" r:id="rId8"/>
    <p:sldLayoutId id="2147484856" r:id="rId9"/>
    <p:sldLayoutId id="2147484857" r:id="rId10"/>
    <p:sldLayoutId id="21474848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5269" y="2348880"/>
            <a:ext cx="7113984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ИТОГОВАЯ АТТЕСТАЦИОННАЯ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Сοвершенствοвание внешнеэкοнοмическοй деятельнοсти</a:t>
            </a:r>
            <a:b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ΟΟΟ «МАГΟ РУСЬ»</a:t>
            </a:r>
            <a:b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876822" y="4639749"/>
            <a:ext cx="7128792" cy="1584176"/>
          </a:xfrm>
          <a:prstGeom prst="rect">
            <a:avLst/>
          </a:prstGeom>
        </p:spPr>
        <p:txBody>
          <a:bodyPr vert="horz" anchor="ctr">
            <a:normAutofit fontScale="2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8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Выполнил: </a:t>
            </a:r>
            <a:r>
              <a:rPr lang="ru-RU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Даниленко Игорь Игоревич</a:t>
            </a:r>
            <a:endParaRPr lang="en-US" sz="8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6000" dirty="0" smtClean="0">
              <a:solidFill>
                <a:schemeClr val="tx1"/>
              </a:solidFill>
              <a:effectLst/>
            </a:endParaRPr>
          </a:p>
          <a:p>
            <a:pPr algn="l"/>
            <a:r>
              <a:rPr lang="ru-RU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руководитель</a:t>
            </a:r>
            <a:r>
              <a:rPr lang="ru-RU" sz="8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l"/>
            <a:r>
              <a:rPr lang="ru-RU" sz="8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Бородавкина</a:t>
            </a:r>
            <a:r>
              <a:rPr lang="ru-RU" sz="8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Наталья Юрьевна, к.э.н., доцент кафедры экономики и менеджмента </a:t>
            </a:r>
          </a:p>
          <a:p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ROZWIĄZANIA DLA BRANŻY RETAIL MINIMALIZUJĄCE RYZYKO ZARAŻENIA COVID-19 -  MAGO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1" b="89109" l="5085" r="95763">
                        <a14:foregroundMark x1="5085" y1="30693" x2="5085" y2="30693"/>
                        <a14:foregroundMark x1="40678" y1="29703" x2="40678" y2="29703"/>
                        <a14:foregroundMark x1="61582" y1="28713" x2="61582" y2="28713"/>
                        <a14:foregroundMark x1="81356" y1="32673" x2="81356" y2="32673"/>
                        <a14:foregroundMark x1="95763" y1="36634" x2="95763" y2="36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-1"/>
            <a:ext cx="2376264" cy="84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6552"/>
      </p:ext>
    </p:extLst>
  </p:cSld>
  <p:clrMapOvr>
    <a:masterClrMapping/>
  </p:clrMapOvr>
  <p:transition spd="slow">
    <p:randomBar dir="vert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Информация о 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компании</a:t>
            </a:r>
            <a:r>
              <a:rPr lang="ru-RU" sz="3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32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9E09EE-E977-4B18-87E5-09B8790AC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12" y="2607593"/>
            <a:ext cx="8640960" cy="37534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B2D47F-F936-4524-B60B-9B6662664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7688" y="1484784"/>
            <a:ext cx="9144000" cy="1351123"/>
          </a:xfrm>
          <a:prstGeom prst="rect">
            <a:avLst/>
          </a:prstGeom>
        </p:spPr>
      </p:pic>
      <p:sp>
        <p:nvSpPr>
          <p:cNvPr id="8" name="Номер слайда 7"/>
          <p:cNvSpPr txBox="1">
            <a:spLocks/>
          </p:cNvSpPr>
          <p:nvPr/>
        </p:nvSpPr>
        <p:spPr>
          <a:xfrm>
            <a:off x="-420563" y="292934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800" smtClean="0"/>
              <a:pPr/>
              <a:t>2</a:t>
            </a:fld>
            <a:endParaRPr lang="ru-RU" sz="2800" dirty="0"/>
          </a:p>
        </p:txBody>
      </p:sp>
      <p:pic>
        <p:nvPicPr>
          <p:cNvPr id="11" name="Picture 2" descr="ROZWIĄZANIA DLA BRANŻY RETAIL MINIMALIZUJĄCE RYZYKO ZARAŻENIA COVID-19 -  MAGO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1" b="89109" l="5085" r="95763">
                        <a14:foregroundMark x1="5085" y1="30693" x2="5085" y2="30693"/>
                        <a14:foregroundMark x1="40678" y1="29703" x2="40678" y2="29703"/>
                        <a14:foregroundMark x1="61582" y1="28713" x2="61582" y2="28713"/>
                        <a14:foregroundMark x1="81356" y1="32673" x2="81356" y2="32673"/>
                        <a14:foregroundMark x1="95763" y1="36634" x2="95763" y2="36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757" y="-1"/>
            <a:ext cx="2202740" cy="78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667805"/>
      </p:ext>
    </p:extLst>
  </p:cSld>
  <p:clrMapOvr>
    <a:masterClrMapping/>
  </p:clrMapOvr>
  <p:transition spd="slow">
    <p:randomBar dir="vert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2160239" cy="432048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  <a:effectLst/>
              </a:rPr>
              <a:t>SWOT-</a:t>
            </a:r>
            <a:r>
              <a:rPr lang="ru-RU" sz="2000" dirty="0">
                <a:solidFill>
                  <a:schemeClr val="tx1"/>
                </a:solidFill>
                <a:effectLst/>
              </a:rPr>
              <a:t>МАТРИЦА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614871"/>
              </p:ext>
            </p:extLst>
          </p:nvPr>
        </p:nvGraphicFramePr>
        <p:xfrm>
          <a:off x="107503" y="692696"/>
          <a:ext cx="8928994" cy="60486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110302">
                  <a:extLst>
                    <a:ext uri="{9D8B030D-6E8A-4147-A177-3AD203B41FA5}">
                      <a16:colId xmlns:a16="http://schemas.microsoft.com/office/drawing/2014/main" val="1964326404"/>
                    </a:ext>
                  </a:extLst>
                </a:gridCol>
                <a:gridCol w="3246178">
                  <a:extLst>
                    <a:ext uri="{9D8B030D-6E8A-4147-A177-3AD203B41FA5}">
                      <a16:colId xmlns:a16="http://schemas.microsoft.com/office/drawing/2014/main" val="3692047107"/>
                    </a:ext>
                  </a:extLst>
                </a:gridCol>
                <a:gridCol w="3572514">
                  <a:extLst>
                    <a:ext uri="{9D8B030D-6E8A-4147-A177-3AD203B41FA5}">
                      <a16:colId xmlns:a16="http://schemas.microsoft.com/office/drawing/2014/main" val="3786581714"/>
                    </a:ext>
                  </a:extLst>
                </a:gridCol>
              </a:tblGrid>
              <a:tr h="18392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3" marR="53693" marT="745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 Возможности (</a:t>
                      </a:r>
                      <a:r>
                        <a:rPr lang="en-US" sz="900" kern="1200" dirty="0">
                          <a:effectLst/>
                        </a:rPr>
                        <a:t>O</a:t>
                      </a:r>
                      <a:r>
                        <a:rPr lang="ru-RU" sz="900" kern="1200" dirty="0">
                          <a:effectLst/>
                        </a:rPr>
                        <a:t>)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Резидентское законодательство Калининградской области;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Общий тренд на </a:t>
                      </a:r>
                      <a:r>
                        <a:rPr lang="ru-RU" sz="900" dirty="0" err="1">
                          <a:effectLst/>
                        </a:rPr>
                        <a:t>цифровизацию</a:t>
                      </a:r>
                      <a:r>
                        <a:rPr lang="ru-RU" sz="900" dirty="0">
                          <a:effectLst/>
                        </a:rPr>
                        <a:t> продукта;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Сложность прихода нового игрока рынка;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Обилие поставщиков.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Открытость рынка Сербии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3" marR="53693" marT="745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Угрозы (</a:t>
                      </a:r>
                      <a:r>
                        <a:rPr lang="en-US" sz="900" kern="1200">
                          <a:effectLst/>
                        </a:rPr>
                        <a:t>T</a:t>
                      </a:r>
                      <a:r>
                        <a:rPr lang="ru-RU" sz="900" kern="1200">
                          <a:effectLst/>
                        </a:rPr>
                        <a:t>)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 Сложность логистики и таможенные ограничения при вывозе с территории области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 Развитие онлайн торговли, уменьшение офлайн магазинов, 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 Высокая конкурентная среда, в том числе из ЕАЭС, 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 Высокое влияние клиента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3" marR="53693" marT="7457" marB="0"/>
                </a:tc>
                <a:extLst>
                  <a:ext uri="{0D108BD9-81ED-4DB2-BD59-A6C34878D82A}">
                    <a16:rowId xmlns:a16="http://schemas.microsoft.com/office/drawing/2014/main" val="2949481931"/>
                  </a:ext>
                </a:extLst>
              </a:tr>
              <a:tr h="23701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Сильные стороны (</a:t>
                      </a:r>
                      <a:r>
                        <a:rPr lang="en-US" sz="900" kern="1200">
                          <a:effectLst/>
                        </a:rPr>
                        <a:t>S</a:t>
                      </a:r>
                      <a:r>
                        <a:rPr lang="ru-RU" sz="900" kern="1200">
                          <a:effectLst/>
                        </a:rPr>
                        <a:t>)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Доступ к финансовым ресурсам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Инновации;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Репутация компании, происхождение Полный комплекс услуг: доставка, монтаж Уникальный клиентский дизайн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3" marR="53693" marT="745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SO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Создать предприятие по разработке интегрируемого </a:t>
                      </a:r>
                      <a:r>
                        <a:rPr lang="en-US" sz="900" dirty="0">
                          <a:effectLst/>
                        </a:rPr>
                        <a:t>IT</a:t>
                      </a:r>
                      <a:r>
                        <a:rPr lang="ru-RU" sz="900" dirty="0">
                          <a:effectLst/>
                        </a:rPr>
                        <a:t> продукта («умная среда» для касс самообслуживания и «умных продуктов») – резидента ОЭЗ КО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Закупить и запустить линию по производству недостающих полуфабрикатов из черного металла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effectLst/>
                        </a:rPr>
                        <a:t>Создать подразделение по обслуживанию рынка Сербии</a:t>
                      </a:r>
                      <a:endParaRPr lang="ru-RU" sz="11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3" marR="53693" marT="745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Провести аналитику и произвести ассортиментный запас основных полуфабрикатов для крупных клиентов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Создать обновленную рекламную политику с упором на европейское происхождение с привлечением ЕС офиса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Увеличить долю экспорта в страны Европы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3" marR="53693" marT="7457" marB="0"/>
                </a:tc>
                <a:extLst>
                  <a:ext uri="{0D108BD9-81ED-4DB2-BD59-A6C34878D82A}">
                    <a16:rowId xmlns:a16="http://schemas.microsoft.com/office/drawing/2014/main" val="3045068746"/>
                  </a:ext>
                </a:extLst>
              </a:tr>
              <a:tr h="18392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 Слабые стороны (</a:t>
                      </a:r>
                      <a:r>
                        <a:rPr lang="en-US" sz="900" kern="1200">
                          <a:effectLst/>
                        </a:rPr>
                        <a:t>W</a:t>
                      </a:r>
                      <a:r>
                        <a:rPr lang="ru-RU" sz="900" kern="1200">
                          <a:effectLst/>
                        </a:rPr>
                        <a:t>)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Ценовая политика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Скорость реализации заказа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Реакция на изменения рынка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3" marR="53693" marT="745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WO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Найти более дешевых поставщиков в РФ (против ЕС), чтобы снизить цену готового продукта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Создать в центральном регионе РФ склада готовой продукции для ускоренной отгрузки товара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 dirty="0">
                          <a:effectLst/>
                        </a:rPr>
                        <a:t>Диверсифицировать стратегию сбыта на новые рынки, в том числе - Сербию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3" marR="53693" marT="745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WT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Производить только товары (онлайн решения) высокоинтеллектуальные – отсутствие таможенных пошлин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Сконцентрироваться на работе с 2-3 клиентами – уменьшить ассортимент, таким образом обеспечить ускоренный срок реализации заказов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3" marR="53693" marT="7457" marB="0"/>
                </a:tc>
                <a:extLst>
                  <a:ext uri="{0D108BD9-81ED-4DB2-BD59-A6C34878D82A}">
                    <a16:rowId xmlns:a16="http://schemas.microsoft.com/office/drawing/2014/main" val="1374928978"/>
                  </a:ext>
                </a:extLst>
              </a:tr>
            </a:tbl>
          </a:graphicData>
        </a:graphic>
      </p:graphicFrame>
      <p:sp>
        <p:nvSpPr>
          <p:cNvPr id="7" name="Номер слайда 7"/>
          <p:cNvSpPr txBox="1">
            <a:spLocks/>
          </p:cNvSpPr>
          <p:nvPr/>
        </p:nvSpPr>
        <p:spPr>
          <a:xfrm>
            <a:off x="-420563" y="292934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800" smtClean="0"/>
              <a:pPr/>
              <a:t>3</a:t>
            </a:fld>
            <a:endParaRPr lang="ru-RU" sz="2800" dirty="0"/>
          </a:p>
        </p:txBody>
      </p:sp>
      <p:pic>
        <p:nvPicPr>
          <p:cNvPr id="1026" name="Picture 2" descr="ROZWIĄZANIA DLA BRANŻY RETAIL MINIMALIZUJĄCE RYZYKO ZARAŻENIA COVID-19 -  MA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1" b="89109" l="5085" r="95763">
                        <a14:foregroundMark x1="5085" y1="30693" x2="5085" y2="30693"/>
                        <a14:foregroundMark x1="40678" y1="29703" x2="40678" y2="29703"/>
                        <a14:foregroundMark x1="61582" y1="28713" x2="61582" y2="28713"/>
                        <a14:foregroundMark x1="81356" y1="32673" x2="81356" y2="32673"/>
                        <a14:foregroundMark x1="95763" y1="36634" x2="95763" y2="36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087" y="0"/>
            <a:ext cx="1610410" cy="57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258024"/>
      </p:ext>
    </p:extLst>
  </p:cSld>
  <p:clrMapOvr>
    <a:masterClrMapping/>
  </p:clrMapOvr>
  <p:transition spd="slow">
    <p:randomBar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57" y="1388368"/>
            <a:ext cx="4392488" cy="345306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327373" y="700048"/>
            <a:ext cx="4367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Доля экспорта </a:t>
            </a:r>
            <a:r>
              <a:rPr lang="ru-RU" dirty="0"/>
              <a:t>в </a:t>
            </a:r>
            <a:r>
              <a:rPr lang="ru-RU" dirty="0" smtClean="0"/>
              <a:t>общем объёме продаж </a:t>
            </a:r>
            <a:r>
              <a:rPr lang="ru-RU" dirty="0"/>
              <a:t>«МАГΟ РУСЬ»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4048" y="700048"/>
            <a:ext cx="3856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Экспортные поставки ООО «МАГО РУСЬ»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32243"/>
              </p:ext>
            </p:extLst>
          </p:nvPr>
        </p:nvGraphicFramePr>
        <p:xfrm>
          <a:off x="341437" y="5013177"/>
          <a:ext cx="8514017" cy="1728190"/>
        </p:xfrm>
        <a:graphic>
          <a:graphicData uri="http://schemas.openxmlformats.org/drawingml/2006/table">
            <a:tbl>
              <a:tblPr firstRow="1" firstCol="1" bandRow="1"/>
              <a:tblGrid>
                <a:gridCol w="1584175">
                  <a:extLst>
                    <a:ext uri="{9D8B030D-6E8A-4147-A177-3AD203B41FA5}">
                      <a16:colId xmlns:a16="http://schemas.microsoft.com/office/drawing/2014/main" val="135951383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73685662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2016784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6863658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51289849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635687261"/>
                    </a:ext>
                  </a:extLst>
                </a:gridCol>
                <a:gridCol w="860412">
                  <a:extLst>
                    <a:ext uri="{9D8B030D-6E8A-4147-A177-3AD203B41FA5}">
                      <a16:colId xmlns:a16="http://schemas.microsoft.com/office/drawing/2014/main" val="3263279225"/>
                    </a:ext>
                  </a:extLst>
                </a:gridCol>
                <a:gridCol w="863943">
                  <a:extLst>
                    <a:ext uri="{9D8B030D-6E8A-4147-A177-3AD203B41FA5}">
                      <a16:colId xmlns:a16="http://schemas.microsoft.com/office/drawing/2014/main" val="1543624418"/>
                    </a:ext>
                  </a:extLst>
                </a:gridCol>
                <a:gridCol w="741144">
                  <a:extLst>
                    <a:ext uri="{9D8B030D-6E8A-4147-A177-3AD203B41FA5}">
                      <a16:colId xmlns:a16="http://schemas.microsoft.com/office/drawing/2014/main" val="1937955113"/>
                    </a:ext>
                  </a:extLst>
                </a:gridCol>
                <a:gridCol w="863943">
                  <a:extLst>
                    <a:ext uri="{9D8B030D-6E8A-4147-A177-3AD203B41FA5}">
                      <a16:colId xmlns:a16="http://schemas.microsoft.com/office/drawing/2014/main" val="3712164268"/>
                    </a:ext>
                  </a:extLst>
                </a:gridCol>
              </a:tblGrid>
              <a:tr h="2923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Беларусь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Казахстан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Армения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Польша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Литва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Азербайджан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Кыргызстан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Сербия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Узбекистан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0874090"/>
                  </a:ext>
                </a:extLst>
              </a:tr>
              <a:tr h="4786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Выручка от реализации экспортной продукции, млн. руб.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213 681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187 263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5 657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55 724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16 284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2 658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2 450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2 100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936710"/>
                  </a:ext>
                </a:extLst>
              </a:tr>
              <a:tr h="3190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на экспортные операции, млн. руб.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206 769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176 817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5 159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52 669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14 789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2 358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1 358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1 911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941280"/>
                  </a:ext>
                </a:extLst>
              </a:tr>
              <a:tr h="3190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Экономический эффект от экспорта, млн. руб.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6 912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10 446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3 055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1 495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189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889634"/>
                  </a:ext>
                </a:extLst>
              </a:tr>
              <a:tr h="3190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Рентабельность экспортных продаж, 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8,80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5,48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9,18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11,27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9,47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016857"/>
                  </a:ext>
                </a:extLst>
              </a:tr>
            </a:tbl>
          </a:graphicData>
        </a:graphic>
      </p:graphicFrame>
      <p:sp>
        <p:nvSpPr>
          <p:cNvPr id="7" name="Номер слайда 7"/>
          <p:cNvSpPr txBox="1">
            <a:spLocks/>
          </p:cNvSpPr>
          <p:nvPr/>
        </p:nvSpPr>
        <p:spPr>
          <a:xfrm>
            <a:off x="-420563" y="292934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800" smtClean="0"/>
              <a:pPr/>
              <a:t>4</a:t>
            </a:fld>
            <a:endParaRPr lang="ru-RU" sz="2800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884514027"/>
              </p:ext>
            </p:extLst>
          </p:nvPr>
        </p:nvGraphicFramePr>
        <p:xfrm>
          <a:off x="4572000" y="1052736"/>
          <a:ext cx="4572000" cy="378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6407" y="0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Анализ внешнеэкономической деятельности ООО «МАГО РУСЬ»</a:t>
            </a:r>
          </a:p>
        </p:txBody>
      </p:sp>
      <p:pic>
        <p:nvPicPr>
          <p:cNvPr id="10" name="Picture 2" descr="ROZWIĄZANIA DLA BRANŻY RETAIL MINIMALIZUJĄCE RYZYKO ZARAŻENIA COVID-19 -  MAGO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1" b="89109" l="5085" r="95763">
                        <a14:foregroundMark x1="5085" y1="30693" x2="5085" y2="30693"/>
                        <a14:foregroundMark x1="40678" y1="29703" x2="40678" y2="29703"/>
                        <a14:foregroundMark x1="61582" y1="28713" x2="61582" y2="28713"/>
                        <a14:foregroundMark x1="81356" y1="32673" x2="81356" y2="32673"/>
                        <a14:foregroundMark x1="95763" y1="36634" x2="95763" y2="36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522" y="-45529"/>
            <a:ext cx="1263428" cy="45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22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51" y="591108"/>
            <a:ext cx="2222731" cy="14847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31" b="96240" l="2000" r="98000">
                        <a14:foregroundMark x1="19667" y1="15041" x2="19667" y2="15041"/>
                        <a14:foregroundMark x1="23333" y1="5996" x2="23333" y2="5996"/>
                        <a14:foregroundMark x1="23111" y1="1931" x2="23111" y2="1931"/>
                        <a14:foregroundMark x1="6667" y1="11077" x2="6667" y2="11077"/>
                        <a14:foregroundMark x1="2111" y1="11280" x2="2111" y2="11280"/>
                        <a14:foregroundMark x1="94333" y1="74085" x2="94333" y2="74085"/>
                        <a14:foregroundMark x1="86333" y1="91972" x2="86333" y2="91972"/>
                        <a14:foregroundMark x1="74556" y1="96240" x2="74556" y2="96240"/>
                        <a14:foregroundMark x1="98000" y1="71138" x2="98000" y2="7113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552" y="2636912"/>
            <a:ext cx="3088867" cy="35665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0" y="1844824"/>
            <a:ext cx="4401565" cy="792088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Прирост ритейл </a:t>
            </a:r>
            <a:br>
              <a:rPr lang="ru-RU" dirty="0" smtClean="0"/>
            </a:br>
            <a:r>
              <a:rPr lang="ru-RU" dirty="0" smtClean="0"/>
              <a:t>отрасли 9,6% в год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046647"/>
            <a:ext cx="4392488" cy="988903"/>
          </a:xfrm>
          <a:prstGeom prst="rect">
            <a:avLst/>
          </a:prstGeom>
          <a:solidFill>
            <a:srgbClr val="D54301"/>
          </a:solidFill>
          <a:ln>
            <a:solidFill>
              <a:srgbClr val="D5430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Емкость рынка </a:t>
            </a:r>
            <a:br>
              <a:rPr lang="ru-RU" dirty="0" smtClean="0"/>
            </a:br>
            <a:r>
              <a:rPr lang="ru-RU" dirty="0" smtClean="0"/>
              <a:t>торгового </a:t>
            </a:r>
            <a:br>
              <a:rPr lang="ru-RU" dirty="0" smtClean="0"/>
            </a:br>
            <a:r>
              <a:rPr lang="ru-RU" dirty="0" smtClean="0"/>
              <a:t>оборудования 171 млн </a:t>
            </a:r>
            <a:r>
              <a:rPr lang="en-US" dirty="0" smtClean="0"/>
              <a:t>$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245936"/>
            <a:ext cx="4401566" cy="792088"/>
          </a:xfrm>
          <a:prstGeom prst="rect">
            <a:avLst/>
          </a:prstGeom>
          <a:solidFill>
            <a:srgbClr val="6600CC"/>
          </a:solidFill>
          <a:ln>
            <a:solidFill>
              <a:srgbClr val="844AB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Зона свободной </a:t>
            </a:r>
            <a:br>
              <a:rPr lang="ru-RU" dirty="0" smtClean="0"/>
            </a:br>
            <a:r>
              <a:rPr lang="ru-RU" dirty="0" smtClean="0"/>
              <a:t>торговли с РФ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5445224"/>
            <a:ext cx="4392488" cy="79208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Тесные геополитические </a:t>
            </a:r>
            <a:br>
              <a:rPr lang="ru-RU" dirty="0" smtClean="0"/>
            </a:br>
            <a:r>
              <a:rPr lang="ru-RU" dirty="0" smtClean="0"/>
              <a:t>     связи с РФ</a:t>
            </a:r>
            <a:endParaRPr lang="ru-RU" dirty="0"/>
          </a:p>
        </p:txBody>
      </p:sp>
      <p:sp>
        <p:nvSpPr>
          <p:cNvPr id="9" name="Пятиугольник 8"/>
          <p:cNvSpPr/>
          <p:nvPr/>
        </p:nvSpPr>
        <p:spPr>
          <a:xfrm rot="5400000">
            <a:off x="4537800" y="4272078"/>
            <a:ext cx="985800" cy="917401"/>
          </a:xfrm>
          <a:prstGeom prst="homePlate">
            <a:avLst/>
          </a:prstGeom>
          <a:solidFill>
            <a:srgbClr val="660066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4800" b="1" dirty="0" smtClean="0"/>
              <a:t>3</a:t>
            </a:r>
            <a:endParaRPr lang="ru-RU" sz="4800" b="1" dirty="0"/>
          </a:p>
        </p:txBody>
      </p:sp>
      <p:sp>
        <p:nvSpPr>
          <p:cNvPr id="10" name="Пятиугольник 9"/>
          <p:cNvSpPr/>
          <p:nvPr/>
        </p:nvSpPr>
        <p:spPr>
          <a:xfrm rot="5400000">
            <a:off x="4537800" y="3096042"/>
            <a:ext cx="985800" cy="917401"/>
          </a:xfrm>
          <a:prstGeom prst="homePlate">
            <a:avLst/>
          </a:prstGeom>
          <a:solidFill>
            <a:srgbClr val="AB2D05"/>
          </a:solidFill>
          <a:ln>
            <a:solidFill>
              <a:srgbClr val="AB2D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5400" b="1" dirty="0" smtClean="0"/>
              <a:t>2</a:t>
            </a:r>
            <a:endParaRPr lang="ru-RU" sz="5400" b="1" dirty="0"/>
          </a:p>
        </p:txBody>
      </p:sp>
      <p:sp>
        <p:nvSpPr>
          <p:cNvPr id="11" name="Пятиугольник 10"/>
          <p:cNvSpPr/>
          <p:nvPr/>
        </p:nvSpPr>
        <p:spPr>
          <a:xfrm rot="5400000">
            <a:off x="4537800" y="1868754"/>
            <a:ext cx="985800" cy="917401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5400" b="1" dirty="0" smtClean="0"/>
              <a:t>1</a:t>
            </a:r>
            <a:endParaRPr lang="ru-RU" sz="5400" b="1" dirty="0"/>
          </a:p>
        </p:txBody>
      </p:sp>
      <p:sp>
        <p:nvSpPr>
          <p:cNvPr id="12" name="Пятиугольник 11"/>
          <p:cNvSpPr/>
          <p:nvPr/>
        </p:nvSpPr>
        <p:spPr>
          <a:xfrm rot="5400000">
            <a:off x="4537799" y="5479424"/>
            <a:ext cx="985800" cy="917401"/>
          </a:xfrm>
          <a:prstGeom prst="homePlat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4800" b="1" dirty="0" smtClean="0"/>
              <a:t>4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09080" y="591108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СЕРБИЯ</a:t>
            </a:r>
          </a:p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Ср̀бија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3834" y="129014"/>
            <a:ext cx="42664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Преимущества экспорта в Сербию</a:t>
            </a:r>
            <a:endParaRPr lang="ru-RU" sz="3200" b="1" dirty="0"/>
          </a:p>
        </p:txBody>
      </p:sp>
      <p:sp>
        <p:nvSpPr>
          <p:cNvPr id="15" name="Номер слайда 13"/>
          <p:cNvSpPr txBox="1">
            <a:spLocks/>
          </p:cNvSpPr>
          <p:nvPr/>
        </p:nvSpPr>
        <p:spPr>
          <a:xfrm>
            <a:off x="-381000" y="129014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800" smtClean="0"/>
              <a:pPr/>
              <a:t>5</a:t>
            </a:fld>
            <a:endParaRPr lang="ru-RU" sz="2800" dirty="0"/>
          </a:p>
        </p:txBody>
      </p:sp>
      <p:pic>
        <p:nvPicPr>
          <p:cNvPr id="16" name="Picture 2" descr="ROZWIĄZANIA DLA BRANŻY RETAIL MINIMALIZUJĄCE RYZYKO ZARAŻENIA COVID-19 -  MAGO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1" b="89109" l="5085" r="95763">
                        <a14:foregroundMark x1="5085" y1="30693" x2="5085" y2="30693"/>
                        <a14:foregroundMark x1="40678" y1="29703" x2="40678" y2="29703"/>
                        <a14:foregroundMark x1="61582" y1="28713" x2="61582" y2="28713"/>
                        <a14:foregroundMark x1="81356" y1="32673" x2="81356" y2="32673"/>
                        <a14:foregroundMark x1="95763" y1="36634" x2="95763" y2="36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8" y="6345485"/>
            <a:ext cx="1263428" cy="45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88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327571"/>
            <a:ext cx="7169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/>
              <a:t>Разработка этапов работы по выходу на рынок Сербии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5695947"/>
            <a:ext cx="7344816" cy="1061829"/>
          </a:xfrm>
          <a:prstGeom prst="rect">
            <a:avLst/>
          </a:prstGeom>
          <a:ln w="5080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1)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Запустить активные продажи на Сербию в июле 2021 года;</a:t>
            </a: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Занять 0,4 % от рынка поставок торгового оборудования Сербии к концу 2021 года;</a:t>
            </a: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 Довести присутствие на рынке Сербии до 1 % к концу 2022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года.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5651956"/>
            <a:ext cx="1907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ОСНОВНЫЕ ЦЕЛИ:</a:t>
            </a:r>
            <a:endParaRPr lang="ru-RU" sz="2000" b="1" dirty="0"/>
          </a:p>
        </p:txBody>
      </p:sp>
      <p:sp>
        <p:nvSpPr>
          <p:cNvPr id="7" name="Номер слайда 6"/>
          <p:cNvSpPr txBox="1">
            <a:spLocks/>
          </p:cNvSpPr>
          <p:nvPr/>
        </p:nvSpPr>
        <p:spPr>
          <a:xfrm>
            <a:off x="-381001" y="327571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800" smtClean="0"/>
              <a:pPr/>
              <a:t>6</a:t>
            </a:fld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1" y="771672"/>
            <a:ext cx="9205561" cy="4673551"/>
          </a:xfrm>
          <a:prstGeom prst="rect">
            <a:avLst/>
          </a:prstGeom>
        </p:spPr>
      </p:pic>
      <p:pic>
        <p:nvPicPr>
          <p:cNvPr id="9" name="Picture 2" descr="ROZWIĄZANIA DLA BRANŻY RETAIL MINIMALIZUJĄCE RYZYKO ZARAŻENIA COVID-19 -  MA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1" b="89109" l="5085" r="95763">
                        <a14:foregroundMark x1="5085" y1="30693" x2="5085" y2="30693"/>
                        <a14:foregroundMark x1="40678" y1="29703" x2="40678" y2="29703"/>
                        <a14:foregroundMark x1="61582" y1="28713" x2="61582" y2="28713"/>
                        <a14:foregroundMark x1="81356" y1="32673" x2="81356" y2="32673"/>
                        <a14:foregroundMark x1="95763" y1="36634" x2="95763" y2="36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8" y="6345485"/>
            <a:ext cx="1263428" cy="45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07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81702"/>
            <a:ext cx="8564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Разработка внешнеторгового контракта для сербского клиента</a:t>
            </a: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-468560" y="116632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800" smtClean="0"/>
              <a:pPr/>
              <a:t>7</a:t>
            </a:fld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72" y="980728"/>
            <a:ext cx="9148672" cy="551592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2" descr="ROZWIĄZANIA DLA BRANŻY RETAIL MINIMALIZUJĄCE RYZYKO ZARAŻENIA COVID-19 -  MA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1" b="89109" l="5085" r="95763">
                        <a14:foregroundMark x1="5085" y1="30693" x2="5085" y2="30693"/>
                        <a14:foregroundMark x1="40678" y1="29703" x2="40678" y2="29703"/>
                        <a14:foregroundMark x1="61582" y1="28713" x2="61582" y2="28713"/>
                        <a14:foregroundMark x1="81356" y1="32673" x2="81356" y2="32673"/>
                        <a14:foregroundMark x1="95763" y1="36634" x2="95763" y2="36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8" y="6345485"/>
            <a:ext cx="1263428" cy="45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29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8472" y="381149"/>
            <a:ext cx="5731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/>
              <a:t>Преимущества развития экспорта в Сербию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5949" y="2922689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>
                  <a:lumMod val="75000"/>
                </a:schemeClr>
              </a:buClr>
              <a:buSzPct val="200000"/>
              <a:buFont typeface="Wingdings" panose="05000000000000000000" pitchFamily="2" charset="2"/>
              <a:buChar char="ü"/>
            </a:pPr>
            <a:r>
              <a:rPr lang="ru-RU" dirty="0"/>
              <a:t>увеличение товарного оборота на 0,7 миллиона </a:t>
            </a:r>
            <a:r>
              <a:rPr lang="ru-RU" dirty="0" smtClean="0"/>
              <a:t>долларов;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85949" y="3458431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>
                  <a:lumMod val="75000"/>
                </a:schemeClr>
              </a:buClr>
              <a:buSzPct val="200000"/>
              <a:buFont typeface="Wingdings" panose="05000000000000000000" pitchFamily="2" charset="2"/>
              <a:buChar char="ü"/>
            </a:pPr>
            <a:r>
              <a:rPr lang="ru-RU" dirty="0" smtClean="0"/>
              <a:t>дополнительная </a:t>
            </a:r>
            <a:r>
              <a:rPr lang="ru-RU" dirty="0"/>
              <a:t>прибыль в размере 0,31 млн долларов США (21 млн рублей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69206" y="2368255"/>
            <a:ext cx="218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К концу 2021 года: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5949" y="4470820"/>
            <a:ext cx="2208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К концу 2022 года: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5949" y="494116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>
                  <a:lumMod val="75000"/>
                </a:schemeClr>
              </a:buClr>
              <a:buSzPct val="200000"/>
              <a:buFont typeface="Wingdings" panose="05000000000000000000" pitchFamily="2" charset="2"/>
              <a:buChar char="ü"/>
            </a:pPr>
            <a:r>
              <a:rPr lang="ru-RU" dirty="0"/>
              <a:t>увеличение товарного оборота на </a:t>
            </a:r>
            <a:r>
              <a:rPr lang="ru-RU" dirty="0" smtClean="0"/>
              <a:t>1,75 </a:t>
            </a:r>
            <a:r>
              <a:rPr lang="ru-RU" dirty="0"/>
              <a:t>миллиона </a:t>
            </a:r>
            <a:r>
              <a:rPr lang="ru-RU" dirty="0" smtClean="0"/>
              <a:t>долларов;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385949" y="5495602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>
                  <a:lumMod val="75000"/>
                </a:schemeClr>
              </a:buClr>
              <a:buSzPct val="200000"/>
              <a:buFont typeface="Wingdings" panose="05000000000000000000" pitchFamily="2" charset="2"/>
              <a:buChar char="ü"/>
            </a:pPr>
            <a:r>
              <a:rPr lang="ru-RU" dirty="0" smtClean="0"/>
              <a:t>дополнительная </a:t>
            </a:r>
            <a:r>
              <a:rPr lang="ru-RU" dirty="0"/>
              <a:t>прибыль в размере </a:t>
            </a:r>
            <a:r>
              <a:rPr lang="ru-RU" dirty="0" smtClean="0"/>
              <a:t>0,79 </a:t>
            </a:r>
            <a:r>
              <a:rPr lang="ru-RU" dirty="0"/>
              <a:t>млн долларов США </a:t>
            </a:r>
            <a:r>
              <a:rPr lang="ru-RU" dirty="0" smtClean="0"/>
              <a:t>(59 </a:t>
            </a:r>
            <a:r>
              <a:rPr lang="ru-RU" dirty="0"/>
              <a:t>млн рублей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56258" y="826768"/>
            <a:ext cx="6888150" cy="14404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4">
                  <a:lumMod val="75000"/>
                </a:schemeClr>
              </a:buClr>
              <a:buSzPct val="200000"/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НЕ ТРЕБУЕТСЯ ДОПОЛНИТЕЛЬНЫХ ИНВЕСТИЦИЙ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4">
                  <a:lumMod val="75000"/>
                </a:schemeClr>
              </a:buClr>
              <a:buSzPct val="200000"/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ПОЗВОЛИТ ИСПОЛЬЗОВАТЬ ПРОИЗВОДСТВЕННЫЕ МОЩНОСТИ НА 100%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Номер слайда 10"/>
          <p:cNvSpPr txBox="1">
            <a:spLocks/>
          </p:cNvSpPr>
          <p:nvPr/>
        </p:nvSpPr>
        <p:spPr>
          <a:xfrm>
            <a:off x="-468560" y="18864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800" smtClean="0"/>
              <a:pPr/>
              <a:t>8</a:t>
            </a:fld>
            <a:endParaRPr lang="ru-RU" sz="2800" dirty="0"/>
          </a:p>
        </p:txBody>
      </p:sp>
      <p:pic>
        <p:nvPicPr>
          <p:cNvPr id="12" name="Picture 2" descr="ROZWIĄZANIA DLA BRANŻY RETAIL MINIMALIZUJĄCE RYZYKO ZARAŻENIA COVID-19 -  MA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1" b="89109" l="5085" r="95763">
                        <a14:foregroundMark x1="5085" y1="30693" x2="5085" y2="30693"/>
                        <a14:foregroundMark x1="40678" y1="29703" x2="40678" y2="29703"/>
                        <a14:foregroundMark x1="61582" y1="28713" x2="61582" y2="28713"/>
                        <a14:foregroundMark x1="81356" y1="32673" x2="81356" y2="32673"/>
                        <a14:foregroundMark x1="95763" y1="36634" x2="95763" y2="36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8" y="6345485"/>
            <a:ext cx="1263428" cy="45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21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OZWIĄZANIA DLA BRANŻY RETAIL MINIMALIZUJĄCE RYZYKO ZARAŻENIA COVID-19 -  MA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1" b="89109" l="5085" r="95763">
                        <a14:foregroundMark x1="5085" y1="30693" x2="5085" y2="30693"/>
                        <a14:foregroundMark x1="40678" y1="29703" x2="40678" y2="29703"/>
                        <a14:foregroundMark x1="61582" y1="28713" x2="61582" y2="28713"/>
                        <a14:foregroundMark x1="81356" y1="32673" x2="81356" y2="32673"/>
                        <a14:foregroundMark x1="95763" y1="36634" x2="95763" y2="36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7855"/>
            <a:ext cx="3423668" cy="106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а с текстом спасибо за внимание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67" b="97167" l="4000" r="96333">
                        <a14:foregroundMark x1="10500" y1="6167" x2="10500" y2="6167"/>
                        <a14:foregroundMark x1="17500" y1="4833" x2="17500" y2="4833"/>
                        <a14:foregroundMark x1="25667" y1="9000" x2="25667" y2="9000"/>
                        <a14:foregroundMark x1="32500" y1="9167" x2="32500" y2="9167"/>
                        <a14:foregroundMark x1="41333" y1="9667" x2="41333" y2="9667"/>
                        <a14:foregroundMark x1="46667" y1="9333" x2="46667" y2="9333"/>
                        <a14:foregroundMark x1="58500" y1="9333" x2="58500" y2="9333"/>
                        <a14:foregroundMark x1="59167" y1="20333" x2="59167" y2="20333"/>
                        <a14:foregroundMark x1="63333" y1="21833" x2="63333" y2="21833"/>
                        <a14:foregroundMark x1="63500" y1="20167" x2="63500" y2="20167"/>
                        <a14:foregroundMark x1="61000" y1="21667" x2="61000" y2="21667"/>
                        <a14:foregroundMark x1="25500" y1="23500" x2="25500" y2="23500"/>
                        <a14:foregroundMark x1="25500" y1="20167" x2="25500" y2="20167"/>
                        <a14:foregroundMark x1="91667" y1="20000" x2="91667" y2="20000"/>
                        <a14:foregroundMark x1="79333" y1="17000" x2="79333" y2="17000"/>
                        <a14:foregroundMark x1="65833" y1="19833" x2="65833" y2="19833"/>
                        <a14:foregroundMark x1="68167" y1="19667" x2="68167" y2="19667"/>
                        <a14:foregroundMark x1="48667" y1="23833" x2="48667" y2="23833"/>
                        <a14:foregroundMark x1="44833" y1="22000" x2="44833" y2="22000"/>
                        <a14:foregroundMark x1="43500" y1="20000" x2="43500" y2="20000"/>
                        <a14:foregroundMark x1="43500" y1="20000" x2="43500" y2="20000"/>
                        <a14:foregroundMark x1="48333" y1="20000" x2="48333" y2="20000"/>
                        <a14:foregroundMark x1="45667" y1="19667" x2="45667" y2="19667"/>
                        <a14:foregroundMark x1="51500" y1="20667" x2="51500" y2="20667"/>
                        <a14:foregroundMark x1="51500" y1="20667" x2="51500" y2="20667"/>
                        <a14:foregroundMark x1="51500" y1="20667" x2="51500" y2="20667"/>
                        <a14:foregroundMark x1="50333" y1="23167" x2="50333" y2="23167"/>
                        <a14:foregroundMark x1="37167" y1="18333" x2="37167" y2="18333"/>
                        <a14:foregroundMark x1="37167" y1="18333" x2="37167" y2="18333"/>
                        <a14:foregroundMark x1="40833" y1="20667" x2="40833" y2="20667"/>
                        <a14:foregroundMark x1="57833" y1="89000" x2="57833" y2="89000"/>
                        <a14:foregroundMark x1="45833" y1="92833" x2="45833" y2="92833"/>
                        <a14:foregroundMark x1="61667" y1="93833" x2="61667" y2="93833"/>
                        <a14:foregroundMark x1="41167" y1="40167" x2="41167" y2="40167"/>
                        <a14:foregroundMark x1="42500" y1="41500" x2="44833" y2="46833"/>
                        <a14:foregroundMark x1="40833" y1="43833" x2="39333" y2="36667"/>
                        <a14:foregroundMark x1="42167" y1="49167" x2="46000" y2="48167"/>
                        <a14:foregroundMark x1="89333" y1="15500" x2="89333" y2="15500"/>
                        <a14:foregroundMark x1="91333" y1="18500" x2="91333" y2="18500"/>
                        <a14:foregroundMark x1="93000" y1="18000" x2="93000" y2="18000"/>
                        <a14:foregroundMark x1="92000" y1="14333" x2="92000" y2="14333"/>
                        <a14:foregroundMark x1="31500" y1="25167" x2="31500" y2="25167"/>
                        <a14:foregroundMark x1="24500" y1="21500" x2="24500" y2="21500"/>
                        <a14:foregroundMark x1="90000" y1="14667" x2="90000" y2="14667"/>
                        <a14:foregroundMark x1="86500" y1="15833" x2="86500" y2="15833"/>
                        <a14:foregroundMark x1="29167" y1="21500" x2="29167" y2="21500"/>
                        <a14:foregroundMark x1="52167" y1="19500" x2="52167" y2="19500"/>
                        <a14:foregroundMark x1="39333" y1="18500" x2="39333" y2="18500"/>
                        <a14:foregroundMark x1="23833" y1="22667" x2="23833" y2="22667"/>
                        <a14:backgroundMark x1="30500" y1="21667" x2="30500" y2="21667"/>
                        <a14:backgroundMark x1="27833" y1="9167" x2="27833" y2="9167"/>
                        <a14:backgroundMark x1="25833" y1="22333" x2="25833" y2="22333"/>
                        <a14:backgroundMark x1="23833" y1="28333" x2="23833" y2="28333"/>
                        <a14:backgroundMark x1="53667" y1="23000" x2="53667" y2="23000"/>
                        <a14:backgroundMark x1="57500" y1="22500" x2="57500" y2="22500"/>
                        <a14:backgroundMark x1="61333" y1="23667" x2="61333" y2="23667"/>
                        <a14:backgroundMark x1="71333" y1="20500" x2="71333" y2="2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91276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818550"/>
      </p:ext>
    </p:extLst>
  </p:cSld>
  <p:clrMapOvr>
    <a:masterClrMapping/>
  </p:clrMapOvr>
  <p:transition spd="slow">
    <p:randomBar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bstraktnie-sinie-koncentricheskie-figuri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abstraktnie-sinie-koncentricheskie-figuri</Template>
  <TotalTime>1684</TotalTime>
  <Words>626</Words>
  <Application>Microsoft Office PowerPoint</Application>
  <PresentationFormat>Экран (4:3)</PresentationFormat>
  <Paragraphs>138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abstraktnie-sinie-koncentricheskie-figuri</vt:lpstr>
      <vt:lpstr>ИТОГОВАЯ АТТЕСТАЦИОННАЯ РАБОТА Сοвершенствοвание внешнеэкοнοмическοй деятельнοсти ΟΟΟ «МАГΟ РУСЬ» </vt:lpstr>
      <vt:lpstr>Информация о компании </vt:lpstr>
      <vt:lpstr>SWOT-МАТРИЦА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КУРСОВАЯ РАБОТА АНАЛИЗ ДЕЯТЕЛЬНОСТИ КОМПАНИИ «___________________»                                                                                              И ВЫЯВЛЕНИЕ ПРОБЛЕМ, ТРЕБУЮЩИХ РЕШЕНИЯ</dc:title>
  <dc:creator>Администратор</dc:creator>
  <cp:lastModifiedBy>Igor</cp:lastModifiedBy>
  <cp:revision>146</cp:revision>
  <dcterms:created xsi:type="dcterms:W3CDTF">2015-03-24T17:14:06Z</dcterms:created>
  <dcterms:modified xsi:type="dcterms:W3CDTF">2020-11-30T20:20:31Z</dcterms:modified>
</cp:coreProperties>
</file>