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81" r:id="rId2"/>
    <p:sldId id="259" r:id="rId3"/>
    <p:sldId id="283" r:id="rId4"/>
    <p:sldId id="285" r:id="rId5"/>
    <p:sldId id="286" r:id="rId6"/>
    <p:sldId id="288" r:id="rId7"/>
    <p:sldId id="293" r:id="rId8"/>
    <p:sldId id="267" r:id="rId9"/>
    <p:sldId id="302" r:id="rId10"/>
    <p:sldId id="303" r:id="rId11"/>
    <p:sldId id="287" r:id="rId12"/>
    <p:sldId id="290" r:id="rId13"/>
    <p:sldId id="298" r:id="rId14"/>
    <p:sldId id="301" r:id="rId15"/>
    <p:sldId id="292" r:id="rId16"/>
    <p:sldId id="295" r:id="rId17"/>
    <p:sldId id="294" r:id="rId18"/>
    <p:sldId id="29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99FF"/>
    <a:srgbClr val="CC66FF"/>
    <a:srgbClr val="30D5C8"/>
    <a:srgbClr val="00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AEC961-359B-416B-B3D2-02A9E64C8C57}" type="doc">
      <dgm:prSet loTypeId="urn:microsoft.com/office/officeart/2005/8/layout/radial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84D2C2-8483-46EF-8735-AF6E4FFCF497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/>
            <a:t>экономические преимущества диверсификации</a:t>
          </a:r>
        </a:p>
      </dgm:t>
    </dgm:pt>
    <dgm:pt modelId="{36F8704A-9F6E-4749-A88D-15C0BAE5BCFD}" type="parTrans" cxnId="{0349E185-8635-4E0F-978E-05A59F9324C8}">
      <dgm:prSet/>
      <dgm:spPr/>
      <dgm:t>
        <a:bodyPr/>
        <a:lstStyle/>
        <a:p>
          <a:endParaRPr lang="ru-RU"/>
        </a:p>
      </dgm:t>
    </dgm:pt>
    <dgm:pt modelId="{442A1C9A-B47D-4FBC-B392-2D329FFA8CC0}" type="sibTrans" cxnId="{0349E185-8635-4E0F-978E-05A59F9324C8}">
      <dgm:prSet/>
      <dgm:spPr/>
      <dgm:t>
        <a:bodyPr/>
        <a:lstStyle/>
        <a:p>
          <a:endParaRPr lang="ru-RU"/>
        </a:p>
      </dgm:t>
    </dgm:pt>
    <dgm:pt modelId="{D3A6E368-8868-423E-887B-33FDFB84C37F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/>
            <a:t>усиление конкурентных позиций</a:t>
          </a:r>
        </a:p>
      </dgm:t>
    </dgm:pt>
    <dgm:pt modelId="{82EAB6BF-795A-4183-8AC3-E5A71791D57E}" type="parTrans" cxnId="{429AB936-6B6A-400E-A6DF-B4430D626AC1}">
      <dgm:prSet/>
      <dgm:spPr/>
      <dgm:t>
        <a:bodyPr/>
        <a:lstStyle/>
        <a:p>
          <a:endParaRPr lang="ru-RU"/>
        </a:p>
      </dgm:t>
    </dgm:pt>
    <dgm:pt modelId="{87165264-3297-410B-A194-B34B99D49F0D}" type="sibTrans" cxnId="{429AB936-6B6A-400E-A6DF-B4430D626AC1}">
      <dgm:prSet/>
      <dgm:spPr/>
      <dgm:t>
        <a:bodyPr/>
        <a:lstStyle/>
        <a:p>
          <a:endParaRPr lang="ru-RU"/>
        </a:p>
      </dgm:t>
    </dgm:pt>
    <dgm:pt modelId="{36A3C2BB-CF83-449F-859F-84DB61C36CFD}">
      <dgm:prSet phldrT="[Текст]" custScaleX="184947" custScaleY="72855" custRadScaleRad="146392" custRadScaleInc="-3900"/>
      <dgm:spPr/>
      <dgm:t>
        <a:bodyPr/>
        <a:lstStyle/>
        <a:p>
          <a:endParaRPr lang="ru-RU"/>
        </a:p>
      </dgm:t>
    </dgm:pt>
    <dgm:pt modelId="{435AA63A-3651-43DE-A50A-A5F598A79C0C}" type="parTrans" cxnId="{627972B9-9D71-4EFE-BFEE-70C2B10D052A}">
      <dgm:prSet/>
      <dgm:spPr/>
      <dgm:t>
        <a:bodyPr/>
        <a:lstStyle/>
        <a:p>
          <a:endParaRPr lang="ru-RU"/>
        </a:p>
      </dgm:t>
    </dgm:pt>
    <dgm:pt modelId="{499AE437-ADB3-422E-8A87-B544BB1ABE60}" type="sibTrans" cxnId="{627972B9-9D71-4EFE-BFEE-70C2B10D052A}">
      <dgm:prSet/>
      <dgm:spPr/>
      <dgm:t>
        <a:bodyPr/>
        <a:lstStyle/>
        <a:p>
          <a:endParaRPr lang="ru-RU"/>
        </a:p>
      </dgm:t>
    </dgm:pt>
    <dgm:pt modelId="{7E130F17-0A8E-42C1-A9E5-25821830DAEC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/>
            <a:t>обмен технологиями</a:t>
          </a:r>
        </a:p>
      </dgm:t>
    </dgm:pt>
    <dgm:pt modelId="{0C33F7AA-E662-4FF9-900A-8251BEFAE48D}" type="parTrans" cxnId="{1655DEAF-33D6-436F-BBB8-3A3CC0015F17}">
      <dgm:prSet/>
      <dgm:spPr/>
      <dgm:t>
        <a:bodyPr/>
        <a:lstStyle/>
        <a:p>
          <a:endParaRPr lang="ru-RU"/>
        </a:p>
      </dgm:t>
    </dgm:pt>
    <dgm:pt modelId="{34C71C8E-B7C4-4178-BCDE-5E9EC7C62C3B}" type="sibTrans" cxnId="{1655DEAF-33D6-436F-BBB8-3A3CC0015F17}">
      <dgm:prSet/>
      <dgm:spPr/>
      <dgm:t>
        <a:bodyPr/>
        <a:lstStyle/>
        <a:p>
          <a:endParaRPr lang="ru-RU"/>
        </a:p>
      </dgm:t>
    </dgm:pt>
    <dgm:pt modelId="{7AE4B6BE-D51A-4784-B17C-CE70D86248F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dirty="0"/>
            <a:t>смягчение последствий экономического кризиса</a:t>
          </a:r>
        </a:p>
      </dgm:t>
    </dgm:pt>
    <dgm:pt modelId="{8BBE82E7-24E9-4A15-8DEC-DD282C81039A}" type="parTrans" cxnId="{D2EE6C1F-DA2E-4BDF-9392-BA1B8CC0F6EB}">
      <dgm:prSet/>
      <dgm:spPr/>
      <dgm:t>
        <a:bodyPr/>
        <a:lstStyle/>
        <a:p>
          <a:endParaRPr lang="ru-RU"/>
        </a:p>
      </dgm:t>
    </dgm:pt>
    <dgm:pt modelId="{1E6A563F-F2AE-4D66-853D-AF1A60088FED}" type="sibTrans" cxnId="{D2EE6C1F-DA2E-4BDF-9392-BA1B8CC0F6EB}">
      <dgm:prSet/>
      <dgm:spPr/>
      <dgm:t>
        <a:bodyPr/>
        <a:lstStyle/>
        <a:p>
          <a:endParaRPr lang="ru-RU"/>
        </a:p>
      </dgm:t>
    </dgm:pt>
    <dgm:pt modelId="{B3093F8A-6FE4-43BA-94B2-493170F22294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/>
            <a:t>снижение издержек</a:t>
          </a:r>
        </a:p>
      </dgm:t>
    </dgm:pt>
    <dgm:pt modelId="{64D28404-D0BE-4323-9EF4-3BDFFFD124CC}" type="parTrans" cxnId="{38E0E22E-C0E4-4EBA-A430-3F535AB6A591}">
      <dgm:prSet/>
      <dgm:spPr/>
      <dgm:t>
        <a:bodyPr/>
        <a:lstStyle/>
        <a:p>
          <a:endParaRPr lang="ru-RU"/>
        </a:p>
      </dgm:t>
    </dgm:pt>
    <dgm:pt modelId="{9B368797-4BAC-48A0-B291-9AA9B0C7ABDC}" type="sibTrans" cxnId="{38E0E22E-C0E4-4EBA-A430-3F535AB6A591}">
      <dgm:prSet/>
      <dgm:spPr/>
      <dgm:t>
        <a:bodyPr/>
        <a:lstStyle/>
        <a:p>
          <a:endParaRPr lang="ru-RU"/>
        </a:p>
      </dgm:t>
    </dgm:pt>
    <dgm:pt modelId="{E4C1D8D0-2278-44D3-B111-5398B1085676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/>
            <a:t>улучшение финансовых результатов предприятия</a:t>
          </a:r>
        </a:p>
      </dgm:t>
    </dgm:pt>
    <dgm:pt modelId="{6B36186F-ABFA-49FE-961E-761213110ECE}" type="parTrans" cxnId="{532B7190-6409-481E-A036-A9C91C18B709}">
      <dgm:prSet/>
      <dgm:spPr/>
      <dgm:t>
        <a:bodyPr/>
        <a:lstStyle/>
        <a:p>
          <a:endParaRPr lang="ru-RU"/>
        </a:p>
      </dgm:t>
    </dgm:pt>
    <dgm:pt modelId="{087B2EBF-626B-44A7-9953-DA1499B425AB}" type="sibTrans" cxnId="{532B7190-6409-481E-A036-A9C91C18B709}">
      <dgm:prSet/>
      <dgm:spPr/>
      <dgm:t>
        <a:bodyPr/>
        <a:lstStyle/>
        <a:p>
          <a:endParaRPr lang="ru-RU"/>
        </a:p>
      </dgm:t>
    </dgm:pt>
    <dgm:pt modelId="{3A1B1AEE-92A7-404A-89DE-ED518219EA66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/>
            <a:t>уменьшение рисков бизнеса</a:t>
          </a:r>
        </a:p>
      </dgm:t>
    </dgm:pt>
    <dgm:pt modelId="{84F5479B-359D-43F5-9BC9-0EC6F49CF8C0}" type="parTrans" cxnId="{10E2C6D9-18BA-40E7-8395-B213D4B81F4E}">
      <dgm:prSet/>
      <dgm:spPr/>
      <dgm:t>
        <a:bodyPr/>
        <a:lstStyle/>
        <a:p>
          <a:endParaRPr lang="ru-RU"/>
        </a:p>
      </dgm:t>
    </dgm:pt>
    <dgm:pt modelId="{CCF504AF-0A11-4DFD-B711-7D150679C4F5}" type="sibTrans" cxnId="{10E2C6D9-18BA-40E7-8395-B213D4B81F4E}">
      <dgm:prSet/>
      <dgm:spPr/>
      <dgm:t>
        <a:bodyPr/>
        <a:lstStyle/>
        <a:p>
          <a:endParaRPr lang="ru-RU"/>
        </a:p>
      </dgm:t>
    </dgm:pt>
    <dgm:pt modelId="{B7F2FFB2-A1B2-4C9D-9FB1-05BA6082CF1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/>
            <a:t>снижение зависимости от конъюнктуры рынка</a:t>
          </a:r>
        </a:p>
      </dgm:t>
    </dgm:pt>
    <dgm:pt modelId="{22EC204E-8976-49FE-89DC-12514312903C}" type="parTrans" cxnId="{6E667A0A-EC3A-424D-B5AA-F4727064BC69}">
      <dgm:prSet/>
      <dgm:spPr/>
      <dgm:t>
        <a:bodyPr/>
        <a:lstStyle/>
        <a:p>
          <a:endParaRPr lang="ru-RU"/>
        </a:p>
      </dgm:t>
    </dgm:pt>
    <dgm:pt modelId="{56AB35B2-5FAA-4FBD-91F7-6E2ADE7F1E9E}" type="sibTrans" cxnId="{6E667A0A-EC3A-424D-B5AA-F4727064BC69}">
      <dgm:prSet/>
      <dgm:spPr/>
      <dgm:t>
        <a:bodyPr/>
        <a:lstStyle/>
        <a:p>
          <a:endParaRPr lang="ru-RU"/>
        </a:p>
      </dgm:t>
    </dgm:pt>
    <dgm:pt modelId="{149EEDE1-C740-440C-AAFA-8011DEE21B90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/>
            <a:t>выравнивание денежных потоков</a:t>
          </a:r>
        </a:p>
      </dgm:t>
    </dgm:pt>
    <dgm:pt modelId="{CE21685A-A11A-4779-8CBC-611D1D785F0B}" type="parTrans" cxnId="{5487DFC3-ABCD-4BC9-BEED-A4F960F15EDB}">
      <dgm:prSet/>
      <dgm:spPr/>
      <dgm:t>
        <a:bodyPr/>
        <a:lstStyle/>
        <a:p>
          <a:endParaRPr lang="ru-RU"/>
        </a:p>
      </dgm:t>
    </dgm:pt>
    <dgm:pt modelId="{E0E632E3-6781-4064-A78F-F83BBC923681}" type="sibTrans" cxnId="{5487DFC3-ABCD-4BC9-BEED-A4F960F15EDB}">
      <dgm:prSet/>
      <dgm:spPr/>
      <dgm:t>
        <a:bodyPr/>
        <a:lstStyle/>
        <a:p>
          <a:endParaRPr lang="ru-RU"/>
        </a:p>
      </dgm:t>
    </dgm:pt>
    <dgm:pt modelId="{A98766A0-7C59-4042-942B-F2580C2AC388}" type="pres">
      <dgm:prSet presAssocID="{70AEC961-359B-416B-B3D2-02A9E64C8C5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4E01C9-58CE-49C4-95F9-EC9D80B68BFB}" type="pres">
      <dgm:prSet presAssocID="{4984D2C2-8483-46EF-8735-AF6E4FFCF497}" presName="centerShape" presStyleLbl="node0" presStyleIdx="0" presStyleCnt="1" custScaleX="222342" custScaleY="135022"/>
      <dgm:spPr/>
      <dgm:t>
        <a:bodyPr/>
        <a:lstStyle/>
        <a:p>
          <a:endParaRPr lang="ru-RU"/>
        </a:p>
      </dgm:t>
    </dgm:pt>
    <dgm:pt modelId="{6288CCCF-D0CE-4936-A97C-12C58D626B98}" type="pres">
      <dgm:prSet presAssocID="{82EAB6BF-795A-4183-8AC3-E5A71791D57E}" presName="Name9" presStyleLbl="parChTrans1D2" presStyleIdx="0" presStyleCnt="8"/>
      <dgm:spPr/>
      <dgm:t>
        <a:bodyPr/>
        <a:lstStyle/>
        <a:p>
          <a:endParaRPr lang="ru-RU"/>
        </a:p>
      </dgm:t>
    </dgm:pt>
    <dgm:pt modelId="{31181F6A-C2A8-4E2D-A828-B6015778A782}" type="pres">
      <dgm:prSet presAssocID="{82EAB6BF-795A-4183-8AC3-E5A71791D57E}" presName="connTx" presStyleLbl="parChTrans1D2" presStyleIdx="0" presStyleCnt="8"/>
      <dgm:spPr/>
      <dgm:t>
        <a:bodyPr/>
        <a:lstStyle/>
        <a:p>
          <a:endParaRPr lang="ru-RU"/>
        </a:p>
      </dgm:t>
    </dgm:pt>
    <dgm:pt modelId="{85820F49-DB90-48CD-A154-1AB199F7C854}" type="pres">
      <dgm:prSet presAssocID="{D3A6E368-8868-423E-887B-33FDFB84C37F}" presName="node" presStyleLbl="node1" presStyleIdx="0" presStyleCnt="8" custScaleX="209352" custScaleY="72855" custRadScaleRad="104755" custRadScaleInc="7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8F676-F4C1-4407-91C8-4417C13D6314}" type="pres">
      <dgm:prSet presAssocID="{0C33F7AA-E662-4FF9-900A-8251BEFAE48D}" presName="Name9" presStyleLbl="parChTrans1D2" presStyleIdx="1" presStyleCnt="8"/>
      <dgm:spPr/>
      <dgm:t>
        <a:bodyPr/>
        <a:lstStyle/>
        <a:p>
          <a:endParaRPr lang="ru-RU"/>
        </a:p>
      </dgm:t>
    </dgm:pt>
    <dgm:pt modelId="{2F2447F5-3950-4534-8AD6-79DE88EB873E}" type="pres">
      <dgm:prSet presAssocID="{0C33F7AA-E662-4FF9-900A-8251BEFAE48D}" presName="connTx" presStyleLbl="parChTrans1D2" presStyleIdx="1" presStyleCnt="8"/>
      <dgm:spPr/>
      <dgm:t>
        <a:bodyPr/>
        <a:lstStyle/>
        <a:p>
          <a:endParaRPr lang="ru-RU"/>
        </a:p>
      </dgm:t>
    </dgm:pt>
    <dgm:pt modelId="{4DB79CFC-5DEB-4569-BA33-29281654D273}" type="pres">
      <dgm:prSet presAssocID="{7E130F17-0A8E-42C1-A9E5-25821830DAEC}" presName="node" presStyleLbl="node1" presStyleIdx="1" presStyleCnt="8" custScaleX="209352" custScaleY="84387" custRadScaleRad="167904" custRadScaleInc="56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50FA5-3F5A-4512-8499-D7BA19C51DF9}" type="pres">
      <dgm:prSet presAssocID="{8BBE82E7-24E9-4A15-8DEC-DD282C81039A}" presName="Name9" presStyleLbl="parChTrans1D2" presStyleIdx="2" presStyleCnt="8"/>
      <dgm:spPr/>
      <dgm:t>
        <a:bodyPr/>
        <a:lstStyle/>
        <a:p>
          <a:endParaRPr lang="ru-RU"/>
        </a:p>
      </dgm:t>
    </dgm:pt>
    <dgm:pt modelId="{0E499A78-F575-4C89-A79C-CCB15A3CA023}" type="pres">
      <dgm:prSet presAssocID="{8BBE82E7-24E9-4A15-8DEC-DD282C81039A}" presName="connTx" presStyleLbl="parChTrans1D2" presStyleIdx="2" presStyleCnt="8"/>
      <dgm:spPr/>
      <dgm:t>
        <a:bodyPr/>
        <a:lstStyle/>
        <a:p>
          <a:endParaRPr lang="ru-RU"/>
        </a:p>
      </dgm:t>
    </dgm:pt>
    <dgm:pt modelId="{1A75A22E-82FA-4ED9-A013-FE7641D529AE}" type="pres">
      <dgm:prSet presAssocID="{7AE4B6BE-D51A-4784-B17C-CE70D86248F1}" presName="node" presStyleLbl="node1" presStyleIdx="2" presStyleCnt="8" custScaleX="209352" custScaleY="102562" custRadScaleRad="146392" custRadScaleInc="-3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6133B-8371-4607-ACCB-04AF7BE1C785}" type="pres">
      <dgm:prSet presAssocID="{64D28404-D0BE-4323-9EF4-3BDFFFD124CC}" presName="Name9" presStyleLbl="parChTrans1D2" presStyleIdx="3" presStyleCnt="8"/>
      <dgm:spPr/>
      <dgm:t>
        <a:bodyPr/>
        <a:lstStyle/>
        <a:p>
          <a:endParaRPr lang="ru-RU"/>
        </a:p>
      </dgm:t>
    </dgm:pt>
    <dgm:pt modelId="{5767F578-91A8-42AC-9604-B8FA4C4CD9E0}" type="pres">
      <dgm:prSet presAssocID="{64D28404-D0BE-4323-9EF4-3BDFFFD124CC}" presName="connTx" presStyleLbl="parChTrans1D2" presStyleIdx="3" presStyleCnt="8"/>
      <dgm:spPr/>
      <dgm:t>
        <a:bodyPr/>
        <a:lstStyle/>
        <a:p>
          <a:endParaRPr lang="ru-RU"/>
        </a:p>
      </dgm:t>
    </dgm:pt>
    <dgm:pt modelId="{D677F3A2-BC68-430D-A05E-08E76B9378A0}" type="pres">
      <dgm:prSet presAssocID="{B3093F8A-6FE4-43BA-94B2-493170F22294}" presName="node" presStyleLbl="node1" presStyleIdx="3" presStyleCnt="8" custScaleX="209352" custScaleY="84688" custRadScaleRad="183158" custRadScaleInc="-49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176F1-A403-486F-B5E0-D47FC8F985A3}" type="pres">
      <dgm:prSet presAssocID="{6B36186F-ABFA-49FE-961E-761213110ECE}" presName="Name9" presStyleLbl="parChTrans1D2" presStyleIdx="4" presStyleCnt="8"/>
      <dgm:spPr/>
      <dgm:t>
        <a:bodyPr/>
        <a:lstStyle/>
        <a:p>
          <a:endParaRPr lang="ru-RU"/>
        </a:p>
      </dgm:t>
    </dgm:pt>
    <dgm:pt modelId="{BB92978F-98E8-44A2-807A-2C9197582AA2}" type="pres">
      <dgm:prSet presAssocID="{6B36186F-ABFA-49FE-961E-761213110ECE}" presName="connTx" presStyleLbl="parChTrans1D2" presStyleIdx="4" presStyleCnt="8"/>
      <dgm:spPr/>
      <dgm:t>
        <a:bodyPr/>
        <a:lstStyle/>
        <a:p>
          <a:endParaRPr lang="ru-RU"/>
        </a:p>
      </dgm:t>
    </dgm:pt>
    <dgm:pt modelId="{2DB6EEB4-54F6-4933-86D3-F4033B6F545E}" type="pres">
      <dgm:prSet presAssocID="{E4C1D8D0-2278-44D3-B111-5398B1085676}" presName="node" presStyleLbl="node1" presStyleIdx="4" presStyleCnt="8" custScaleX="209352" custScaleY="112559" custRadScaleRad="146392" custRadScaleInc="-3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1E971-44BB-4D37-9C13-C3BDC0289581}" type="pres">
      <dgm:prSet presAssocID="{84F5479B-359D-43F5-9BC9-0EC6F49CF8C0}" presName="Name9" presStyleLbl="parChTrans1D2" presStyleIdx="5" presStyleCnt="8"/>
      <dgm:spPr/>
      <dgm:t>
        <a:bodyPr/>
        <a:lstStyle/>
        <a:p>
          <a:endParaRPr lang="ru-RU"/>
        </a:p>
      </dgm:t>
    </dgm:pt>
    <dgm:pt modelId="{BEF9D055-7760-4809-B63C-DC2F1F0B8A25}" type="pres">
      <dgm:prSet presAssocID="{84F5479B-359D-43F5-9BC9-0EC6F49CF8C0}" presName="connTx" presStyleLbl="parChTrans1D2" presStyleIdx="5" presStyleCnt="8"/>
      <dgm:spPr/>
      <dgm:t>
        <a:bodyPr/>
        <a:lstStyle/>
        <a:p>
          <a:endParaRPr lang="ru-RU"/>
        </a:p>
      </dgm:t>
    </dgm:pt>
    <dgm:pt modelId="{963DE42C-7638-415A-B8CE-E47881B72F7E}" type="pres">
      <dgm:prSet presAssocID="{3A1B1AEE-92A7-404A-89DE-ED518219EA66}" presName="node" presStyleLbl="node1" presStyleIdx="5" presStyleCnt="8" custScaleX="209352" custScaleY="88485" custRadScaleRad="172928" custRadScaleInc="52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51D33-2ADC-4D52-8323-DB3F75A44B98}" type="pres">
      <dgm:prSet presAssocID="{22EC204E-8976-49FE-89DC-12514312903C}" presName="Name9" presStyleLbl="parChTrans1D2" presStyleIdx="6" presStyleCnt="8"/>
      <dgm:spPr/>
      <dgm:t>
        <a:bodyPr/>
        <a:lstStyle/>
        <a:p>
          <a:endParaRPr lang="ru-RU"/>
        </a:p>
      </dgm:t>
    </dgm:pt>
    <dgm:pt modelId="{E43F6D83-D4E3-43F4-A844-6FA9826B5FB8}" type="pres">
      <dgm:prSet presAssocID="{22EC204E-8976-49FE-89DC-12514312903C}" presName="connTx" presStyleLbl="parChTrans1D2" presStyleIdx="6" presStyleCnt="8"/>
      <dgm:spPr/>
      <dgm:t>
        <a:bodyPr/>
        <a:lstStyle/>
        <a:p>
          <a:endParaRPr lang="ru-RU"/>
        </a:p>
      </dgm:t>
    </dgm:pt>
    <dgm:pt modelId="{360ECCB9-5985-4562-8469-C41B673F4B64}" type="pres">
      <dgm:prSet presAssocID="{B7F2FFB2-A1B2-4C9D-9FB1-05BA6082CF13}" presName="node" presStyleLbl="node1" presStyleIdx="6" presStyleCnt="8" custScaleX="209352" custScaleY="108846" custRadScaleRad="146392" custRadScaleInc="-3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1E784-CCCB-4F4C-A8C3-2822DF3C8BB6}" type="pres">
      <dgm:prSet presAssocID="{CE21685A-A11A-4779-8CBC-611D1D785F0B}" presName="Name9" presStyleLbl="parChTrans1D2" presStyleIdx="7" presStyleCnt="8"/>
      <dgm:spPr/>
      <dgm:t>
        <a:bodyPr/>
        <a:lstStyle/>
        <a:p>
          <a:endParaRPr lang="ru-RU"/>
        </a:p>
      </dgm:t>
    </dgm:pt>
    <dgm:pt modelId="{D9AF4281-2658-41DA-8B48-7857D67740BC}" type="pres">
      <dgm:prSet presAssocID="{CE21685A-A11A-4779-8CBC-611D1D785F0B}" presName="connTx" presStyleLbl="parChTrans1D2" presStyleIdx="7" presStyleCnt="8"/>
      <dgm:spPr/>
      <dgm:t>
        <a:bodyPr/>
        <a:lstStyle/>
        <a:p>
          <a:endParaRPr lang="ru-RU"/>
        </a:p>
      </dgm:t>
    </dgm:pt>
    <dgm:pt modelId="{6733FEE4-0CA3-46EE-B1A9-1AC597A3E80E}" type="pres">
      <dgm:prSet presAssocID="{149EEDE1-C740-440C-AAFA-8011DEE21B90}" presName="node" presStyleLbl="node1" presStyleIdx="7" presStyleCnt="8" custScaleX="209352" custScaleY="92728" custRadScaleRad="165264" custRadScaleInc="-55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6ACE85-E48D-40E8-A538-FA0F961C9A37}" type="presOf" srcId="{22EC204E-8976-49FE-89DC-12514312903C}" destId="{63451D33-2ADC-4D52-8323-DB3F75A44B98}" srcOrd="0" destOrd="0" presId="urn:microsoft.com/office/officeart/2005/8/layout/radial1"/>
    <dgm:cxn modelId="{218871CF-790C-4202-8B0E-2BEBEF557C5B}" type="presOf" srcId="{CE21685A-A11A-4779-8CBC-611D1D785F0B}" destId="{D9AF4281-2658-41DA-8B48-7857D67740BC}" srcOrd="1" destOrd="0" presId="urn:microsoft.com/office/officeart/2005/8/layout/radial1"/>
    <dgm:cxn modelId="{D9CF5C5E-B6A1-49C3-8704-590894384FA5}" type="presOf" srcId="{84F5479B-359D-43F5-9BC9-0EC6F49CF8C0}" destId="{0CB1E971-44BB-4D37-9C13-C3BDC0289581}" srcOrd="0" destOrd="0" presId="urn:microsoft.com/office/officeart/2005/8/layout/radial1"/>
    <dgm:cxn modelId="{DEA129DB-BEBC-4816-B74D-CAD663269F6C}" type="presOf" srcId="{64D28404-D0BE-4323-9EF4-3BDFFFD124CC}" destId="{5767F578-91A8-42AC-9604-B8FA4C4CD9E0}" srcOrd="1" destOrd="0" presId="urn:microsoft.com/office/officeart/2005/8/layout/radial1"/>
    <dgm:cxn modelId="{532B7190-6409-481E-A036-A9C91C18B709}" srcId="{4984D2C2-8483-46EF-8735-AF6E4FFCF497}" destId="{E4C1D8D0-2278-44D3-B111-5398B1085676}" srcOrd="4" destOrd="0" parTransId="{6B36186F-ABFA-49FE-961E-761213110ECE}" sibTransId="{087B2EBF-626B-44A7-9953-DA1499B425AB}"/>
    <dgm:cxn modelId="{5487DFC3-ABCD-4BC9-BEED-A4F960F15EDB}" srcId="{4984D2C2-8483-46EF-8735-AF6E4FFCF497}" destId="{149EEDE1-C740-440C-AAFA-8011DEE21B90}" srcOrd="7" destOrd="0" parTransId="{CE21685A-A11A-4779-8CBC-611D1D785F0B}" sibTransId="{E0E632E3-6781-4064-A78F-F83BBC923681}"/>
    <dgm:cxn modelId="{AD2FFCE4-B82D-4981-9654-3A8449C60D12}" type="presOf" srcId="{7AE4B6BE-D51A-4784-B17C-CE70D86248F1}" destId="{1A75A22E-82FA-4ED9-A013-FE7641D529AE}" srcOrd="0" destOrd="0" presId="urn:microsoft.com/office/officeart/2005/8/layout/radial1"/>
    <dgm:cxn modelId="{C9E3208C-0103-4C14-A718-EA9926D65256}" type="presOf" srcId="{B7F2FFB2-A1B2-4C9D-9FB1-05BA6082CF13}" destId="{360ECCB9-5985-4562-8469-C41B673F4B64}" srcOrd="0" destOrd="0" presId="urn:microsoft.com/office/officeart/2005/8/layout/radial1"/>
    <dgm:cxn modelId="{6E667A0A-EC3A-424D-B5AA-F4727064BC69}" srcId="{4984D2C2-8483-46EF-8735-AF6E4FFCF497}" destId="{B7F2FFB2-A1B2-4C9D-9FB1-05BA6082CF13}" srcOrd="6" destOrd="0" parTransId="{22EC204E-8976-49FE-89DC-12514312903C}" sibTransId="{56AB35B2-5FAA-4FBD-91F7-6E2ADE7F1E9E}"/>
    <dgm:cxn modelId="{FAB472A5-0350-4F02-9586-C338BE14FB25}" type="presOf" srcId="{0C33F7AA-E662-4FF9-900A-8251BEFAE48D}" destId="{2F2447F5-3950-4534-8AD6-79DE88EB873E}" srcOrd="1" destOrd="0" presId="urn:microsoft.com/office/officeart/2005/8/layout/radial1"/>
    <dgm:cxn modelId="{429AB936-6B6A-400E-A6DF-B4430D626AC1}" srcId="{4984D2C2-8483-46EF-8735-AF6E4FFCF497}" destId="{D3A6E368-8868-423E-887B-33FDFB84C37F}" srcOrd="0" destOrd="0" parTransId="{82EAB6BF-795A-4183-8AC3-E5A71791D57E}" sibTransId="{87165264-3297-410B-A194-B34B99D49F0D}"/>
    <dgm:cxn modelId="{82DFE5D0-9C1F-4ED4-AFF5-A199E12D914A}" type="presOf" srcId="{84F5479B-359D-43F5-9BC9-0EC6F49CF8C0}" destId="{BEF9D055-7760-4809-B63C-DC2F1F0B8A25}" srcOrd="1" destOrd="0" presId="urn:microsoft.com/office/officeart/2005/8/layout/radial1"/>
    <dgm:cxn modelId="{75F3737F-E37C-40F4-922E-1CD280119AD8}" type="presOf" srcId="{8BBE82E7-24E9-4A15-8DEC-DD282C81039A}" destId="{0E499A78-F575-4C89-A79C-CCB15A3CA023}" srcOrd="1" destOrd="0" presId="urn:microsoft.com/office/officeart/2005/8/layout/radial1"/>
    <dgm:cxn modelId="{C60B599A-E545-46DE-9A8E-EB7E411CD2F5}" type="presOf" srcId="{D3A6E368-8868-423E-887B-33FDFB84C37F}" destId="{85820F49-DB90-48CD-A154-1AB199F7C854}" srcOrd="0" destOrd="0" presId="urn:microsoft.com/office/officeart/2005/8/layout/radial1"/>
    <dgm:cxn modelId="{E3D4DA85-35A3-45CC-B13A-9C8DB8BF7677}" type="presOf" srcId="{CE21685A-A11A-4779-8CBC-611D1D785F0B}" destId="{A881E784-CCCB-4F4C-A8C3-2822DF3C8BB6}" srcOrd="0" destOrd="0" presId="urn:microsoft.com/office/officeart/2005/8/layout/radial1"/>
    <dgm:cxn modelId="{E5022E5F-A373-4804-B764-AEE89B057B95}" type="presOf" srcId="{6B36186F-ABFA-49FE-961E-761213110ECE}" destId="{495176F1-A403-486F-B5E0-D47FC8F985A3}" srcOrd="0" destOrd="0" presId="urn:microsoft.com/office/officeart/2005/8/layout/radial1"/>
    <dgm:cxn modelId="{9413E61C-EC75-4F7D-819C-91DBFF007C26}" type="presOf" srcId="{B3093F8A-6FE4-43BA-94B2-493170F22294}" destId="{D677F3A2-BC68-430D-A05E-08E76B9378A0}" srcOrd="0" destOrd="0" presId="urn:microsoft.com/office/officeart/2005/8/layout/radial1"/>
    <dgm:cxn modelId="{23E3BEDF-5949-4162-8C36-CD2D3FA97543}" type="presOf" srcId="{3A1B1AEE-92A7-404A-89DE-ED518219EA66}" destId="{963DE42C-7638-415A-B8CE-E47881B72F7E}" srcOrd="0" destOrd="0" presId="urn:microsoft.com/office/officeart/2005/8/layout/radial1"/>
    <dgm:cxn modelId="{C7621548-09D2-46E2-AFCF-5C9C069C4229}" type="presOf" srcId="{82EAB6BF-795A-4183-8AC3-E5A71791D57E}" destId="{31181F6A-C2A8-4E2D-A828-B6015778A782}" srcOrd="1" destOrd="0" presId="urn:microsoft.com/office/officeart/2005/8/layout/radial1"/>
    <dgm:cxn modelId="{D2EE6C1F-DA2E-4BDF-9392-BA1B8CC0F6EB}" srcId="{4984D2C2-8483-46EF-8735-AF6E4FFCF497}" destId="{7AE4B6BE-D51A-4784-B17C-CE70D86248F1}" srcOrd="2" destOrd="0" parTransId="{8BBE82E7-24E9-4A15-8DEC-DD282C81039A}" sibTransId="{1E6A563F-F2AE-4D66-853D-AF1A60088FED}"/>
    <dgm:cxn modelId="{1655DEAF-33D6-436F-BBB8-3A3CC0015F17}" srcId="{4984D2C2-8483-46EF-8735-AF6E4FFCF497}" destId="{7E130F17-0A8E-42C1-A9E5-25821830DAEC}" srcOrd="1" destOrd="0" parTransId="{0C33F7AA-E662-4FF9-900A-8251BEFAE48D}" sibTransId="{34C71C8E-B7C4-4178-BCDE-5E9EC7C62C3B}"/>
    <dgm:cxn modelId="{613EF132-A6D4-46C4-816A-E604BFFCAA85}" type="presOf" srcId="{64D28404-D0BE-4323-9EF4-3BDFFFD124CC}" destId="{6926133B-8371-4607-ACCB-04AF7BE1C785}" srcOrd="0" destOrd="0" presId="urn:microsoft.com/office/officeart/2005/8/layout/radial1"/>
    <dgm:cxn modelId="{1E1EFC52-1F2A-4FE9-AAC0-DD094F6273D3}" type="presOf" srcId="{7E130F17-0A8E-42C1-A9E5-25821830DAEC}" destId="{4DB79CFC-5DEB-4569-BA33-29281654D273}" srcOrd="0" destOrd="0" presId="urn:microsoft.com/office/officeart/2005/8/layout/radial1"/>
    <dgm:cxn modelId="{10E2C6D9-18BA-40E7-8395-B213D4B81F4E}" srcId="{4984D2C2-8483-46EF-8735-AF6E4FFCF497}" destId="{3A1B1AEE-92A7-404A-89DE-ED518219EA66}" srcOrd="5" destOrd="0" parTransId="{84F5479B-359D-43F5-9BC9-0EC6F49CF8C0}" sibTransId="{CCF504AF-0A11-4DFD-B711-7D150679C4F5}"/>
    <dgm:cxn modelId="{F4EE2B0D-979A-4DFC-87EE-9CCAEECEB4E6}" type="presOf" srcId="{0C33F7AA-E662-4FF9-900A-8251BEFAE48D}" destId="{24D8F676-F4C1-4407-91C8-4417C13D6314}" srcOrd="0" destOrd="0" presId="urn:microsoft.com/office/officeart/2005/8/layout/radial1"/>
    <dgm:cxn modelId="{2EA41C99-1C5E-4A7F-AB95-2827E07BE217}" type="presOf" srcId="{22EC204E-8976-49FE-89DC-12514312903C}" destId="{E43F6D83-D4E3-43F4-A844-6FA9826B5FB8}" srcOrd="1" destOrd="0" presId="urn:microsoft.com/office/officeart/2005/8/layout/radial1"/>
    <dgm:cxn modelId="{0349E185-8635-4E0F-978E-05A59F9324C8}" srcId="{70AEC961-359B-416B-B3D2-02A9E64C8C57}" destId="{4984D2C2-8483-46EF-8735-AF6E4FFCF497}" srcOrd="0" destOrd="0" parTransId="{36F8704A-9F6E-4749-A88D-15C0BAE5BCFD}" sibTransId="{442A1C9A-B47D-4FBC-B392-2D329FFA8CC0}"/>
    <dgm:cxn modelId="{1B416F75-E551-46D1-AE7D-C4D90C4D442D}" type="presOf" srcId="{149EEDE1-C740-440C-AAFA-8011DEE21B90}" destId="{6733FEE4-0CA3-46EE-B1A9-1AC597A3E80E}" srcOrd="0" destOrd="0" presId="urn:microsoft.com/office/officeart/2005/8/layout/radial1"/>
    <dgm:cxn modelId="{38E0E22E-C0E4-4EBA-A430-3F535AB6A591}" srcId="{4984D2C2-8483-46EF-8735-AF6E4FFCF497}" destId="{B3093F8A-6FE4-43BA-94B2-493170F22294}" srcOrd="3" destOrd="0" parTransId="{64D28404-D0BE-4323-9EF4-3BDFFFD124CC}" sibTransId="{9B368797-4BAC-48A0-B291-9AA9B0C7ABDC}"/>
    <dgm:cxn modelId="{07993879-A5CD-4E3F-9ED0-A3685923204D}" type="presOf" srcId="{82EAB6BF-795A-4183-8AC3-E5A71791D57E}" destId="{6288CCCF-D0CE-4936-A97C-12C58D626B98}" srcOrd="0" destOrd="0" presId="urn:microsoft.com/office/officeart/2005/8/layout/radial1"/>
    <dgm:cxn modelId="{627972B9-9D71-4EFE-BFEE-70C2B10D052A}" srcId="{70AEC961-359B-416B-B3D2-02A9E64C8C57}" destId="{36A3C2BB-CF83-449F-859F-84DB61C36CFD}" srcOrd="1" destOrd="0" parTransId="{435AA63A-3651-43DE-A50A-A5F598A79C0C}" sibTransId="{499AE437-ADB3-422E-8A87-B544BB1ABE60}"/>
    <dgm:cxn modelId="{8A53DA6F-CDE1-462C-B196-0CA7B3771F26}" type="presOf" srcId="{E4C1D8D0-2278-44D3-B111-5398B1085676}" destId="{2DB6EEB4-54F6-4933-86D3-F4033B6F545E}" srcOrd="0" destOrd="0" presId="urn:microsoft.com/office/officeart/2005/8/layout/radial1"/>
    <dgm:cxn modelId="{D7924675-ECF7-4815-A302-529813C1AF22}" type="presOf" srcId="{6B36186F-ABFA-49FE-961E-761213110ECE}" destId="{BB92978F-98E8-44A2-807A-2C9197582AA2}" srcOrd="1" destOrd="0" presId="urn:microsoft.com/office/officeart/2005/8/layout/radial1"/>
    <dgm:cxn modelId="{3F5E29B8-0774-445B-B252-789675D2B17B}" type="presOf" srcId="{70AEC961-359B-416B-B3D2-02A9E64C8C57}" destId="{A98766A0-7C59-4042-942B-F2580C2AC388}" srcOrd="0" destOrd="0" presId="urn:microsoft.com/office/officeart/2005/8/layout/radial1"/>
    <dgm:cxn modelId="{78EF5D6A-F4AD-408D-9DC2-B6052B5166D3}" type="presOf" srcId="{8BBE82E7-24E9-4A15-8DEC-DD282C81039A}" destId="{13550FA5-3F5A-4512-8499-D7BA19C51DF9}" srcOrd="0" destOrd="0" presId="urn:microsoft.com/office/officeart/2005/8/layout/radial1"/>
    <dgm:cxn modelId="{F554BB02-67A2-4F68-99A1-DFE3CA291838}" type="presOf" srcId="{4984D2C2-8483-46EF-8735-AF6E4FFCF497}" destId="{B54E01C9-58CE-49C4-95F9-EC9D80B68BFB}" srcOrd="0" destOrd="0" presId="urn:microsoft.com/office/officeart/2005/8/layout/radial1"/>
    <dgm:cxn modelId="{71009670-02E3-4C9B-932D-64A6B3805AC9}" type="presParOf" srcId="{A98766A0-7C59-4042-942B-F2580C2AC388}" destId="{B54E01C9-58CE-49C4-95F9-EC9D80B68BFB}" srcOrd="0" destOrd="0" presId="urn:microsoft.com/office/officeart/2005/8/layout/radial1"/>
    <dgm:cxn modelId="{DFD5C7EF-9F74-4D5C-8409-5E543801623A}" type="presParOf" srcId="{A98766A0-7C59-4042-942B-F2580C2AC388}" destId="{6288CCCF-D0CE-4936-A97C-12C58D626B98}" srcOrd="1" destOrd="0" presId="urn:microsoft.com/office/officeart/2005/8/layout/radial1"/>
    <dgm:cxn modelId="{18434399-C26A-4FE5-B451-792852F999C1}" type="presParOf" srcId="{6288CCCF-D0CE-4936-A97C-12C58D626B98}" destId="{31181F6A-C2A8-4E2D-A828-B6015778A782}" srcOrd="0" destOrd="0" presId="urn:microsoft.com/office/officeart/2005/8/layout/radial1"/>
    <dgm:cxn modelId="{16CE6A08-D5F8-4D18-868C-DCC666CA97AA}" type="presParOf" srcId="{A98766A0-7C59-4042-942B-F2580C2AC388}" destId="{85820F49-DB90-48CD-A154-1AB199F7C854}" srcOrd="2" destOrd="0" presId="urn:microsoft.com/office/officeart/2005/8/layout/radial1"/>
    <dgm:cxn modelId="{F50993D0-0EAE-4AA1-A7DA-9BB9B48C7BFE}" type="presParOf" srcId="{A98766A0-7C59-4042-942B-F2580C2AC388}" destId="{24D8F676-F4C1-4407-91C8-4417C13D6314}" srcOrd="3" destOrd="0" presId="urn:microsoft.com/office/officeart/2005/8/layout/radial1"/>
    <dgm:cxn modelId="{D18DE53D-DC29-4ED7-AE70-7AA08E8B1072}" type="presParOf" srcId="{24D8F676-F4C1-4407-91C8-4417C13D6314}" destId="{2F2447F5-3950-4534-8AD6-79DE88EB873E}" srcOrd="0" destOrd="0" presId="urn:microsoft.com/office/officeart/2005/8/layout/radial1"/>
    <dgm:cxn modelId="{AED1ADCF-F6D8-4BC1-8757-12B47E3D50D8}" type="presParOf" srcId="{A98766A0-7C59-4042-942B-F2580C2AC388}" destId="{4DB79CFC-5DEB-4569-BA33-29281654D273}" srcOrd="4" destOrd="0" presId="urn:microsoft.com/office/officeart/2005/8/layout/radial1"/>
    <dgm:cxn modelId="{FA43DE22-69F8-4D1D-B19A-0ACE22148F69}" type="presParOf" srcId="{A98766A0-7C59-4042-942B-F2580C2AC388}" destId="{13550FA5-3F5A-4512-8499-D7BA19C51DF9}" srcOrd="5" destOrd="0" presId="urn:microsoft.com/office/officeart/2005/8/layout/radial1"/>
    <dgm:cxn modelId="{20D6AA96-206A-4341-A688-1BD62173255F}" type="presParOf" srcId="{13550FA5-3F5A-4512-8499-D7BA19C51DF9}" destId="{0E499A78-F575-4C89-A79C-CCB15A3CA023}" srcOrd="0" destOrd="0" presId="urn:microsoft.com/office/officeart/2005/8/layout/radial1"/>
    <dgm:cxn modelId="{6335AC75-AE62-4CD1-96E2-43C405305AC1}" type="presParOf" srcId="{A98766A0-7C59-4042-942B-F2580C2AC388}" destId="{1A75A22E-82FA-4ED9-A013-FE7641D529AE}" srcOrd="6" destOrd="0" presId="urn:microsoft.com/office/officeart/2005/8/layout/radial1"/>
    <dgm:cxn modelId="{11B6EDBD-F85E-4A30-9118-AA12FD4DAEE4}" type="presParOf" srcId="{A98766A0-7C59-4042-942B-F2580C2AC388}" destId="{6926133B-8371-4607-ACCB-04AF7BE1C785}" srcOrd="7" destOrd="0" presId="urn:microsoft.com/office/officeart/2005/8/layout/radial1"/>
    <dgm:cxn modelId="{67A79C9C-19DB-42EC-A4AD-8B34AEAC3E8E}" type="presParOf" srcId="{6926133B-8371-4607-ACCB-04AF7BE1C785}" destId="{5767F578-91A8-42AC-9604-B8FA4C4CD9E0}" srcOrd="0" destOrd="0" presId="urn:microsoft.com/office/officeart/2005/8/layout/radial1"/>
    <dgm:cxn modelId="{D93117C0-D715-4E46-B8E3-B0AF15431830}" type="presParOf" srcId="{A98766A0-7C59-4042-942B-F2580C2AC388}" destId="{D677F3A2-BC68-430D-A05E-08E76B9378A0}" srcOrd="8" destOrd="0" presId="urn:microsoft.com/office/officeart/2005/8/layout/radial1"/>
    <dgm:cxn modelId="{8D7DDACF-4682-48E0-9425-B708F6BC488A}" type="presParOf" srcId="{A98766A0-7C59-4042-942B-F2580C2AC388}" destId="{495176F1-A403-486F-B5E0-D47FC8F985A3}" srcOrd="9" destOrd="0" presId="urn:microsoft.com/office/officeart/2005/8/layout/radial1"/>
    <dgm:cxn modelId="{D12D7652-3FA8-47D6-BA30-9A35A748FD7E}" type="presParOf" srcId="{495176F1-A403-486F-B5E0-D47FC8F985A3}" destId="{BB92978F-98E8-44A2-807A-2C9197582AA2}" srcOrd="0" destOrd="0" presId="urn:microsoft.com/office/officeart/2005/8/layout/radial1"/>
    <dgm:cxn modelId="{A5CF3A64-52C0-4452-A3BF-0A6C3AD19E32}" type="presParOf" srcId="{A98766A0-7C59-4042-942B-F2580C2AC388}" destId="{2DB6EEB4-54F6-4933-86D3-F4033B6F545E}" srcOrd="10" destOrd="0" presId="urn:microsoft.com/office/officeart/2005/8/layout/radial1"/>
    <dgm:cxn modelId="{667C504B-A9F3-4995-8475-B8929A4A67E8}" type="presParOf" srcId="{A98766A0-7C59-4042-942B-F2580C2AC388}" destId="{0CB1E971-44BB-4D37-9C13-C3BDC0289581}" srcOrd="11" destOrd="0" presId="urn:microsoft.com/office/officeart/2005/8/layout/radial1"/>
    <dgm:cxn modelId="{55AA3F2D-80AE-4F95-82CA-B8E5728F8DC0}" type="presParOf" srcId="{0CB1E971-44BB-4D37-9C13-C3BDC0289581}" destId="{BEF9D055-7760-4809-B63C-DC2F1F0B8A25}" srcOrd="0" destOrd="0" presId="urn:microsoft.com/office/officeart/2005/8/layout/radial1"/>
    <dgm:cxn modelId="{12EC227A-2CC6-4892-A138-B39AC889D6AB}" type="presParOf" srcId="{A98766A0-7C59-4042-942B-F2580C2AC388}" destId="{963DE42C-7638-415A-B8CE-E47881B72F7E}" srcOrd="12" destOrd="0" presId="urn:microsoft.com/office/officeart/2005/8/layout/radial1"/>
    <dgm:cxn modelId="{1C2E3C91-783B-4301-A47A-56471038B6CE}" type="presParOf" srcId="{A98766A0-7C59-4042-942B-F2580C2AC388}" destId="{63451D33-2ADC-4D52-8323-DB3F75A44B98}" srcOrd="13" destOrd="0" presId="urn:microsoft.com/office/officeart/2005/8/layout/radial1"/>
    <dgm:cxn modelId="{5E841B1A-26BF-406A-83E3-0D24AEDD7FCB}" type="presParOf" srcId="{63451D33-2ADC-4D52-8323-DB3F75A44B98}" destId="{E43F6D83-D4E3-43F4-A844-6FA9826B5FB8}" srcOrd="0" destOrd="0" presId="urn:microsoft.com/office/officeart/2005/8/layout/radial1"/>
    <dgm:cxn modelId="{A7103B53-5CCF-42C2-B3EE-07B7E19C6177}" type="presParOf" srcId="{A98766A0-7C59-4042-942B-F2580C2AC388}" destId="{360ECCB9-5985-4562-8469-C41B673F4B64}" srcOrd="14" destOrd="0" presId="urn:microsoft.com/office/officeart/2005/8/layout/radial1"/>
    <dgm:cxn modelId="{91C45E9F-969A-4506-A1BA-04AA13F334E0}" type="presParOf" srcId="{A98766A0-7C59-4042-942B-F2580C2AC388}" destId="{A881E784-CCCB-4F4C-A8C3-2822DF3C8BB6}" srcOrd="15" destOrd="0" presId="urn:microsoft.com/office/officeart/2005/8/layout/radial1"/>
    <dgm:cxn modelId="{94308FE0-B109-4B38-AA90-CC527AD988ED}" type="presParOf" srcId="{A881E784-CCCB-4F4C-A8C3-2822DF3C8BB6}" destId="{D9AF4281-2658-41DA-8B48-7857D67740BC}" srcOrd="0" destOrd="0" presId="urn:microsoft.com/office/officeart/2005/8/layout/radial1"/>
    <dgm:cxn modelId="{4A2ABC3D-4F23-4B7B-9F5B-947105FEB1DF}" type="presParOf" srcId="{A98766A0-7C59-4042-942B-F2580C2AC388}" destId="{6733FEE4-0CA3-46EE-B1A9-1AC597A3E80E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2D54FE-D9D4-4B59-8090-F3F0BC4BDB09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9FFF6CF-EB31-48DD-B54C-08F3E644ABD6}">
      <dgm:prSet phldrT="[Текст]" custT="1"/>
      <dgm:spPr/>
      <dgm:t>
        <a:bodyPr/>
        <a:lstStyle/>
        <a:p>
          <a:r>
            <a:rPr lang="ru-RU" sz="2000" b="1" dirty="0"/>
            <a:t>Теоретические аспекты</a:t>
          </a:r>
        </a:p>
      </dgm:t>
    </dgm:pt>
    <dgm:pt modelId="{9516DFDA-7BE6-41A7-B44F-1C8A387233B9}" type="parTrans" cxnId="{11139C24-325A-4EBC-A0D6-6DF9CDD1D09A}">
      <dgm:prSet/>
      <dgm:spPr/>
      <dgm:t>
        <a:bodyPr/>
        <a:lstStyle/>
        <a:p>
          <a:endParaRPr lang="ru-RU"/>
        </a:p>
      </dgm:t>
    </dgm:pt>
    <dgm:pt modelId="{B7739778-5903-4E87-B172-6F685235B11E}" type="sibTrans" cxnId="{11139C24-325A-4EBC-A0D6-6DF9CDD1D09A}">
      <dgm:prSet/>
      <dgm:spPr/>
      <dgm:t>
        <a:bodyPr/>
        <a:lstStyle/>
        <a:p>
          <a:endParaRPr lang="ru-RU"/>
        </a:p>
      </dgm:t>
    </dgm:pt>
    <dgm:pt modelId="{BACF024E-228D-4D7D-808C-89ADA1507F31}">
      <dgm:prSet phldrT="[Текст]" custT="1"/>
      <dgm:spPr/>
      <dgm:t>
        <a:bodyPr/>
        <a:lstStyle/>
        <a:p>
          <a:r>
            <a:rPr lang="ru-RU" sz="2000" b="1" dirty="0"/>
            <a:t>Комплексный анализ деятельности</a:t>
          </a:r>
        </a:p>
      </dgm:t>
    </dgm:pt>
    <dgm:pt modelId="{29871268-601F-4FB8-8A85-198BE0415F56}" type="parTrans" cxnId="{11CCECD3-8756-4F30-9389-4F18F9FC88E9}">
      <dgm:prSet/>
      <dgm:spPr/>
      <dgm:t>
        <a:bodyPr/>
        <a:lstStyle/>
        <a:p>
          <a:endParaRPr lang="ru-RU"/>
        </a:p>
      </dgm:t>
    </dgm:pt>
    <dgm:pt modelId="{434308AF-BF54-4CB1-B2FE-6ED0B4FEC259}" type="sibTrans" cxnId="{11CCECD3-8756-4F30-9389-4F18F9FC88E9}">
      <dgm:prSet/>
      <dgm:spPr/>
      <dgm:t>
        <a:bodyPr/>
        <a:lstStyle/>
        <a:p>
          <a:endParaRPr lang="ru-RU"/>
        </a:p>
      </dgm:t>
    </dgm:pt>
    <dgm:pt modelId="{9A67FB6E-0F1F-4B2C-AF07-EE93995D9191}">
      <dgm:prSet phldrT="[Текст]" custT="1"/>
      <dgm:spPr/>
      <dgm:t>
        <a:bodyPr/>
        <a:lstStyle/>
        <a:p>
          <a:r>
            <a:rPr lang="ru-RU" sz="2000" b="1" dirty="0"/>
            <a:t>Проект</a:t>
          </a:r>
          <a:r>
            <a:rPr lang="ru-RU" sz="1600" b="1" dirty="0"/>
            <a:t> </a:t>
          </a:r>
          <a:r>
            <a:rPr lang="ru-RU" sz="2000" b="1" dirty="0"/>
            <a:t>диверсификации</a:t>
          </a:r>
        </a:p>
      </dgm:t>
    </dgm:pt>
    <dgm:pt modelId="{D3B93582-97BC-4C71-A498-7E9A178ADB2C}" type="parTrans" cxnId="{C0BA3155-C453-49F9-B422-CC7A318D03DB}">
      <dgm:prSet/>
      <dgm:spPr/>
      <dgm:t>
        <a:bodyPr/>
        <a:lstStyle/>
        <a:p>
          <a:endParaRPr lang="ru-RU"/>
        </a:p>
      </dgm:t>
    </dgm:pt>
    <dgm:pt modelId="{0D9B2C5E-6A33-4E3C-A110-9C9626B43809}" type="sibTrans" cxnId="{C0BA3155-C453-49F9-B422-CC7A318D03DB}">
      <dgm:prSet/>
      <dgm:spPr/>
      <dgm:t>
        <a:bodyPr/>
        <a:lstStyle/>
        <a:p>
          <a:endParaRPr lang="ru-RU"/>
        </a:p>
      </dgm:t>
    </dgm:pt>
    <dgm:pt modelId="{F684C078-24B9-4CCF-B037-741CC17D146D}">
      <dgm:prSet custT="1"/>
      <dgm:spPr/>
      <dgm:t>
        <a:bodyPr/>
        <a:lstStyle/>
        <a:p>
          <a:r>
            <a:rPr lang="ru-RU" sz="1200"/>
            <a:t>понятие</a:t>
          </a:r>
          <a:endParaRPr lang="ru-RU" sz="1200" dirty="0"/>
        </a:p>
      </dgm:t>
    </dgm:pt>
    <dgm:pt modelId="{5240FDC4-4AAE-497A-AC04-35633FBCC7AC}" type="parTrans" cxnId="{A41226BD-BC30-4E54-B456-7A11612E892F}">
      <dgm:prSet/>
      <dgm:spPr/>
      <dgm:t>
        <a:bodyPr/>
        <a:lstStyle/>
        <a:p>
          <a:endParaRPr lang="ru-RU"/>
        </a:p>
      </dgm:t>
    </dgm:pt>
    <dgm:pt modelId="{1CEC10ED-854B-4724-ABD8-1772C0468946}" type="sibTrans" cxnId="{A41226BD-BC30-4E54-B456-7A11612E892F}">
      <dgm:prSet/>
      <dgm:spPr/>
      <dgm:t>
        <a:bodyPr/>
        <a:lstStyle/>
        <a:p>
          <a:endParaRPr lang="ru-RU"/>
        </a:p>
      </dgm:t>
    </dgm:pt>
    <dgm:pt modelId="{67E369DB-56AC-4E79-A033-D4B727FE234E}">
      <dgm:prSet custT="1"/>
      <dgm:spPr/>
      <dgm:t>
        <a:bodyPr/>
        <a:lstStyle/>
        <a:p>
          <a:r>
            <a:rPr lang="ru-RU" sz="1200"/>
            <a:t>организационный анализ</a:t>
          </a:r>
        </a:p>
      </dgm:t>
    </dgm:pt>
    <dgm:pt modelId="{7B8A7B65-397B-468B-96C8-0D9984338108}" type="parTrans" cxnId="{9E0061FA-FBC8-4302-B193-D2AA7FF0C24A}">
      <dgm:prSet/>
      <dgm:spPr/>
      <dgm:t>
        <a:bodyPr/>
        <a:lstStyle/>
        <a:p>
          <a:endParaRPr lang="ru-RU"/>
        </a:p>
      </dgm:t>
    </dgm:pt>
    <dgm:pt modelId="{2C646122-444C-44A5-A5F5-D9BE3776FAC1}" type="sibTrans" cxnId="{9E0061FA-FBC8-4302-B193-D2AA7FF0C24A}">
      <dgm:prSet/>
      <dgm:spPr/>
      <dgm:t>
        <a:bodyPr/>
        <a:lstStyle/>
        <a:p>
          <a:endParaRPr lang="ru-RU"/>
        </a:p>
      </dgm:t>
    </dgm:pt>
    <dgm:pt modelId="{D09479E2-4EBC-4DEA-91EE-4FCA2100A138}">
      <dgm:prSet custT="1"/>
      <dgm:spPr/>
      <dgm:t>
        <a:bodyPr/>
        <a:lstStyle/>
        <a:p>
          <a:r>
            <a:rPr lang="ru-RU" sz="1200"/>
            <a:t>маркетинговый анализ</a:t>
          </a:r>
        </a:p>
      </dgm:t>
    </dgm:pt>
    <dgm:pt modelId="{9CAC0DC7-BED9-4407-93A7-EAC72681B384}" type="parTrans" cxnId="{A53D6A4D-6D31-4F9C-86E9-32D4FB535EE9}">
      <dgm:prSet/>
      <dgm:spPr/>
      <dgm:t>
        <a:bodyPr/>
        <a:lstStyle/>
        <a:p>
          <a:endParaRPr lang="ru-RU"/>
        </a:p>
      </dgm:t>
    </dgm:pt>
    <dgm:pt modelId="{F16393B7-8AFA-4213-9C05-6A5052705C8D}" type="sibTrans" cxnId="{A53D6A4D-6D31-4F9C-86E9-32D4FB535EE9}">
      <dgm:prSet/>
      <dgm:spPr/>
      <dgm:t>
        <a:bodyPr/>
        <a:lstStyle/>
        <a:p>
          <a:endParaRPr lang="ru-RU"/>
        </a:p>
      </dgm:t>
    </dgm:pt>
    <dgm:pt modelId="{9C64C1C7-D1C3-4215-AF32-BF64EAF34EE1}">
      <dgm:prSet custT="1"/>
      <dgm:spPr/>
      <dgm:t>
        <a:bodyPr/>
        <a:lstStyle/>
        <a:p>
          <a:r>
            <a:rPr lang="ru-RU" sz="1200"/>
            <a:t>финансовый анализ</a:t>
          </a:r>
        </a:p>
      </dgm:t>
    </dgm:pt>
    <dgm:pt modelId="{93853C9E-25BC-4978-906A-1EA9B178B6A5}" type="parTrans" cxnId="{20551B0F-8AEE-44FB-9932-2C93758A32E8}">
      <dgm:prSet/>
      <dgm:spPr/>
      <dgm:t>
        <a:bodyPr/>
        <a:lstStyle/>
        <a:p>
          <a:endParaRPr lang="ru-RU"/>
        </a:p>
      </dgm:t>
    </dgm:pt>
    <dgm:pt modelId="{8922AE6E-2E18-4D50-80CD-C275902B83F0}" type="sibTrans" cxnId="{20551B0F-8AEE-44FB-9932-2C93758A32E8}">
      <dgm:prSet/>
      <dgm:spPr/>
      <dgm:t>
        <a:bodyPr/>
        <a:lstStyle/>
        <a:p>
          <a:endParaRPr lang="ru-RU"/>
        </a:p>
      </dgm:t>
    </dgm:pt>
    <dgm:pt modelId="{71156530-1358-40AE-88B9-ED2EBC53D044}">
      <dgm:prSet custT="1"/>
      <dgm:spPr/>
      <dgm:t>
        <a:bodyPr/>
        <a:lstStyle/>
        <a:p>
          <a:r>
            <a:rPr lang="ru-RU" sz="1200" dirty="0"/>
            <a:t>методы</a:t>
          </a:r>
        </a:p>
      </dgm:t>
    </dgm:pt>
    <dgm:pt modelId="{39AC0F67-4746-4563-93F7-7E9C995B8CAB}" type="parTrans" cxnId="{AB3CD746-7573-49E4-9DD4-1699BDCBAB56}">
      <dgm:prSet/>
      <dgm:spPr/>
      <dgm:t>
        <a:bodyPr/>
        <a:lstStyle/>
        <a:p>
          <a:endParaRPr lang="ru-RU"/>
        </a:p>
      </dgm:t>
    </dgm:pt>
    <dgm:pt modelId="{566FBDF8-0016-4B62-9CB5-39DFEDC2513D}" type="sibTrans" cxnId="{AB3CD746-7573-49E4-9DD4-1699BDCBAB56}">
      <dgm:prSet/>
      <dgm:spPr/>
      <dgm:t>
        <a:bodyPr/>
        <a:lstStyle/>
        <a:p>
          <a:endParaRPr lang="ru-RU"/>
        </a:p>
      </dgm:t>
    </dgm:pt>
    <dgm:pt modelId="{A48DF9D7-6D0B-4234-9F99-6BA2DD31A99D}">
      <dgm:prSet custT="1"/>
      <dgm:spPr/>
      <dgm:t>
        <a:bodyPr/>
        <a:lstStyle/>
        <a:p>
          <a:r>
            <a:rPr lang="ru-RU" sz="1200"/>
            <a:t>мотивы</a:t>
          </a:r>
        </a:p>
      </dgm:t>
    </dgm:pt>
    <dgm:pt modelId="{C27369DC-39BC-4C49-86EB-DE9C4FA64C5A}" type="parTrans" cxnId="{E1CBF09F-BB08-4620-9F94-765760C95113}">
      <dgm:prSet/>
      <dgm:spPr/>
      <dgm:t>
        <a:bodyPr/>
        <a:lstStyle/>
        <a:p>
          <a:endParaRPr lang="ru-RU"/>
        </a:p>
      </dgm:t>
    </dgm:pt>
    <dgm:pt modelId="{C44CE53A-0EAA-41D9-9604-3AEF924842C0}" type="sibTrans" cxnId="{E1CBF09F-BB08-4620-9F94-765760C95113}">
      <dgm:prSet/>
      <dgm:spPr/>
      <dgm:t>
        <a:bodyPr/>
        <a:lstStyle/>
        <a:p>
          <a:endParaRPr lang="ru-RU"/>
        </a:p>
      </dgm:t>
    </dgm:pt>
    <dgm:pt modelId="{15F266AD-4A8A-4376-9FC5-0427740FAFA9}">
      <dgm:prSet custT="1"/>
      <dgm:spPr/>
      <dgm:t>
        <a:bodyPr/>
        <a:lstStyle/>
        <a:p>
          <a:r>
            <a:rPr lang="ru-RU" sz="1200"/>
            <a:t>направления</a:t>
          </a:r>
        </a:p>
      </dgm:t>
    </dgm:pt>
    <dgm:pt modelId="{36C13869-9AC9-4069-A264-8024830DB1D6}" type="parTrans" cxnId="{CE770F88-28A8-4DD2-BCC2-C11D210FF470}">
      <dgm:prSet/>
      <dgm:spPr/>
      <dgm:t>
        <a:bodyPr/>
        <a:lstStyle/>
        <a:p>
          <a:endParaRPr lang="ru-RU"/>
        </a:p>
      </dgm:t>
    </dgm:pt>
    <dgm:pt modelId="{36616F49-D3AF-4AB9-9080-0CDF1BE8D541}" type="sibTrans" cxnId="{CE770F88-28A8-4DD2-BCC2-C11D210FF470}">
      <dgm:prSet/>
      <dgm:spPr/>
      <dgm:t>
        <a:bodyPr/>
        <a:lstStyle/>
        <a:p>
          <a:endParaRPr lang="ru-RU"/>
        </a:p>
      </dgm:t>
    </dgm:pt>
    <dgm:pt modelId="{2BD3B2ED-DBA2-4822-93E0-F6A2ACA84F48}">
      <dgm:prSet custT="1"/>
      <dgm:spPr/>
      <dgm:t>
        <a:bodyPr/>
        <a:lstStyle/>
        <a:p>
          <a:r>
            <a:rPr lang="ru-RU" sz="1200" dirty="0"/>
            <a:t>Обоснование выбора из имеющихся альтернатив</a:t>
          </a:r>
        </a:p>
      </dgm:t>
    </dgm:pt>
    <dgm:pt modelId="{0352566A-82C3-4BFB-825D-FE319AC0F46F}" type="sibTrans" cxnId="{9959C3AC-E7B9-415B-856E-1C90600894DE}">
      <dgm:prSet/>
      <dgm:spPr/>
      <dgm:t>
        <a:bodyPr/>
        <a:lstStyle/>
        <a:p>
          <a:endParaRPr lang="ru-RU"/>
        </a:p>
      </dgm:t>
    </dgm:pt>
    <dgm:pt modelId="{B097C5FE-C8E3-4F22-A4E0-229901ECF68E}" type="parTrans" cxnId="{9959C3AC-E7B9-415B-856E-1C90600894DE}">
      <dgm:prSet/>
      <dgm:spPr/>
      <dgm:t>
        <a:bodyPr/>
        <a:lstStyle/>
        <a:p>
          <a:endParaRPr lang="ru-RU"/>
        </a:p>
      </dgm:t>
    </dgm:pt>
    <dgm:pt modelId="{405E93A3-BD06-416C-8163-21BEEA7F2C91}">
      <dgm:prSet custT="1"/>
      <dgm:spPr/>
      <dgm:t>
        <a:bodyPr/>
        <a:lstStyle/>
        <a:p>
          <a:r>
            <a:rPr lang="ru-RU" sz="1200"/>
            <a:t>Проработка мероприятий</a:t>
          </a:r>
        </a:p>
      </dgm:t>
    </dgm:pt>
    <dgm:pt modelId="{A5641FB8-EDD3-4879-B0C2-A1694DE7E12C}" type="sibTrans" cxnId="{DE251BCF-1F42-472E-BC73-27E226D66DE2}">
      <dgm:prSet/>
      <dgm:spPr/>
      <dgm:t>
        <a:bodyPr/>
        <a:lstStyle/>
        <a:p>
          <a:endParaRPr lang="ru-RU"/>
        </a:p>
      </dgm:t>
    </dgm:pt>
    <dgm:pt modelId="{96B367B2-5B7A-4F9A-8A84-E64B58740696}" type="parTrans" cxnId="{DE251BCF-1F42-472E-BC73-27E226D66DE2}">
      <dgm:prSet/>
      <dgm:spPr/>
      <dgm:t>
        <a:bodyPr/>
        <a:lstStyle/>
        <a:p>
          <a:endParaRPr lang="ru-RU"/>
        </a:p>
      </dgm:t>
    </dgm:pt>
    <dgm:pt modelId="{BCA8A40D-AE5C-42A4-8518-1FD99E9B9535}">
      <dgm:prSet custT="1"/>
      <dgm:spPr/>
      <dgm:t>
        <a:bodyPr/>
        <a:lstStyle/>
        <a:p>
          <a:r>
            <a:rPr lang="ru-RU" sz="1200"/>
            <a:t>Определение эффекта от реализации и дальнейшие шаги развития</a:t>
          </a:r>
        </a:p>
      </dgm:t>
    </dgm:pt>
    <dgm:pt modelId="{8EFDC4D5-890B-48BC-A912-240EA27A976E}" type="sibTrans" cxnId="{81C69124-FA05-470A-BCC8-17BDE14A8BBE}">
      <dgm:prSet/>
      <dgm:spPr/>
      <dgm:t>
        <a:bodyPr/>
        <a:lstStyle/>
        <a:p>
          <a:endParaRPr lang="ru-RU"/>
        </a:p>
      </dgm:t>
    </dgm:pt>
    <dgm:pt modelId="{03048D8E-A5B1-4CAE-97B8-DD0303D5EA7C}" type="parTrans" cxnId="{81C69124-FA05-470A-BCC8-17BDE14A8BBE}">
      <dgm:prSet/>
      <dgm:spPr/>
      <dgm:t>
        <a:bodyPr/>
        <a:lstStyle/>
        <a:p>
          <a:endParaRPr lang="ru-RU"/>
        </a:p>
      </dgm:t>
    </dgm:pt>
    <dgm:pt modelId="{671409CA-DE1F-4BA3-A187-902DF873FF43}">
      <dgm:prSet/>
      <dgm:spPr/>
      <dgm:t>
        <a:bodyPr/>
        <a:lstStyle/>
        <a:p>
          <a:endParaRPr lang="ru-RU" sz="600"/>
        </a:p>
      </dgm:t>
    </dgm:pt>
    <dgm:pt modelId="{0A51709F-5633-4BA6-9D69-7561885DE4F6}" type="sibTrans" cxnId="{F4C7876D-26C2-4B98-8D9A-033257BF10B8}">
      <dgm:prSet/>
      <dgm:spPr/>
      <dgm:t>
        <a:bodyPr/>
        <a:lstStyle/>
        <a:p>
          <a:endParaRPr lang="ru-RU"/>
        </a:p>
      </dgm:t>
    </dgm:pt>
    <dgm:pt modelId="{52701A29-2DFF-475E-96F1-D592C783E401}" type="parTrans" cxnId="{F4C7876D-26C2-4B98-8D9A-033257BF10B8}">
      <dgm:prSet/>
      <dgm:spPr/>
      <dgm:t>
        <a:bodyPr/>
        <a:lstStyle/>
        <a:p>
          <a:endParaRPr lang="ru-RU"/>
        </a:p>
      </dgm:t>
    </dgm:pt>
    <dgm:pt modelId="{CBCA8A7E-8DCB-4CB7-B792-A59852ADB714}">
      <dgm:prSet/>
      <dgm:spPr/>
      <dgm:t>
        <a:bodyPr/>
        <a:lstStyle/>
        <a:p>
          <a:endParaRPr lang="ru-RU" sz="600"/>
        </a:p>
      </dgm:t>
    </dgm:pt>
    <dgm:pt modelId="{E5FF17A2-5DA5-458C-9620-00C201A8D9A2}" type="sibTrans" cxnId="{29533869-2BB5-46CD-9239-651A5D93D617}">
      <dgm:prSet/>
      <dgm:spPr/>
      <dgm:t>
        <a:bodyPr/>
        <a:lstStyle/>
        <a:p>
          <a:endParaRPr lang="ru-RU"/>
        </a:p>
      </dgm:t>
    </dgm:pt>
    <dgm:pt modelId="{6A57802E-E7E3-45C4-9A77-3FEB140020D3}" type="parTrans" cxnId="{29533869-2BB5-46CD-9239-651A5D93D617}">
      <dgm:prSet/>
      <dgm:spPr/>
      <dgm:t>
        <a:bodyPr/>
        <a:lstStyle/>
        <a:p>
          <a:endParaRPr lang="ru-RU"/>
        </a:p>
      </dgm:t>
    </dgm:pt>
    <dgm:pt modelId="{D93A65D0-D0B6-455E-AECD-43CCBEB7AE58}">
      <dgm:prSet custT="1"/>
      <dgm:spPr/>
      <dgm:t>
        <a:bodyPr/>
        <a:lstStyle/>
        <a:p>
          <a:r>
            <a:rPr lang="ru-RU" sz="1200" dirty="0"/>
            <a:t>Проверка экономической эффективности и целесообразности</a:t>
          </a:r>
        </a:p>
      </dgm:t>
    </dgm:pt>
    <dgm:pt modelId="{E521382C-BA7E-40BD-802F-802B2E690F3B}" type="sibTrans" cxnId="{98BDE5B5-5098-47EF-92CA-1E196631EC68}">
      <dgm:prSet/>
      <dgm:spPr/>
      <dgm:t>
        <a:bodyPr/>
        <a:lstStyle/>
        <a:p>
          <a:endParaRPr lang="ru-RU"/>
        </a:p>
      </dgm:t>
    </dgm:pt>
    <dgm:pt modelId="{74637775-E29A-4536-BC45-F7ACDAED282E}" type="parTrans" cxnId="{98BDE5B5-5098-47EF-92CA-1E196631EC68}">
      <dgm:prSet/>
      <dgm:spPr/>
      <dgm:t>
        <a:bodyPr/>
        <a:lstStyle/>
        <a:p>
          <a:endParaRPr lang="ru-RU"/>
        </a:p>
      </dgm:t>
    </dgm:pt>
    <dgm:pt modelId="{B03E5983-59DA-4A90-B483-EE8C00960408}">
      <dgm:prSet custT="1"/>
      <dgm:spPr/>
      <dgm:t>
        <a:bodyPr/>
        <a:lstStyle/>
        <a:p>
          <a:r>
            <a:rPr lang="ru-RU" sz="1200"/>
            <a:t>Учет рисков реализации</a:t>
          </a:r>
        </a:p>
      </dgm:t>
    </dgm:pt>
    <dgm:pt modelId="{F3C3F02B-F1CC-4FAB-B371-4CF8E4294009}" type="parTrans" cxnId="{60230594-65CA-4BEA-AD15-1699DF250235}">
      <dgm:prSet/>
      <dgm:spPr/>
      <dgm:t>
        <a:bodyPr/>
        <a:lstStyle/>
        <a:p>
          <a:endParaRPr lang="ru-RU"/>
        </a:p>
      </dgm:t>
    </dgm:pt>
    <dgm:pt modelId="{883AE4B5-0EAE-4095-A1EF-13977C4F2448}" type="sibTrans" cxnId="{60230594-65CA-4BEA-AD15-1699DF250235}">
      <dgm:prSet/>
      <dgm:spPr/>
      <dgm:t>
        <a:bodyPr/>
        <a:lstStyle/>
        <a:p>
          <a:endParaRPr lang="ru-RU"/>
        </a:p>
      </dgm:t>
    </dgm:pt>
    <dgm:pt modelId="{8C847211-62FD-4DFC-AC30-E59991CFF3DE}">
      <dgm:prSet custT="1"/>
      <dgm:spPr/>
      <dgm:t>
        <a:bodyPr/>
        <a:lstStyle/>
        <a:p>
          <a:r>
            <a:rPr lang="ru-RU" sz="1200" dirty="0"/>
            <a:t>классификация</a:t>
          </a:r>
        </a:p>
      </dgm:t>
    </dgm:pt>
    <dgm:pt modelId="{45939045-9E60-40A6-9499-FD3872144981}" type="parTrans" cxnId="{A211DBC1-A736-4AE6-B31E-88E14E4CA082}">
      <dgm:prSet/>
      <dgm:spPr/>
    </dgm:pt>
    <dgm:pt modelId="{39888E66-A442-4146-9FE0-FBB35CD00814}" type="sibTrans" cxnId="{A211DBC1-A736-4AE6-B31E-88E14E4CA082}">
      <dgm:prSet/>
      <dgm:spPr/>
    </dgm:pt>
    <dgm:pt modelId="{36D8CE0E-6097-427B-8AD4-D3052121B0DB}" type="pres">
      <dgm:prSet presAssocID="{5D2D54FE-D9D4-4B59-8090-F3F0BC4BDB0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5A9170-811E-4F5D-A466-CC686BDA57BF}" type="pres">
      <dgm:prSet presAssocID="{59FFF6CF-EB31-48DD-B54C-08F3E644ABD6}" presName="parentLin" presStyleCnt="0"/>
      <dgm:spPr/>
    </dgm:pt>
    <dgm:pt modelId="{75F71535-EA96-4534-84B9-979AF7E9355A}" type="pres">
      <dgm:prSet presAssocID="{59FFF6CF-EB31-48DD-B54C-08F3E644ABD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503D54C-5E05-4FB6-909B-614EBDEFEBF3}" type="pres">
      <dgm:prSet presAssocID="{59FFF6CF-EB31-48DD-B54C-08F3E644ABD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4BEAF-FAF4-4421-BE32-6DDDB07ECCE3}" type="pres">
      <dgm:prSet presAssocID="{59FFF6CF-EB31-48DD-B54C-08F3E644ABD6}" presName="negativeSpace" presStyleCnt="0"/>
      <dgm:spPr/>
    </dgm:pt>
    <dgm:pt modelId="{848A4F87-67A1-49F4-9550-AA6BDDD830B2}" type="pres">
      <dgm:prSet presAssocID="{59FFF6CF-EB31-48DD-B54C-08F3E644ABD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F524C-5D0D-458B-8D5A-6ABC822546C9}" type="pres">
      <dgm:prSet presAssocID="{B7739778-5903-4E87-B172-6F685235B11E}" presName="spaceBetweenRectangles" presStyleCnt="0"/>
      <dgm:spPr/>
    </dgm:pt>
    <dgm:pt modelId="{198EB7F4-CD85-4F61-96ED-74A11E78B782}" type="pres">
      <dgm:prSet presAssocID="{BACF024E-228D-4D7D-808C-89ADA1507F31}" presName="parentLin" presStyleCnt="0"/>
      <dgm:spPr/>
    </dgm:pt>
    <dgm:pt modelId="{6172BAA9-52A5-44D5-ABED-3C3FCD375224}" type="pres">
      <dgm:prSet presAssocID="{BACF024E-228D-4D7D-808C-89ADA1507F3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E64F489-E571-4315-AFDB-955B37E20DA6}" type="pres">
      <dgm:prSet presAssocID="{BACF024E-228D-4D7D-808C-89ADA1507F3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60A8D-AA6E-4E47-A1DB-8041D4CCFCEE}" type="pres">
      <dgm:prSet presAssocID="{BACF024E-228D-4D7D-808C-89ADA1507F31}" presName="negativeSpace" presStyleCnt="0"/>
      <dgm:spPr/>
    </dgm:pt>
    <dgm:pt modelId="{4C9AFF60-E865-48C0-859B-2B1B6B0E53BF}" type="pres">
      <dgm:prSet presAssocID="{BACF024E-228D-4D7D-808C-89ADA1507F3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FF245-ED12-4C0D-9A8F-1E81548514EC}" type="pres">
      <dgm:prSet presAssocID="{434308AF-BF54-4CB1-B2FE-6ED0B4FEC259}" presName="spaceBetweenRectangles" presStyleCnt="0"/>
      <dgm:spPr/>
    </dgm:pt>
    <dgm:pt modelId="{3AFD46E4-9677-4597-BAA9-A0FB20FA9A32}" type="pres">
      <dgm:prSet presAssocID="{9A67FB6E-0F1F-4B2C-AF07-EE93995D9191}" presName="parentLin" presStyleCnt="0"/>
      <dgm:spPr/>
    </dgm:pt>
    <dgm:pt modelId="{0905AEBC-D520-4F3E-982B-28BABBC69A8F}" type="pres">
      <dgm:prSet presAssocID="{9A67FB6E-0F1F-4B2C-AF07-EE93995D919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88E333A-5ADF-4DC8-99FA-49E2A1735CEA}" type="pres">
      <dgm:prSet presAssocID="{9A67FB6E-0F1F-4B2C-AF07-EE93995D919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30651-E842-4625-A373-66EF541D70B8}" type="pres">
      <dgm:prSet presAssocID="{9A67FB6E-0F1F-4B2C-AF07-EE93995D9191}" presName="negativeSpace" presStyleCnt="0"/>
      <dgm:spPr/>
    </dgm:pt>
    <dgm:pt modelId="{69EE96A2-8D80-4343-8434-FA38C3D26667}" type="pres">
      <dgm:prSet presAssocID="{9A67FB6E-0F1F-4B2C-AF07-EE93995D919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230594-65CA-4BEA-AD15-1699DF250235}" srcId="{9A67FB6E-0F1F-4B2C-AF07-EE93995D9191}" destId="{B03E5983-59DA-4A90-B483-EE8C00960408}" srcOrd="3" destOrd="0" parTransId="{F3C3F02B-F1CC-4FAB-B371-4CF8E4294009}" sibTransId="{883AE4B5-0EAE-4095-A1EF-13977C4F2448}"/>
    <dgm:cxn modelId="{F4C7876D-26C2-4B98-8D9A-033257BF10B8}" srcId="{9A67FB6E-0F1F-4B2C-AF07-EE93995D9191}" destId="{671409CA-DE1F-4BA3-A187-902DF873FF43}" srcOrd="5" destOrd="0" parTransId="{52701A29-2DFF-475E-96F1-D592C783E401}" sibTransId="{0A51709F-5633-4BA6-9D69-7561885DE4F6}"/>
    <dgm:cxn modelId="{E9916C9B-7EAE-452D-88FE-70C9085B5EF4}" type="presOf" srcId="{15F266AD-4A8A-4376-9FC5-0427740FAFA9}" destId="{848A4F87-67A1-49F4-9550-AA6BDDD830B2}" srcOrd="0" destOrd="4" presId="urn:microsoft.com/office/officeart/2005/8/layout/list1"/>
    <dgm:cxn modelId="{81C69124-FA05-470A-BCC8-17BDE14A8BBE}" srcId="{9A67FB6E-0F1F-4B2C-AF07-EE93995D9191}" destId="{BCA8A40D-AE5C-42A4-8518-1FD99E9B9535}" srcOrd="4" destOrd="0" parTransId="{03048D8E-A5B1-4CAE-97B8-DD0303D5EA7C}" sibTransId="{8EFDC4D5-890B-48BC-A912-240EA27A976E}"/>
    <dgm:cxn modelId="{9B69696B-E0E9-4A42-89C1-6881232961D1}" type="presOf" srcId="{D09479E2-4EBC-4DEA-91EE-4FCA2100A138}" destId="{4C9AFF60-E865-48C0-859B-2B1B6B0E53BF}" srcOrd="0" destOrd="1" presId="urn:microsoft.com/office/officeart/2005/8/layout/list1"/>
    <dgm:cxn modelId="{DE251BCF-1F42-472E-BC73-27E226D66DE2}" srcId="{9A67FB6E-0F1F-4B2C-AF07-EE93995D9191}" destId="{405E93A3-BD06-416C-8163-21BEEA7F2C91}" srcOrd="2" destOrd="0" parTransId="{96B367B2-5B7A-4F9A-8A84-E64B58740696}" sibTransId="{A5641FB8-EDD3-4879-B0C2-A1694DE7E12C}"/>
    <dgm:cxn modelId="{20517F7C-0321-437F-9240-4EDC975BF20D}" type="presOf" srcId="{8C847211-62FD-4DFC-AC30-E59991CFF3DE}" destId="{848A4F87-67A1-49F4-9550-AA6BDDD830B2}" srcOrd="0" destOrd="1" presId="urn:microsoft.com/office/officeart/2005/8/layout/list1"/>
    <dgm:cxn modelId="{3B4C2AAA-6675-4A73-ABF0-6DC491ABA42F}" type="presOf" srcId="{B03E5983-59DA-4A90-B483-EE8C00960408}" destId="{69EE96A2-8D80-4343-8434-FA38C3D26667}" srcOrd="0" destOrd="3" presId="urn:microsoft.com/office/officeart/2005/8/layout/list1"/>
    <dgm:cxn modelId="{59979043-24F3-4DCA-980C-99A8AD226F27}" type="presOf" srcId="{A48DF9D7-6D0B-4234-9F99-6BA2DD31A99D}" destId="{848A4F87-67A1-49F4-9550-AA6BDDD830B2}" srcOrd="0" destOrd="3" presId="urn:microsoft.com/office/officeart/2005/8/layout/list1"/>
    <dgm:cxn modelId="{E5F39604-41D3-444F-93F1-FED1A6CAE738}" type="presOf" srcId="{F684C078-24B9-4CCF-B037-741CC17D146D}" destId="{848A4F87-67A1-49F4-9550-AA6BDDD830B2}" srcOrd="0" destOrd="0" presId="urn:microsoft.com/office/officeart/2005/8/layout/list1"/>
    <dgm:cxn modelId="{4F6F20BC-9A9B-4924-AC12-9E2CE1FA5571}" type="presOf" srcId="{BACF024E-228D-4D7D-808C-89ADA1507F31}" destId="{6172BAA9-52A5-44D5-ABED-3C3FCD375224}" srcOrd="0" destOrd="0" presId="urn:microsoft.com/office/officeart/2005/8/layout/list1"/>
    <dgm:cxn modelId="{9959C3AC-E7B9-415B-856E-1C90600894DE}" srcId="{9A67FB6E-0F1F-4B2C-AF07-EE93995D9191}" destId="{2BD3B2ED-DBA2-4822-93E0-F6A2ACA84F48}" srcOrd="0" destOrd="0" parTransId="{B097C5FE-C8E3-4F22-A4E0-229901ECF68E}" sibTransId="{0352566A-82C3-4BFB-825D-FE319AC0F46F}"/>
    <dgm:cxn modelId="{20551B0F-8AEE-44FB-9932-2C93758A32E8}" srcId="{BACF024E-228D-4D7D-808C-89ADA1507F31}" destId="{9C64C1C7-D1C3-4215-AF32-BF64EAF34EE1}" srcOrd="2" destOrd="0" parTransId="{93853C9E-25BC-4978-906A-1EA9B178B6A5}" sibTransId="{8922AE6E-2E18-4D50-80CD-C275902B83F0}"/>
    <dgm:cxn modelId="{0FD7EB74-40B5-4495-AB22-8970D80C1A0B}" type="presOf" srcId="{CBCA8A7E-8DCB-4CB7-B792-A59852ADB714}" destId="{69EE96A2-8D80-4343-8434-FA38C3D26667}" srcOrd="0" destOrd="6" presId="urn:microsoft.com/office/officeart/2005/8/layout/list1"/>
    <dgm:cxn modelId="{CE770F88-28A8-4DD2-BCC2-C11D210FF470}" srcId="{59FFF6CF-EB31-48DD-B54C-08F3E644ABD6}" destId="{15F266AD-4A8A-4376-9FC5-0427740FAFA9}" srcOrd="4" destOrd="0" parTransId="{36C13869-9AC9-4069-A264-8024830DB1D6}" sibTransId="{36616F49-D3AF-4AB9-9080-0CDF1BE8D541}"/>
    <dgm:cxn modelId="{9E0061FA-FBC8-4302-B193-D2AA7FF0C24A}" srcId="{BACF024E-228D-4D7D-808C-89ADA1507F31}" destId="{67E369DB-56AC-4E79-A033-D4B727FE234E}" srcOrd="0" destOrd="0" parTransId="{7B8A7B65-397B-468B-96C8-0D9984338108}" sibTransId="{2C646122-444C-44A5-A5F5-D9BE3776FAC1}"/>
    <dgm:cxn modelId="{99B78E76-4190-44C2-B134-84E8928E6F34}" type="presOf" srcId="{405E93A3-BD06-416C-8163-21BEEA7F2C91}" destId="{69EE96A2-8D80-4343-8434-FA38C3D26667}" srcOrd="0" destOrd="2" presId="urn:microsoft.com/office/officeart/2005/8/layout/list1"/>
    <dgm:cxn modelId="{98BDE5B5-5098-47EF-92CA-1E196631EC68}" srcId="{9A67FB6E-0F1F-4B2C-AF07-EE93995D9191}" destId="{D93A65D0-D0B6-455E-AECD-43CCBEB7AE58}" srcOrd="1" destOrd="0" parTransId="{74637775-E29A-4536-BC45-F7ACDAED282E}" sibTransId="{E521382C-BA7E-40BD-802F-802B2E690F3B}"/>
    <dgm:cxn modelId="{29533869-2BB5-46CD-9239-651A5D93D617}" srcId="{9A67FB6E-0F1F-4B2C-AF07-EE93995D9191}" destId="{CBCA8A7E-8DCB-4CB7-B792-A59852ADB714}" srcOrd="6" destOrd="0" parTransId="{6A57802E-E7E3-45C4-9A77-3FEB140020D3}" sibTransId="{E5FF17A2-5DA5-458C-9620-00C201A8D9A2}"/>
    <dgm:cxn modelId="{11CCECD3-8756-4F30-9389-4F18F9FC88E9}" srcId="{5D2D54FE-D9D4-4B59-8090-F3F0BC4BDB09}" destId="{BACF024E-228D-4D7D-808C-89ADA1507F31}" srcOrd="1" destOrd="0" parTransId="{29871268-601F-4FB8-8A85-198BE0415F56}" sibTransId="{434308AF-BF54-4CB1-B2FE-6ED0B4FEC259}"/>
    <dgm:cxn modelId="{A41226BD-BC30-4E54-B456-7A11612E892F}" srcId="{59FFF6CF-EB31-48DD-B54C-08F3E644ABD6}" destId="{F684C078-24B9-4CCF-B037-741CC17D146D}" srcOrd="0" destOrd="0" parTransId="{5240FDC4-4AAE-497A-AC04-35633FBCC7AC}" sibTransId="{1CEC10ED-854B-4724-ABD8-1772C0468946}"/>
    <dgm:cxn modelId="{A211DBC1-A736-4AE6-B31E-88E14E4CA082}" srcId="{59FFF6CF-EB31-48DD-B54C-08F3E644ABD6}" destId="{8C847211-62FD-4DFC-AC30-E59991CFF3DE}" srcOrd="1" destOrd="0" parTransId="{45939045-9E60-40A6-9499-FD3872144981}" sibTransId="{39888E66-A442-4146-9FE0-FBB35CD00814}"/>
    <dgm:cxn modelId="{AB3CD746-7573-49E4-9DD4-1699BDCBAB56}" srcId="{59FFF6CF-EB31-48DD-B54C-08F3E644ABD6}" destId="{71156530-1358-40AE-88B9-ED2EBC53D044}" srcOrd="2" destOrd="0" parTransId="{39AC0F67-4746-4563-93F7-7E9C995B8CAB}" sibTransId="{566FBDF8-0016-4B62-9CB5-39DFEDC2513D}"/>
    <dgm:cxn modelId="{6FBBB0A6-BDF8-48A3-846A-1BDE1B8FF987}" type="presOf" srcId="{BACF024E-228D-4D7D-808C-89ADA1507F31}" destId="{0E64F489-E571-4315-AFDB-955B37E20DA6}" srcOrd="1" destOrd="0" presId="urn:microsoft.com/office/officeart/2005/8/layout/list1"/>
    <dgm:cxn modelId="{C337225C-1AAB-4131-9B14-320F857B166F}" type="presOf" srcId="{71156530-1358-40AE-88B9-ED2EBC53D044}" destId="{848A4F87-67A1-49F4-9550-AA6BDDD830B2}" srcOrd="0" destOrd="2" presId="urn:microsoft.com/office/officeart/2005/8/layout/list1"/>
    <dgm:cxn modelId="{C0BA3155-C453-49F9-B422-CC7A318D03DB}" srcId="{5D2D54FE-D9D4-4B59-8090-F3F0BC4BDB09}" destId="{9A67FB6E-0F1F-4B2C-AF07-EE93995D9191}" srcOrd="2" destOrd="0" parTransId="{D3B93582-97BC-4C71-A498-7E9A178ADB2C}" sibTransId="{0D9B2C5E-6A33-4E3C-A110-9C9626B43809}"/>
    <dgm:cxn modelId="{605AEA75-FCF0-4517-8A0E-FED55F4DE6CC}" type="presOf" srcId="{59FFF6CF-EB31-48DD-B54C-08F3E644ABD6}" destId="{C503D54C-5E05-4FB6-909B-614EBDEFEBF3}" srcOrd="1" destOrd="0" presId="urn:microsoft.com/office/officeart/2005/8/layout/list1"/>
    <dgm:cxn modelId="{A7651CD2-B072-4723-9EC7-FF3F62620FA7}" type="presOf" srcId="{9A67FB6E-0F1F-4B2C-AF07-EE93995D9191}" destId="{388E333A-5ADF-4DC8-99FA-49E2A1735CEA}" srcOrd="1" destOrd="0" presId="urn:microsoft.com/office/officeart/2005/8/layout/list1"/>
    <dgm:cxn modelId="{B5CFA1B4-5819-48D1-8F95-BFAA0D84A97F}" type="presOf" srcId="{671409CA-DE1F-4BA3-A187-902DF873FF43}" destId="{69EE96A2-8D80-4343-8434-FA38C3D26667}" srcOrd="0" destOrd="5" presId="urn:microsoft.com/office/officeart/2005/8/layout/list1"/>
    <dgm:cxn modelId="{A53D6A4D-6D31-4F9C-86E9-32D4FB535EE9}" srcId="{BACF024E-228D-4D7D-808C-89ADA1507F31}" destId="{D09479E2-4EBC-4DEA-91EE-4FCA2100A138}" srcOrd="1" destOrd="0" parTransId="{9CAC0DC7-BED9-4407-93A7-EAC72681B384}" sibTransId="{F16393B7-8AFA-4213-9C05-6A5052705C8D}"/>
    <dgm:cxn modelId="{11139C24-325A-4EBC-A0D6-6DF9CDD1D09A}" srcId="{5D2D54FE-D9D4-4B59-8090-F3F0BC4BDB09}" destId="{59FFF6CF-EB31-48DD-B54C-08F3E644ABD6}" srcOrd="0" destOrd="0" parTransId="{9516DFDA-7BE6-41A7-B44F-1C8A387233B9}" sibTransId="{B7739778-5903-4E87-B172-6F685235B11E}"/>
    <dgm:cxn modelId="{5AD2A371-3925-4FEA-8983-518ECD1E960E}" type="presOf" srcId="{9A67FB6E-0F1F-4B2C-AF07-EE93995D9191}" destId="{0905AEBC-D520-4F3E-982B-28BABBC69A8F}" srcOrd="0" destOrd="0" presId="urn:microsoft.com/office/officeart/2005/8/layout/list1"/>
    <dgm:cxn modelId="{1A87664B-A1BA-44D2-A344-0DCCE18A291A}" type="presOf" srcId="{9C64C1C7-D1C3-4215-AF32-BF64EAF34EE1}" destId="{4C9AFF60-E865-48C0-859B-2B1B6B0E53BF}" srcOrd="0" destOrd="2" presId="urn:microsoft.com/office/officeart/2005/8/layout/list1"/>
    <dgm:cxn modelId="{19654B78-00AB-41E5-974D-172F0860BC46}" type="presOf" srcId="{59FFF6CF-EB31-48DD-B54C-08F3E644ABD6}" destId="{75F71535-EA96-4534-84B9-979AF7E9355A}" srcOrd="0" destOrd="0" presId="urn:microsoft.com/office/officeart/2005/8/layout/list1"/>
    <dgm:cxn modelId="{2D0B72B5-2A3B-4E49-8A2E-EDAF11264FBC}" type="presOf" srcId="{D93A65D0-D0B6-455E-AECD-43CCBEB7AE58}" destId="{69EE96A2-8D80-4343-8434-FA38C3D26667}" srcOrd="0" destOrd="1" presId="urn:microsoft.com/office/officeart/2005/8/layout/list1"/>
    <dgm:cxn modelId="{3D6B71D8-CF59-411C-9C14-8681521ADC50}" type="presOf" srcId="{2BD3B2ED-DBA2-4822-93E0-F6A2ACA84F48}" destId="{69EE96A2-8D80-4343-8434-FA38C3D26667}" srcOrd="0" destOrd="0" presId="urn:microsoft.com/office/officeart/2005/8/layout/list1"/>
    <dgm:cxn modelId="{6580B324-4A68-4BE1-B69F-4F3F85D427B4}" type="presOf" srcId="{67E369DB-56AC-4E79-A033-D4B727FE234E}" destId="{4C9AFF60-E865-48C0-859B-2B1B6B0E53BF}" srcOrd="0" destOrd="0" presId="urn:microsoft.com/office/officeart/2005/8/layout/list1"/>
    <dgm:cxn modelId="{6F84A2B2-B5D2-40A2-AD35-BF001CFB70A8}" type="presOf" srcId="{5D2D54FE-D9D4-4B59-8090-F3F0BC4BDB09}" destId="{36D8CE0E-6097-427B-8AD4-D3052121B0DB}" srcOrd="0" destOrd="0" presId="urn:microsoft.com/office/officeart/2005/8/layout/list1"/>
    <dgm:cxn modelId="{E1CBF09F-BB08-4620-9F94-765760C95113}" srcId="{59FFF6CF-EB31-48DD-B54C-08F3E644ABD6}" destId="{A48DF9D7-6D0B-4234-9F99-6BA2DD31A99D}" srcOrd="3" destOrd="0" parTransId="{C27369DC-39BC-4C49-86EB-DE9C4FA64C5A}" sibTransId="{C44CE53A-0EAA-41D9-9604-3AEF924842C0}"/>
    <dgm:cxn modelId="{3C506FEE-1A7F-414D-B763-72BA9C894126}" type="presOf" srcId="{BCA8A40D-AE5C-42A4-8518-1FD99E9B9535}" destId="{69EE96A2-8D80-4343-8434-FA38C3D26667}" srcOrd="0" destOrd="4" presId="urn:microsoft.com/office/officeart/2005/8/layout/list1"/>
    <dgm:cxn modelId="{A3FC58AB-A079-4398-8AFD-B5C1316AE9EE}" type="presParOf" srcId="{36D8CE0E-6097-427B-8AD4-D3052121B0DB}" destId="{CD5A9170-811E-4F5D-A466-CC686BDA57BF}" srcOrd="0" destOrd="0" presId="urn:microsoft.com/office/officeart/2005/8/layout/list1"/>
    <dgm:cxn modelId="{0CFAAD84-B51E-420D-859B-9825E44E6C9C}" type="presParOf" srcId="{CD5A9170-811E-4F5D-A466-CC686BDA57BF}" destId="{75F71535-EA96-4534-84B9-979AF7E9355A}" srcOrd="0" destOrd="0" presId="urn:microsoft.com/office/officeart/2005/8/layout/list1"/>
    <dgm:cxn modelId="{4CF407B2-068C-47D2-B3DA-3801B849BB87}" type="presParOf" srcId="{CD5A9170-811E-4F5D-A466-CC686BDA57BF}" destId="{C503D54C-5E05-4FB6-909B-614EBDEFEBF3}" srcOrd="1" destOrd="0" presId="urn:microsoft.com/office/officeart/2005/8/layout/list1"/>
    <dgm:cxn modelId="{2A7E0C61-D2F9-4063-8E5C-0F7E2F2EF0CE}" type="presParOf" srcId="{36D8CE0E-6097-427B-8AD4-D3052121B0DB}" destId="{00D4BEAF-FAF4-4421-BE32-6DDDB07ECCE3}" srcOrd="1" destOrd="0" presId="urn:microsoft.com/office/officeart/2005/8/layout/list1"/>
    <dgm:cxn modelId="{BFBC5F01-51A2-4DDB-B55C-1A2569424437}" type="presParOf" srcId="{36D8CE0E-6097-427B-8AD4-D3052121B0DB}" destId="{848A4F87-67A1-49F4-9550-AA6BDDD830B2}" srcOrd="2" destOrd="0" presId="urn:microsoft.com/office/officeart/2005/8/layout/list1"/>
    <dgm:cxn modelId="{B73E83EE-4B40-483C-92D1-34B725ECA787}" type="presParOf" srcId="{36D8CE0E-6097-427B-8AD4-D3052121B0DB}" destId="{5C1F524C-5D0D-458B-8D5A-6ABC822546C9}" srcOrd="3" destOrd="0" presId="urn:microsoft.com/office/officeart/2005/8/layout/list1"/>
    <dgm:cxn modelId="{DC3C7A93-8BBF-4989-BE2C-EBC8A3AB26B8}" type="presParOf" srcId="{36D8CE0E-6097-427B-8AD4-D3052121B0DB}" destId="{198EB7F4-CD85-4F61-96ED-74A11E78B782}" srcOrd="4" destOrd="0" presId="urn:microsoft.com/office/officeart/2005/8/layout/list1"/>
    <dgm:cxn modelId="{9C1AD6FA-E7D8-4635-90C2-1B0D6BE3F214}" type="presParOf" srcId="{198EB7F4-CD85-4F61-96ED-74A11E78B782}" destId="{6172BAA9-52A5-44D5-ABED-3C3FCD375224}" srcOrd="0" destOrd="0" presId="urn:microsoft.com/office/officeart/2005/8/layout/list1"/>
    <dgm:cxn modelId="{F89DF0FC-31D4-466B-BF10-5847B9AF2DE3}" type="presParOf" srcId="{198EB7F4-CD85-4F61-96ED-74A11E78B782}" destId="{0E64F489-E571-4315-AFDB-955B37E20DA6}" srcOrd="1" destOrd="0" presId="urn:microsoft.com/office/officeart/2005/8/layout/list1"/>
    <dgm:cxn modelId="{8A807AE1-0C93-4E5D-8A8E-8E96C49D5834}" type="presParOf" srcId="{36D8CE0E-6097-427B-8AD4-D3052121B0DB}" destId="{15F60A8D-AA6E-4E47-A1DB-8041D4CCFCEE}" srcOrd="5" destOrd="0" presId="urn:microsoft.com/office/officeart/2005/8/layout/list1"/>
    <dgm:cxn modelId="{14630403-A4FD-41AF-B351-EBBDCD057DBE}" type="presParOf" srcId="{36D8CE0E-6097-427B-8AD4-D3052121B0DB}" destId="{4C9AFF60-E865-48C0-859B-2B1B6B0E53BF}" srcOrd="6" destOrd="0" presId="urn:microsoft.com/office/officeart/2005/8/layout/list1"/>
    <dgm:cxn modelId="{621F0097-570C-44B1-B459-EF18AC47A3A8}" type="presParOf" srcId="{36D8CE0E-6097-427B-8AD4-D3052121B0DB}" destId="{8DCFF245-ED12-4C0D-9A8F-1E81548514EC}" srcOrd="7" destOrd="0" presId="urn:microsoft.com/office/officeart/2005/8/layout/list1"/>
    <dgm:cxn modelId="{2B0EB48D-D1C3-4E00-95B1-6FB6507F0BC9}" type="presParOf" srcId="{36D8CE0E-6097-427B-8AD4-D3052121B0DB}" destId="{3AFD46E4-9677-4597-BAA9-A0FB20FA9A32}" srcOrd="8" destOrd="0" presId="urn:microsoft.com/office/officeart/2005/8/layout/list1"/>
    <dgm:cxn modelId="{DFC824B5-377F-4FD7-A418-44874BA00EF5}" type="presParOf" srcId="{3AFD46E4-9677-4597-BAA9-A0FB20FA9A32}" destId="{0905AEBC-D520-4F3E-982B-28BABBC69A8F}" srcOrd="0" destOrd="0" presId="urn:microsoft.com/office/officeart/2005/8/layout/list1"/>
    <dgm:cxn modelId="{6636E62D-C842-4FF6-8F80-6702E896F35C}" type="presParOf" srcId="{3AFD46E4-9677-4597-BAA9-A0FB20FA9A32}" destId="{388E333A-5ADF-4DC8-99FA-49E2A1735CEA}" srcOrd="1" destOrd="0" presId="urn:microsoft.com/office/officeart/2005/8/layout/list1"/>
    <dgm:cxn modelId="{DD041E92-B847-480E-A39A-8BA00DC5BD55}" type="presParOf" srcId="{36D8CE0E-6097-427B-8AD4-D3052121B0DB}" destId="{0D430651-E842-4625-A373-66EF541D70B8}" srcOrd="9" destOrd="0" presId="urn:microsoft.com/office/officeart/2005/8/layout/list1"/>
    <dgm:cxn modelId="{A5618A21-2233-4E69-9A83-8A70815207DE}" type="presParOf" srcId="{36D8CE0E-6097-427B-8AD4-D3052121B0DB}" destId="{69EE96A2-8D80-4343-8434-FA38C3D2666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E01C9-58CE-49C4-95F9-EC9D80B68BFB}">
      <dsp:nvSpPr>
        <dsp:cNvPr id="0" name=""/>
        <dsp:cNvSpPr/>
      </dsp:nvSpPr>
      <dsp:spPr>
        <a:xfrm>
          <a:off x="3749722" y="1972927"/>
          <a:ext cx="3035609" cy="184343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экономические преимущества диверсификации</a:t>
          </a:r>
        </a:p>
      </dsp:txBody>
      <dsp:txXfrm>
        <a:off x="4194277" y="2242892"/>
        <a:ext cx="2146499" cy="1303509"/>
      </dsp:txXfrm>
    </dsp:sp>
    <dsp:sp modelId="{6288CCCF-D0CE-4936-A97C-12C58D626B98}">
      <dsp:nvSpPr>
        <dsp:cNvPr id="0" name=""/>
        <dsp:cNvSpPr/>
      </dsp:nvSpPr>
      <dsp:spPr>
        <a:xfrm rot="16302320">
          <a:off x="4820101" y="1472202"/>
          <a:ext cx="978857" cy="23327"/>
        </a:xfrm>
        <a:custGeom>
          <a:avLst/>
          <a:gdLst/>
          <a:ahLst/>
          <a:cxnLst/>
          <a:rect l="0" t="0" r="0" b="0"/>
          <a:pathLst>
            <a:path>
              <a:moveTo>
                <a:pt x="0" y="11663"/>
              </a:moveTo>
              <a:lnTo>
                <a:pt x="978857" y="1166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85058" y="1459394"/>
        <a:ext cx="48942" cy="48942"/>
      </dsp:txXfrm>
    </dsp:sp>
    <dsp:sp modelId="{85820F49-DB90-48CD-A154-1AB199F7C854}">
      <dsp:nvSpPr>
        <dsp:cNvPr id="0" name=""/>
        <dsp:cNvSpPr/>
      </dsp:nvSpPr>
      <dsp:spPr>
        <a:xfrm>
          <a:off x="3909772" y="0"/>
          <a:ext cx="2858258" cy="994680"/>
        </a:xfrm>
        <a:prstGeom prst="ellipse">
          <a:avLst/>
        </a:prstGeom>
        <a:solidFill>
          <a:srgbClr val="00B050"/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усиление конкурентных позиций</a:t>
          </a:r>
        </a:p>
      </dsp:txBody>
      <dsp:txXfrm>
        <a:off x="4328354" y="145668"/>
        <a:ext cx="2021094" cy="703344"/>
      </dsp:txXfrm>
    </dsp:sp>
    <dsp:sp modelId="{24D8F676-F4C1-4407-91C8-4417C13D6314}">
      <dsp:nvSpPr>
        <dsp:cNvPr id="0" name=""/>
        <dsp:cNvSpPr/>
      </dsp:nvSpPr>
      <dsp:spPr>
        <a:xfrm rot="19664330">
          <a:off x="6185141" y="1753066"/>
          <a:ext cx="1744845" cy="23327"/>
        </a:xfrm>
        <a:custGeom>
          <a:avLst/>
          <a:gdLst/>
          <a:ahLst/>
          <a:cxnLst/>
          <a:rect l="0" t="0" r="0" b="0"/>
          <a:pathLst>
            <a:path>
              <a:moveTo>
                <a:pt x="0" y="11663"/>
              </a:moveTo>
              <a:lnTo>
                <a:pt x="1744845" y="1166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7013942" y="1721109"/>
        <a:ext cx="87242" cy="87242"/>
      </dsp:txXfrm>
    </dsp:sp>
    <dsp:sp modelId="{4DB79CFC-5DEB-4569-BA33-29281654D273}">
      <dsp:nvSpPr>
        <dsp:cNvPr id="0" name=""/>
        <dsp:cNvSpPr/>
      </dsp:nvSpPr>
      <dsp:spPr>
        <a:xfrm>
          <a:off x="7135337" y="237471"/>
          <a:ext cx="2858258" cy="1152125"/>
        </a:xfrm>
        <a:prstGeom prst="ellipse">
          <a:avLst/>
        </a:prstGeom>
        <a:solidFill>
          <a:srgbClr val="0070C0"/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обмен технологиями</a:t>
          </a:r>
        </a:p>
      </dsp:txBody>
      <dsp:txXfrm>
        <a:off x="7553919" y="406196"/>
        <a:ext cx="2021094" cy="814675"/>
      </dsp:txXfrm>
    </dsp:sp>
    <dsp:sp modelId="{13550FA5-3F5A-4512-8499-D7BA19C51DF9}">
      <dsp:nvSpPr>
        <dsp:cNvPr id="0" name=""/>
        <dsp:cNvSpPr/>
      </dsp:nvSpPr>
      <dsp:spPr>
        <a:xfrm rot="21547350">
          <a:off x="6784823" y="2856273"/>
          <a:ext cx="453205" cy="23327"/>
        </a:xfrm>
        <a:custGeom>
          <a:avLst/>
          <a:gdLst/>
          <a:ahLst/>
          <a:cxnLst/>
          <a:rect l="0" t="0" r="0" b="0"/>
          <a:pathLst>
            <a:path>
              <a:moveTo>
                <a:pt x="0" y="11663"/>
              </a:moveTo>
              <a:lnTo>
                <a:pt x="453205" y="1166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000095" y="2856606"/>
        <a:ext cx="22660" cy="22660"/>
      </dsp:txXfrm>
    </dsp:sp>
    <dsp:sp modelId="{1A75A22E-82FA-4ED9-A013-FE7641D529AE}">
      <dsp:nvSpPr>
        <dsp:cNvPr id="0" name=""/>
        <dsp:cNvSpPr/>
      </dsp:nvSpPr>
      <dsp:spPr>
        <a:xfrm>
          <a:off x="7237304" y="2142454"/>
          <a:ext cx="2858258" cy="1400267"/>
        </a:xfrm>
        <a:prstGeom prst="ellipse">
          <a:avLst/>
        </a:prstGeom>
        <a:solidFill>
          <a:srgbClr val="00B050"/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смягчение последствий экономического кризиса</a:t>
          </a:r>
        </a:p>
      </dsp:txBody>
      <dsp:txXfrm>
        <a:off x="7655886" y="2347518"/>
        <a:ext cx="2021094" cy="990139"/>
      </dsp:txXfrm>
    </dsp:sp>
    <dsp:sp modelId="{6926133B-8371-4607-ACCB-04AF7BE1C785}">
      <dsp:nvSpPr>
        <dsp:cNvPr id="0" name=""/>
        <dsp:cNvSpPr/>
      </dsp:nvSpPr>
      <dsp:spPr>
        <a:xfrm rot="2028618">
          <a:off x="6106419" y="4160250"/>
          <a:ext cx="2136648" cy="23327"/>
        </a:xfrm>
        <a:custGeom>
          <a:avLst/>
          <a:gdLst/>
          <a:ahLst/>
          <a:cxnLst/>
          <a:rect l="0" t="0" r="0" b="0"/>
          <a:pathLst>
            <a:path>
              <a:moveTo>
                <a:pt x="0" y="11663"/>
              </a:moveTo>
              <a:lnTo>
                <a:pt x="2136648" y="1166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7121327" y="4118497"/>
        <a:ext cx="106832" cy="106832"/>
      </dsp:txXfrm>
    </dsp:sp>
    <dsp:sp modelId="{D677F3A2-BC68-430D-A05E-08E76B9378A0}">
      <dsp:nvSpPr>
        <dsp:cNvPr id="0" name=""/>
        <dsp:cNvSpPr/>
      </dsp:nvSpPr>
      <dsp:spPr>
        <a:xfrm>
          <a:off x="7372176" y="4683108"/>
          <a:ext cx="2858258" cy="1156235"/>
        </a:xfrm>
        <a:prstGeom prst="ellipse">
          <a:avLst/>
        </a:prstGeom>
        <a:solidFill>
          <a:srgbClr val="0070C0"/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снижение издержек</a:t>
          </a:r>
        </a:p>
      </dsp:txBody>
      <dsp:txXfrm>
        <a:off x="7790758" y="4852435"/>
        <a:ext cx="2021094" cy="817581"/>
      </dsp:txXfrm>
    </dsp:sp>
    <dsp:sp modelId="{495176F1-A403-486F-B5E0-D47FC8F985A3}">
      <dsp:nvSpPr>
        <dsp:cNvPr id="0" name=""/>
        <dsp:cNvSpPr/>
      </dsp:nvSpPr>
      <dsp:spPr>
        <a:xfrm rot="5325359">
          <a:off x="4941467" y="4158294"/>
          <a:ext cx="707509" cy="23327"/>
        </a:xfrm>
        <a:custGeom>
          <a:avLst/>
          <a:gdLst/>
          <a:ahLst/>
          <a:cxnLst/>
          <a:rect l="0" t="0" r="0" b="0"/>
          <a:pathLst>
            <a:path>
              <a:moveTo>
                <a:pt x="0" y="11663"/>
              </a:moveTo>
              <a:lnTo>
                <a:pt x="707509" y="1166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77534" y="4152270"/>
        <a:ext cx="35375" cy="35375"/>
      </dsp:txXfrm>
    </dsp:sp>
    <dsp:sp modelId="{2DB6EEB4-54F6-4933-86D3-F4033B6F545E}">
      <dsp:nvSpPr>
        <dsp:cNvPr id="0" name=""/>
        <dsp:cNvSpPr/>
      </dsp:nvSpPr>
      <dsp:spPr>
        <a:xfrm>
          <a:off x="3890457" y="4523577"/>
          <a:ext cx="2858258" cy="1536754"/>
        </a:xfrm>
        <a:prstGeom prst="ellipse">
          <a:avLst/>
        </a:prstGeom>
        <a:solidFill>
          <a:srgbClr val="00B050"/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улучшение финансовых результатов предприятия</a:t>
          </a:r>
        </a:p>
      </dsp:txBody>
      <dsp:txXfrm>
        <a:off x="4309039" y="4748629"/>
        <a:ext cx="2021094" cy="1086650"/>
      </dsp:txXfrm>
    </dsp:sp>
    <dsp:sp modelId="{0CB1E971-44BB-4D37-9C13-C3BDC0289581}">
      <dsp:nvSpPr>
        <dsp:cNvPr id="0" name=""/>
        <dsp:cNvSpPr/>
      </dsp:nvSpPr>
      <dsp:spPr>
        <a:xfrm rot="8811450">
          <a:off x="2531127" y="4064593"/>
          <a:ext cx="1853499" cy="23327"/>
        </a:xfrm>
        <a:custGeom>
          <a:avLst/>
          <a:gdLst/>
          <a:ahLst/>
          <a:cxnLst/>
          <a:rect l="0" t="0" r="0" b="0"/>
          <a:pathLst>
            <a:path>
              <a:moveTo>
                <a:pt x="0" y="11663"/>
              </a:moveTo>
              <a:lnTo>
                <a:pt x="1853499" y="1166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3411539" y="4029920"/>
        <a:ext cx="92674" cy="92674"/>
      </dsp:txXfrm>
    </dsp:sp>
    <dsp:sp modelId="{963DE42C-7638-415A-B8CE-E47881B72F7E}">
      <dsp:nvSpPr>
        <dsp:cNvPr id="0" name=""/>
        <dsp:cNvSpPr/>
      </dsp:nvSpPr>
      <dsp:spPr>
        <a:xfrm>
          <a:off x="476178" y="4485969"/>
          <a:ext cx="2858258" cy="1208075"/>
        </a:xfrm>
        <a:prstGeom prst="ellipse">
          <a:avLst/>
        </a:prstGeom>
        <a:solidFill>
          <a:srgbClr val="00B050"/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уменьшение рисков бизнеса</a:t>
          </a:r>
        </a:p>
      </dsp:txBody>
      <dsp:txXfrm>
        <a:off x="894760" y="4662887"/>
        <a:ext cx="2021094" cy="854239"/>
      </dsp:txXfrm>
    </dsp:sp>
    <dsp:sp modelId="{63451D33-2ADC-4D52-8323-DB3F75A44B98}">
      <dsp:nvSpPr>
        <dsp:cNvPr id="0" name=""/>
        <dsp:cNvSpPr/>
      </dsp:nvSpPr>
      <dsp:spPr>
        <a:xfrm rot="10747350">
          <a:off x="3297104" y="2909693"/>
          <a:ext cx="453127" cy="23327"/>
        </a:xfrm>
        <a:custGeom>
          <a:avLst/>
          <a:gdLst/>
          <a:ahLst/>
          <a:cxnLst/>
          <a:rect l="0" t="0" r="0" b="0"/>
          <a:pathLst>
            <a:path>
              <a:moveTo>
                <a:pt x="0" y="11663"/>
              </a:moveTo>
              <a:lnTo>
                <a:pt x="453127" y="1166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12339" y="2910029"/>
        <a:ext cx="22656" cy="22656"/>
      </dsp:txXfrm>
    </dsp:sp>
    <dsp:sp modelId="{360ECCB9-5985-4562-8469-C41B673F4B64}">
      <dsp:nvSpPr>
        <dsp:cNvPr id="0" name=""/>
        <dsp:cNvSpPr/>
      </dsp:nvSpPr>
      <dsp:spPr>
        <a:xfrm>
          <a:off x="439492" y="2203675"/>
          <a:ext cx="2858258" cy="1486061"/>
        </a:xfrm>
        <a:prstGeom prst="ellipse">
          <a:avLst/>
        </a:prstGeom>
        <a:solidFill>
          <a:srgbClr val="00B050"/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снижение зависимости от конъюнктуры рынка</a:t>
          </a:r>
        </a:p>
      </dsp:txBody>
      <dsp:txXfrm>
        <a:off x="858074" y="2421304"/>
        <a:ext cx="2021094" cy="1050803"/>
      </dsp:txXfrm>
    </dsp:sp>
    <dsp:sp modelId="{A881E784-CCCB-4F4C-A8C3-2822DF3C8BB6}">
      <dsp:nvSpPr>
        <dsp:cNvPr id="0" name=""/>
        <dsp:cNvSpPr/>
      </dsp:nvSpPr>
      <dsp:spPr>
        <a:xfrm rot="12744230">
          <a:off x="2718795" y="1781306"/>
          <a:ext cx="1626045" cy="23327"/>
        </a:xfrm>
        <a:custGeom>
          <a:avLst/>
          <a:gdLst/>
          <a:ahLst/>
          <a:cxnLst/>
          <a:rect l="0" t="0" r="0" b="0"/>
          <a:pathLst>
            <a:path>
              <a:moveTo>
                <a:pt x="0" y="11663"/>
              </a:moveTo>
              <a:lnTo>
                <a:pt x="1626045" y="1166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91166" y="1752319"/>
        <a:ext cx="81302" cy="81302"/>
      </dsp:txXfrm>
    </dsp:sp>
    <dsp:sp modelId="{6733FEE4-0CA3-46EE-B1A9-1AC597A3E80E}">
      <dsp:nvSpPr>
        <dsp:cNvPr id="0" name=""/>
        <dsp:cNvSpPr/>
      </dsp:nvSpPr>
      <dsp:spPr>
        <a:xfrm>
          <a:off x="598407" y="205181"/>
          <a:ext cx="2858258" cy="1266004"/>
        </a:xfrm>
        <a:prstGeom prst="ellipse">
          <a:avLst/>
        </a:prstGeom>
        <a:solidFill>
          <a:srgbClr val="0070C0"/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выравнивание денежных потоков</a:t>
          </a:r>
        </a:p>
      </dsp:txBody>
      <dsp:txXfrm>
        <a:off x="1016989" y="390583"/>
        <a:ext cx="2021094" cy="895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A4F87-67A1-49F4-9550-AA6BDDD830B2}">
      <dsp:nvSpPr>
        <dsp:cNvPr id="0" name=""/>
        <dsp:cNvSpPr/>
      </dsp:nvSpPr>
      <dsp:spPr>
        <a:xfrm>
          <a:off x="0" y="420321"/>
          <a:ext cx="10988841" cy="157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2856" tIns="520700" rIns="85285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/>
            <a:t>понятие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классификация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методы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/>
            <a:t>мотивы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/>
            <a:t>направления</a:t>
          </a:r>
        </a:p>
      </dsp:txBody>
      <dsp:txXfrm>
        <a:off x="0" y="420321"/>
        <a:ext cx="10988841" cy="1575000"/>
      </dsp:txXfrm>
    </dsp:sp>
    <dsp:sp modelId="{C503D54C-5E05-4FB6-909B-614EBDEFEBF3}">
      <dsp:nvSpPr>
        <dsp:cNvPr id="0" name=""/>
        <dsp:cNvSpPr/>
      </dsp:nvSpPr>
      <dsp:spPr>
        <a:xfrm>
          <a:off x="549442" y="51321"/>
          <a:ext cx="7692189" cy="7380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746" tIns="0" rIns="2907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Теоретические аспекты</a:t>
          </a:r>
        </a:p>
      </dsp:txBody>
      <dsp:txXfrm>
        <a:off x="585468" y="87347"/>
        <a:ext cx="7620137" cy="665948"/>
      </dsp:txXfrm>
    </dsp:sp>
    <dsp:sp modelId="{4C9AFF60-E865-48C0-859B-2B1B6B0E53BF}">
      <dsp:nvSpPr>
        <dsp:cNvPr id="0" name=""/>
        <dsp:cNvSpPr/>
      </dsp:nvSpPr>
      <dsp:spPr>
        <a:xfrm>
          <a:off x="0" y="2499321"/>
          <a:ext cx="10988841" cy="118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1825086"/>
              <a:satOff val="6087"/>
              <a:lumOff val="9608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2856" tIns="520700" rIns="85285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/>
            <a:t>организационный анализ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/>
            <a:t>маркетинговый анализ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/>
            <a:t>финансовый анализ</a:t>
          </a:r>
        </a:p>
      </dsp:txBody>
      <dsp:txXfrm>
        <a:off x="0" y="2499321"/>
        <a:ext cx="10988841" cy="1181250"/>
      </dsp:txXfrm>
    </dsp:sp>
    <dsp:sp modelId="{0E64F489-E571-4315-AFDB-955B37E20DA6}">
      <dsp:nvSpPr>
        <dsp:cNvPr id="0" name=""/>
        <dsp:cNvSpPr/>
      </dsp:nvSpPr>
      <dsp:spPr>
        <a:xfrm>
          <a:off x="549442" y="2130321"/>
          <a:ext cx="7692189" cy="738000"/>
        </a:xfrm>
        <a:prstGeom prst="roundRect">
          <a:avLst/>
        </a:prstGeom>
        <a:gradFill rotWithShape="0">
          <a:gsLst>
            <a:gs pos="0">
              <a:schemeClr val="accent4">
                <a:hueOff val="-1825086"/>
                <a:satOff val="6087"/>
                <a:lumOff val="9608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1825086"/>
                <a:satOff val="6087"/>
                <a:lumOff val="9608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746" tIns="0" rIns="2907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Комплексный анализ деятельности</a:t>
          </a:r>
        </a:p>
      </dsp:txBody>
      <dsp:txXfrm>
        <a:off x="585468" y="2166347"/>
        <a:ext cx="7620137" cy="665948"/>
      </dsp:txXfrm>
    </dsp:sp>
    <dsp:sp modelId="{69EE96A2-8D80-4343-8434-FA38C3D26667}">
      <dsp:nvSpPr>
        <dsp:cNvPr id="0" name=""/>
        <dsp:cNvSpPr/>
      </dsp:nvSpPr>
      <dsp:spPr>
        <a:xfrm>
          <a:off x="0" y="4184571"/>
          <a:ext cx="10988841" cy="1771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3650173"/>
              <a:satOff val="12174"/>
              <a:lumOff val="19216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2856" tIns="520700" rIns="85285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Обоснование выбора из имеющихся альтернатив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Проверка экономической эффективности и целесообразности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/>
            <a:t>Проработка мероприятий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/>
            <a:t>Учет рисков реализации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/>
            <a:t>Определение эффекта от реализации и дальнейшие шаги развития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/>
        </a:p>
      </dsp:txBody>
      <dsp:txXfrm>
        <a:off x="0" y="4184571"/>
        <a:ext cx="10988841" cy="1771875"/>
      </dsp:txXfrm>
    </dsp:sp>
    <dsp:sp modelId="{388E333A-5ADF-4DC8-99FA-49E2A1735CEA}">
      <dsp:nvSpPr>
        <dsp:cNvPr id="0" name=""/>
        <dsp:cNvSpPr/>
      </dsp:nvSpPr>
      <dsp:spPr>
        <a:xfrm>
          <a:off x="549442" y="3815571"/>
          <a:ext cx="7692189" cy="738000"/>
        </a:xfrm>
        <a:prstGeom prst="roundRect">
          <a:avLst/>
        </a:prstGeom>
        <a:gradFill rotWithShape="0">
          <a:gsLst>
            <a:gs pos="0">
              <a:schemeClr val="accent4">
                <a:hueOff val="-3650173"/>
                <a:satOff val="12174"/>
                <a:lumOff val="19216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3650173"/>
                <a:satOff val="12174"/>
                <a:lumOff val="19216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746" tIns="0" rIns="2907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Проект</a:t>
          </a:r>
          <a:r>
            <a:rPr lang="ru-RU" sz="1600" b="1" kern="1200" dirty="0"/>
            <a:t> </a:t>
          </a:r>
          <a:r>
            <a:rPr lang="ru-RU" sz="2000" b="1" kern="1200" dirty="0"/>
            <a:t>диверсификации</a:t>
          </a:r>
        </a:p>
      </dsp:txBody>
      <dsp:txXfrm>
        <a:off x="585468" y="3851597"/>
        <a:ext cx="7620137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43427-90E4-4634-9195-58EEB48F0C9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02D2E-E081-42C9-9BA9-94CDFF63B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9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E6530-9B18-4A02-B070-BB047B4BD57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876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E6530-9B18-4A02-B070-BB047B4BD57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27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E6530-9B18-4A02-B070-BB047B4BD57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14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E6530-9B18-4A02-B070-BB047B4BD57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217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E6530-9B18-4A02-B070-BB047B4BD57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183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E6530-9B18-4A02-B070-BB047B4BD57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537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E6530-9B18-4A02-B070-BB047B4BD57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853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E6530-9B18-4A02-B070-BB047B4BD57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692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E6530-9B18-4A02-B070-BB047B4BD57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672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E6530-9B18-4A02-B070-BB047B4BD57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334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E6530-9B18-4A02-B070-BB047B4BD57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54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E6530-9B18-4A02-B070-BB047B4BD57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01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E6530-9B18-4A02-B070-BB047B4BD57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97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dirty="0"/>
              <a:t>На слайде представлены закупки сырья и зерновых, а так же их движение за период.</a:t>
            </a:r>
            <a:endParaRPr lang="en-US" sz="800" dirty="0"/>
          </a:p>
          <a:p>
            <a:endParaRPr lang="ru-RU" sz="800" dirty="0"/>
          </a:p>
          <a:p>
            <a:r>
              <a:rPr lang="ru-RU" sz="800" dirty="0"/>
              <a:t>Соевые бобы: закупки российских бобов на текущий момент превышают бюджет. Причина – существенная разница между ценой на РФ и Латиноамериканские бобы. Дополнительный плюс – баланс вагонов.</a:t>
            </a:r>
          </a:p>
          <a:p>
            <a:r>
              <a:rPr lang="ru-RU" sz="800" dirty="0"/>
              <a:t>Остатки на конец периода снизились по сравнению с началом на </a:t>
            </a:r>
            <a:r>
              <a:rPr lang="en-US" sz="800" dirty="0"/>
              <a:t>79</a:t>
            </a:r>
            <a:r>
              <a:rPr lang="ru-RU" sz="800" dirty="0"/>
              <a:t> </a:t>
            </a:r>
            <a:r>
              <a:rPr lang="ru-RU" sz="800" dirty="0" err="1"/>
              <a:t>тыс</a:t>
            </a:r>
            <a:r>
              <a:rPr lang="ru-RU" sz="800" dirty="0"/>
              <a:t> </a:t>
            </a:r>
            <a:r>
              <a:rPr lang="ru-RU" sz="800" dirty="0" err="1"/>
              <a:t>мт</a:t>
            </a:r>
            <a:r>
              <a:rPr lang="en-US" sz="800" dirty="0"/>
              <a:t> (28%)</a:t>
            </a:r>
            <a:r>
              <a:rPr lang="ru-RU" sz="800" dirty="0"/>
              <a:t>, по сравнению с бюджетом на 8 </a:t>
            </a:r>
            <a:r>
              <a:rPr lang="ru-RU" sz="800" dirty="0" err="1"/>
              <a:t>тыс</a:t>
            </a:r>
            <a:r>
              <a:rPr lang="ru-RU" sz="800" dirty="0"/>
              <a:t> </a:t>
            </a:r>
            <a:r>
              <a:rPr lang="ru-RU" sz="800" dirty="0" err="1"/>
              <a:t>мт</a:t>
            </a:r>
            <a:r>
              <a:rPr lang="ru-RU" sz="800" dirty="0"/>
              <a:t> или 4%.</a:t>
            </a:r>
          </a:p>
          <a:p>
            <a:endParaRPr lang="ru-RU" sz="800" dirty="0"/>
          </a:p>
          <a:p>
            <a:r>
              <a:rPr lang="ru-RU" sz="800" dirty="0"/>
              <a:t>Рапс: Закупки рапса так же превышают бюджет.</a:t>
            </a:r>
          </a:p>
          <a:p>
            <a:r>
              <a:rPr lang="ru-RU" sz="800" dirty="0"/>
              <a:t>Остатки на конец периода выше как остатка на начало, так и бюджета более, чем в 2 раза (остаток на 30.06 45 </a:t>
            </a:r>
            <a:r>
              <a:rPr lang="ru-RU" sz="800" dirty="0" err="1"/>
              <a:t>тыс</a:t>
            </a:r>
            <a:r>
              <a:rPr lang="ru-RU" sz="800" dirty="0"/>
              <a:t> </a:t>
            </a:r>
            <a:r>
              <a:rPr lang="ru-RU" sz="800" dirty="0" err="1"/>
              <a:t>мт</a:t>
            </a:r>
            <a:r>
              <a:rPr lang="en-US" sz="800" dirty="0"/>
              <a:t>; </a:t>
            </a:r>
            <a:r>
              <a:rPr lang="ru-RU" sz="800" dirty="0"/>
              <a:t>бюджет 30.09 – 62 </a:t>
            </a:r>
            <a:r>
              <a:rPr lang="ru-RU" sz="800" dirty="0" err="1"/>
              <a:t>тыс</a:t>
            </a:r>
            <a:r>
              <a:rPr lang="ru-RU" sz="800" dirty="0"/>
              <a:t> </a:t>
            </a:r>
            <a:r>
              <a:rPr lang="ru-RU" sz="800" dirty="0" err="1"/>
              <a:t>мт</a:t>
            </a:r>
            <a:r>
              <a:rPr lang="ru-RU" sz="800" dirty="0"/>
              <a:t>)</a:t>
            </a:r>
            <a:r>
              <a:rPr lang="en-US" sz="800" dirty="0"/>
              <a:t>.</a:t>
            </a:r>
            <a:endParaRPr lang="ru-RU" sz="800" dirty="0"/>
          </a:p>
          <a:p>
            <a:endParaRPr lang="ru-RU" sz="800" dirty="0"/>
          </a:p>
          <a:p>
            <a:r>
              <a:rPr lang="ru-RU" sz="800" dirty="0"/>
              <a:t>Зерновые: Закупки значительно ниже бюджета. Остатки по сравнению с началом года выше в </a:t>
            </a:r>
            <a:r>
              <a:rPr lang="en-US" sz="800" dirty="0"/>
              <a:t>8</a:t>
            </a:r>
            <a:r>
              <a:rPr lang="ru-RU" sz="800" dirty="0"/>
              <a:t> раз, но ниже бюджета</a:t>
            </a:r>
            <a:r>
              <a:rPr lang="en-US" sz="800" dirty="0"/>
              <a:t> </a:t>
            </a:r>
            <a:r>
              <a:rPr lang="ru-RU" sz="800" dirty="0"/>
              <a:t>в 2,4 раза ( бюджет – 346 </a:t>
            </a:r>
            <a:r>
              <a:rPr lang="ru-RU" sz="800" dirty="0" err="1"/>
              <a:t>тыс</a:t>
            </a:r>
            <a:r>
              <a:rPr lang="ru-RU" sz="800" dirty="0"/>
              <a:t> </a:t>
            </a:r>
            <a:r>
              <a:rPr lang="ru-RU" sz="800" dirty="0" err="1"/>
              <a:t>мт</a:t>
            </a:r>
            <a:r>
              <a:rPr lang="ru-RU" sz="800" dirty="0"/>
              <a:t>)</a:t>
            </a:r>
          </a:p>
          <a:p>
            <a:endParaRPr lang="ru-RU" sz="800" dirty="0"/>
          </a:p>
          <a:p>
            <a:r>
              <a:rPr lang="ru-RU" sz="800" dirty="0"/>
              <a:t>Доля ГК в закупке зерновых и масличных в 1-м квартале текущего финансового года</a:t>
            </a:r>
            <a:r>
              <a:rPr lang="en-US" sz="800" dirty="0"/>
              <a:t> (</a:t>
            </a:r>
            <a:r>
              <a:rPr lang="ru-RU" sz="800" dirty="0"/>
              <a:t>факт + контракт), составила</a:t>
            </a:r>
          </a:p>
          <a:p>
            <a:r>
              <a:rPr lang="ru-RU" sz="800" dirty="0"/>
              <a:t>Почти </a:t>
            </a:r>
            <a:r>
              <a:rPr lang="en-US" sz="800" dirty="0"/>
              <a:t>3</a:t>
            </a:r>
            <a:r>
              <a:rPr lang="ru-RU" sz="800" dirty="0"/>
              <a:t>,</a:t>
            </a:r>
            <a:r>
              <a:rPr lang="en-US" sz="800" dirty="0"/>
              <a:t>2</a:t>
            </a:r>
            <a:r>
              <a:rPr lang="ru-RU" sz="800" dirty="0"/>
              <a:t>% по Сое, 1</a:t>
            </a:r>
            <a:r>
              <a:rPr lang="en-US" sz="800" dirty="0"/>
              <a:t>9</a:t>
            </a:r>
            <a:r>
              <a:rPr lang="ru-RU" sz="800" dirty="0"/>
              <a:t>,</a:t>
            </a:r>
            <a:r>
              <a:rPr lang="en-US" sz="800" dirty="0"/>
              <a:t>6</a:t>
            </a:r>
            <a:r>
              <a:rPr lang="ru-RU" sz="800" dirty="0"/>
              <a:t>% по рапсу и 0,</a:t>
            </a:r>
            <a:r>
              <a:rPr lang="en-US" sz="800" dirty="0"/>
              <a:t>3</a:t>
            </a:r>
            <a:r>
              <a:rPr lang="ru-RU" sz="800" dirty="0"/>
              <a:t>% по зерновым</a:t>
            </a:r>
          </a:p>
          <a:p>
            <a:endParaRPr lang="ru-RU" sz="800" dirty="0"/>
          </a:p>
          <a:p>
            <a:endParaRPr lang="ru-RU" sz="800" dirty="0"/>
          </a:p>
          <a:p>
            <a:r>
              <a:rPr lang="ru-RU" sz="800" dirty="0"/>
              <a:t>Прогноз валового сбора (Федянин, Икар, на 22.10.19): зерновые 122,9 млн; соя 4,3 млн; рапс 2,2 млн.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543C00-3620-4912-B22A-469BECBE0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575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E6530-9B18-4A02-B070-BB047B4BD57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097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E6530-9B18-4A02-B070-BB047B4BD57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71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B9CB-3DA1-45E9-AC9B-66A340942057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DF21-ABE3-4162-8C85-C0E1E63DECC6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29C4-0F88-4824-A971-0B73689DC788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EE18-ACDB-441D-B01F-CF84C87EDA5C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6336-547F-4A67-A25C-4E3421B38A41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C68E-BA19-4DF6-955B-25F3D5A30D14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286E-0AD3-4317-BED7-FF344ACC4072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87D6-A2DE-423D-AB57-E2163AAF64A4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8C27-81BE-4993-9060-C425DDFC4C62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AD7A-14E9-4ED9-B7E9-CC65647CA5F3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2FA2-A1CB-4E96-9896-ACA899309F9A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C2FEB-12C7-4CA1-AA3D-8DE5C037045A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BC68-E92A-47E9-AAEC-3BF4F35BFC10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4B27-DC84-4850-8DB0-ACB2F1F55134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651F-DC2E-468A-A191-A07163258589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B928-5891-4F0A-A28C-6DFB30993044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9FBC-B0D5-4B97-8AEC-A707973C7A9E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5FF"/>
            </a:gs>
            <a:gs pos="11000">
              <a:srgbClr val="01E3F2"/>
            </a:gs>
            <a:gs pos="26000">
              <a:srgbClr val="01DAEC"/>
            </a:gs>
            <a:gs pos="41000">
              <a:srgbClr val="01D1E5">
                <a:lumMod val="100000"/>
              </a:srgb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D490F98-008A-42E0-BDD4-0B96663C76A3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>
          <a:xfrm>
            <a:off x="685800" y="5114924"/>
            <a:ext cx="9682674" cy="1113259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cap="all" dirty="0">
                <a:ln w="3175"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Выполнил: Слушатель программы «Менеджмент» Дидур И.Н.</a:t>
            </a:r>
          </a:p>
          <a:p>
            <a:pPr algn="l"/>
            <a:endParaRPr lang="ru-RU" sz="2000" cap="all" dirty="0">
              <a:ln w="3175" cmpd="sng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algn="l"/>
            <a:r>
              <a:rPr lang="ru-RU" sz="2000" cap="all" dirty="0">
                <a:ln w="3175"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Руководитель: Алферов О.А.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xmlns="" id="{09E5A796-E158-426F-868D-FEB10CC73BAB}"/>
              </a:ext>
            </a:extLst>
          </p:cNvPr>
          <p:cNvSpPr txBox="1">
            <a:spLocks/>
          </p:cNvSpPr>
          <p:nvPr/>
        </p:nvSpPr>
        <p:spPr>
          <a:xfrm>
            <a:off x="11581773" y="6427536"/>
            <a:ext cx="57074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z="1600" smtClean="0"/>
              <a:pPr/>
              <a:t>1</a:t>
            </a:fld>
            <a:endParaRPr lang="en-US" sz="1600" dirty="0"/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75105A2D-1E7C-41B1-9F18-8E12C691B255}"/>
              </a:ext>
            </a:extLst>
          </p:cNvPr>
          <p:cNvSpPr txBox="1">
            <a:spLocks/>
          </p:cNvSpPr>
          <p:nvPr/>
        </p:nvSpPr>
        <p:spPr>
          <a:xfrm>
            <a:off x="2071936" y="2165684"/>
            <a:ext cx="7992888" cy="26307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Проект диверсификации деятельности компании на примере 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ООО «Независимое агентство оценки»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25E9889-42FB-46A5-AC8F-C74796A1B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59" b="17902"/>
          <a:stretch/>
        </p:blipFill>
        <p:spPr>
          <a:xfrm>
            <a:off x="394428" y="295914"/>
            <a:ext cx="6606521" cy="18697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8186B93-A03D-47BF-A201-53CB7C402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648" y="295914"/>
            <a:ext cx="3371924" cy="18697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0AD74F-EC3E-47DA-B766-4479AE87A6A8}"/>
              </a:ext>
            </a:extLst>
          </p:cNvPr>
          <p:cNvSpPr txBox="1"/>
          <p:nvPr/>
        </p:nvSpPr>
        <p:spPr>
          <a:xfrm>
            <a:off x="2480154" y="1738859"/>
            <a:ext cx="4461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Институт экономики и менеджмента</a:t>
            </a:r>
          </a:p>
        </p:txBody>
      </p:sp>
    </p:spTree>
    <p:extLst>
      <p:ext uri="{BB962C8B-B14F-4D97-AF65-F5344CB8AC3E}">
        <p14:creationId xmlns:p14="http://schemas.microsoft.com/office/powerpoint/2010/main" val="13486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6F91547C-111C-4A70-94E3-D3502790CC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0337256"/>
              </p:ext>
            </p:extLst>
          </p:nvPr>
        </p:nvGraphicFramePr>
        <p:xfrm>
          <a:off x="603114" y="350196"/>
          <a:ext cx="10535055" cy="6060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F53FE7B-37EF-456D-90BF-47D1D7F8FE4F}"/>
              </a:ext>
            </a:extLst>
          </p:cNvPr>
          <p:cNvSpPr txBox="1">
            <a:spLocks/>
          </p:cNvSpPr>
          <p:nvPr/>
        </p:nvSpPr>
        <p:spPr>
          <a:xfrm>
            <a:off x="11581773" y="6427536"/>
            <a:ext cx="57074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z="1600" smtClean="0"/>
              <a:pPr/>
              <a:t>10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2590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E082361-F86A-4B12-A0CC-5D2201BE9E8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10" y="345757"/>
            <a:ext cx="9034780" cy="615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9978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6B2881D-71D1-4AC3-8FF0-1C79139F07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32" y="413067"/>
            <a:ext cx="8852535" cy="6031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023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85000"/>
    </mc:Choice>
    <mc:Fallback>
      <p:transition advTm="28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53152F53-5139-451F-852B-6EF7BE978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816592"/>
              </p:ext>
            </p:extLst>
          </p:nvPr>
        </p:nvGraphicFramePr>
        <p:xfrm>
          <a:off x="208547" y="200526"/>
          <a:ext cx="11766883" cy="6551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2106">
                  <a:extLst>
                    <a:ext uri="{9D8B030D-6E8A-4147-A177-3AD203B41FA5}">
                      <a16:colId xmlns:a16="http://schemas.microsoft.com/office/drawing/2014/main" xmlns="" val="4127110613"/>
                    </a:ext>
                  </a:extLst>
                </a:gridCol>
                <a:gridCol w="3272589">
                  <a:extLst>
                    <a:ext uri="{9D8B030D-6E8A-4147-A177-3AD203B41FA5}">
                      <a16:colId xmlns:a16="http://schemas.microsoft.com/office/drawing/2014/main" xmlns="" val="3728893778"/>
                    </a:ext>
                  </a:extLst>
                </a:gridCol>
                <a:gridCol w="549442">
                  <a:extLst>
                    <a:ext uri="{9D8B030D-6E8A-4147-A177-3AD203B41FA5}">
                      <a16:colId xmlns:a16="http://schemas.microsoft.com/office/drawing/2014/main" xmlns="" val="2997277495"/>
                    </a:ext>
                  </a:extLst>
                </a:gridCol>
                <a:gridCol w="549442">
                  <a:extLst>
                    <a:ext uri="{9D8B030D-6E8A-4147-A177-3AD203B41FA5}">
                      <a16:colId xmlns:a16="http://schemas.microsoft.com/office/drawing/2014/main" xmlns="" val="2102089861"/>
                    </a:ext>
                  </a:extLst>
                </a:gridCol>
                <a:gridCol w="549442">
                  <a:extLst>
                    <a:ext uri="{9D8B030D-6E8A-4147-A177-3AD203B41FA5}">
                      <a16:colId xmlns:a16="http://schemas.microsoft.com/office/drawing/2014/main" xmlns="" val="2892369858"/>
                    </a:ext>
                  </a:extLst>
                </a:gridCol>
                <a:gridCol w="549442">
                  <a:extLst>
                    <a:ext uri="{9D8B030D-6E8A-4147-A177-3AD203B41FA5}">
                      <a16:colId xmlns:a16="http://schemas.microsoft.com/office/drawing/2014/main" xmlns="" val="3572551077"/>
                    </a:ext>
                  </a:extLst>
                </a:gridCol>
                <a:gridCol w="549442">
                  <a:extLst>
                    <a:ext uri="{9D8B030D-6E8A-4147-A177-3AD203B41FA5}">
                      <a16:colId xmlns:a16="http://schemas.microsoft.com/office/drawing/2014/main" xmlns="" val="1694297795"/>
                    </a:ext>
                  </a:extLst>
                </a:gridCol>
                <a:gridCol w="549442">
                  <a:extLst>
                    <a:ext uri="{9D8B030D-6E8A-4147-A177-3AD203B41FA5}">
                      <a16:colId xmlns:a16="http://schemas.microsoft.com/office/drawing/2014/main" xmlns="" val="4054629178"/>
                    </a:ext>
                  </a:extLst>
                </a:gridCol>
                <a:gridCol w="549442">
                  <a:extLst>
                    <a:ext uri="{9D8B030D-6E8A-4147-A177-3AD203B41FA5}">
                      <a16:colId xmlns:a16="http://schemas.microsoft.com/office/drawing/2014/main" xmlns="" val="2684448517"/>
                    </a:ext>
                  </a:extLst>
                </a:gridCol>
                <a:gridCol w="549442">
                  <a:extLst>
                    <a:ext uri="{9D8B030D-6E8A-4147-A177-3AD203B41FA5}">
                      <a16:colId xmlns:a16="http://schemas.microsoft.com/office/drawing/2014/main" xmlns="" val="15612489"/>
                    </a:ext>
                  </a:extLst>
                </a:gridCol>
                <a:gridCol w="549442">
                  <a:extLst>
                    <a:ext uri="{9D8B030D-6E8A-4147-A177-3AD203B41FA5}">
                      <a16:colId xmlns:a16="http://schemas.microsoft.com/office/drawing/2014/main" xmlns="" val="513912393"/>
                    </a:ext>
                  </a:extLst>
                </a:gridCol>
                <a:gridCol w="549442">
                  <a:extLst>
                    <a:ext uri="{9D8B030D-6E8A-4147-A177-3AD203B41FA5}">
                      <a16:colId xmlns:a16="http://schemas.microsoft.com/office/drawing/2014/main" xmlns="" val="63338650"/>
                    </a:ext>
                  </a:extLst>
                </a:gridCol>
                <a:gridCol w="549442">
                  <a:extLst>
                    <a:ext uri="{9D8B030D-6E8A-4147-A177-3AD203B41FA5}">
                      <a16:colId xmlns:a16="http://schemas.microsoft.com/office/drawing/2014/main" xmlns="" val="571210171"/>
                    </a:ext>
                  </a:extLst>
                </a:gridCol>
                <a:gridCol w="549442">
                  <a:extLst>
                    <a:ext uri="{9D8B030D-6E8A-4147-A177-3AD203B41FA5}">
                      <a16:colId xmlns:a16="http://schemas.microsoft.com/office/drawing/2014/main" xmlns="" val="3600110546"/>
                    </a:ext>
                  </a:extLst>
                </a:gridCol>
                <a:gridCol w="549442">
                  <a:extLst>
                    <a:ext uri="{9D8B030D-6E8A-4147-A177-3AD203B41FA5}">
                      <a16:colId xmlns:a16="http://schemas.microsoft.com/office/drawing/2014/main" xmlns="" val="3150732269"/>
                    </a:ext>
                  </a:extLst>
                </a:gridCol>
                <a:gridCol w="549442">
                  <a:extLst>
                    <a:ext uri="{9D8B030D-6E8A-4147-A177-3AD203B41FA5}">
                      <a16:colId xmlns:a16="http://schemas.microsoft.com/office/drawing/2014/main" xmlns="" val="264438935"/>
                    </a:ext>
                  </a:extLst>
                </a:gridCol>
              </a:tblGrid>
              <a:tr h="179083">
                <a:tc rowSpan="3"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период (мес.)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0938957"/>
                  </a:ext>
                </a:extLst>
              </a:tr>
              <a:tr h="17908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extLst>
                  <a:ext uri="{0D108BD9-81ED-4DB2-BD59-A6C34878D82A}">
                    <a16:rowId xmlns:a16="http://schemas.microsoft.com/office/drawing/2014/main" xmlns="" val="2932953795"/>
                  </a:ext>
                </a:extLst>
              </a:tr>
              <a:tr h="227107">
                <a:tc vMerge="1"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Дисконтирующий фактор (DF)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1,000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0,976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0,953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0,930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0,908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0,887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0,865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0,845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0,825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0,805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0,786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0,767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0,749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extLst>
                  <a:ext uri="{0D108BD9-81ED-4DB2-BD59-A6C34878D82A}">
                    <a16:rowId xmlns:a16="http://schemas.microsoft.com/office/drawing/2014/main" xmlns="" val="2835959283"/>
                  </a:ext>
                </a:extLst>
              </a:tr>
              <a:tr h="230203">
                <a:tc rowSpan="4"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инвестиции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Рабочее место, руб.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50 000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7259997"/>
                  </a:ext>
                </a:extLst>
              </a:tr>
              <a:tr h="227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Маркетинговая акция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30 000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50 000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30 000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20 000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1100541"/>
                  </a:ext>
                </a:extLst>
              </a:tr>
              <a:tr h="230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Сумма инвестиций, руб.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50 000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30 000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50 000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30 000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20 000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180 000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614369"/>
                  </a:ext>
                </a:extLst>
              </a:tr>
              <a:tr h="230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Дисконтированная сумма инвестиций, руб.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48 810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27 909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45 409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26 597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17 310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166 035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5227617"/>
                  </a:ext>
                </a:extLst>
              </a:tr>
              <a:tr h="179083">
                <a:tc rowSpan="4"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доходы проекта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услуг, шт.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7126571"/>
                  </a:ext>
                </a:extLst>
              </a:tr>
              <a:tr h="230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Стоимость услуги, руб.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40 000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40 000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40 000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40 000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40 000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40 000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40 000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40 000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40 000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40 000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40 000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40 000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40 000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9494960"/>
                  </a:ext>
                </a:extLst>
              </a:tr>
              <a:tr h="230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Денежные поступления (</a:t>
                      </a:r>
                      <a:r>
                        <a:rPr lang="ru-RU" sz="800" dirty="0" err="1">
                          <a:effectLst/>
                        </a:rPr>
                        <a:t>Cash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In</a:t>
                      </a:r>
                      <a:r>
                        <a:rPr lang="ru-RU" sz="800" dirty="0">
                          <a:effectLst/>
                        </a:rPr>
                        <a:t>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40 000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80 000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120 000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160 000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160 000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160 000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200 000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200 000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200 000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1 320 000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0523651"/>
                  </a:ext>
                </a:extLst>
              </a:tr>
              <a:tr h="230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Дисконтированные денежные поступления (Cash In)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36 327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70 926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103 858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135 183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131 967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128 828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157 204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153 464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149 813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1 067 570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9064378"/>
                  </a:ext>
                </a:extLst>
              </a:tr>
              <a:tr h="227107">
                <a:tc rowSpan="8"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расходы проекта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Маркетинговое сопровождение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5 000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10 000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0911725"/>
                  </a:ext>
                </a:extLst>
              </a:tr>
              <a:tr h="179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Штатная единица Юрист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0,75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5028913"/>
                  </a:ext>
                </a:extLst>
              </a:tr>
              <a:tr h="230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Ставка юриста, руб.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40 000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40 000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40 000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40 000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40 000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50 000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50 000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50 000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50 000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50 000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50 000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50 000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50 000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149102"/>
                  </a:ext>
                </a:extLst>
              </a:tr>
              <a:tr h="230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Взносы на пенсионное, социальное и медицинское страхование, НС и ПЗ - 30,2%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12 080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12 080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12 080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12 080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12 080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15 100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15 100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15 100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15 100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15 100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15 100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15 100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15 100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319194"/>
                  </a:ext>
                </a:extLst>
              </a:tr>
              <a:tr h="227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Налог УСН (6%), руб.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12 667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23 759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27 629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6546013"/>
                  </a:ext>
                </a:extLst>
              </a:tr>
              <a:tr h="227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Прочие расходы (20%), руб.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7 812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10 416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10 416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13 020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13 020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13 020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13 020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13 020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13 020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13 020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13 020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0085029"/>
                  </a:ext>
                </a:extLst>
              </a:tr>
              <a:tr h="230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 dirty="0">
                          <a:effectLst/>
                        </a:rPr>
                        <a:t>Денежные оттоки (</a:t>
                      </a:r>
                      <a:r>
                        <a:rPr lang="ru-RU" sz="800" b="1" dirty="0" err="1">
                          <a:effectLst/>
                        </a:rPr>
                        <a:t>Cash</a:t>
                      </a:r>
                      <a:r>
                        <a:rPr lang="ru-RU" sz="800" b="1" dirty="0">
                          <a:effectLst/>
                        </a:rPr>
                        <a:t> </a:t>
                      </a:r>
                      <a:r>
                        <a:rPr lang="ru-RU" sz="800" b="1" dirty="0" err="1">
                          <a:effectLst/>
                        </a:rPr>
                        <a:t>Out</a:t>
                      </a:r>
                      <a:r>
                        <a:rPr lang="ru-RU" sz="800" b="1" dirty="0">
                          <a:effectLst/>
                        </a:rPr>
                        <a:t>)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>
                          <a:effectLst/>
                        </a:rPr>
                        <a:t>0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>
                          <a:effectLst/>
                        </a:rPr>
                        <a:t>50 000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>
                          <a:effectLst/>
                        </a:rPr>
                        <a:t>46 872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>
                          <a:effectLst/>
                        </a:rPr>
                        <a:t>92 496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 dirty="0">
                          <a:effectLst/>
                        </a:rPr>
                        <a:t>112 496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>
                          <a:effectLst/>
                        </a:rPr>
                        <a:t>113 120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>
                          <a:effectLst/>
                        </a:rPr>
                        <a:t>120 787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 dirty="0">
                          <a:effectLst/>
                        </a:rPr>
                        <a:t>88 120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>
                          <a:effectLst/>
                        </a:rPr>
                        <a:t>88 120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 dirty="0">
                          <a:effectLst/>
                        </a:rPr>
                        <a:t>111 879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 dirty="0">
                          <a:effectLst/>
                        </a:rPr>
                        <a:t>88 120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 dirty="0">
                          <a:effectLst/>
                        </a:rPr>
                        <a:t>88 120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 dirty="0">
                          <a:effectLst/>
                        </a:rPr>
                        <a:t>115 749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1 115 878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0327644"/>
                  </a:ext>
                </a:extLst>
              </a:tr>
              <a:tr h="230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>
                          <a:effectLst/>
                        </a:rPr>
                        <a:t>Дисконтированные денежные оттоки (Cash Out)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>
                          <a:effectLst/>
                        </a:rPr>
                        <a:t>0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>
                          <a:effectLst/>
                        </a:rPr>
                        <a:t>48 810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>
                          <a:effectLst/>
                        </a:rPr>
                        <a:t>44 668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>
                          <a:effectLst/>
                        </a:rPr>
                        <a:t>86 050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>
                          <a:effectLst/>
                        </a:rPr>
                        <a:t>102 167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>
                          <a:effectLst/>
                        </a:rPr>
                        <a:t>100 290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>
                          <a:effectLst/>
                        </a:rPr>
                        <a:t>104 539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>
                          <a:effectLst/>
                        </a:rPr>
                        <a:t>74 452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>
                          <a:effectLst/>
                        </a:rPr>
                        <a:t>72 681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>
                          <a:effectLst/>
                        </a:rPr>
                        <a:t>90 082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 dirty="0">
                          <a:effectLst/>
                        </a:rPr>
                        <a:t>69 264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 dirty="0">
                          <a:effectLst/>
                        </a:rPr>
                        <a:t>67 616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 dirty="0">
                          <a:effectLst/>
                        </a:rPr>
                        <a:t>86 703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947 322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962398"/>
                  </a:ext>
                </a:extLst>
              </a:tr>
              <a:tr h="230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9" marR="5149" marT="2207" marB="2207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 dirty="0">
                          <a:effectLst/>
                        </a:rPr>
                        <a:t>Денежный поток (</a:t>
                      </a:r>
                      <a:r>
                        <a:rPr lang="ru-RU" sz="800" b="1" dirty="0" err="1">
                          <a:effectLst/>
                        </a:rPr>
                        <a:t>Cash</a:t>
                      </a:r>
                      <a:r>
                        <a:rPr lang="ru-RU" sz="800" b="1" dirty="0">
                          <a:effectLst/>
                        </a:rPr>
                        <a:t> </a:t>
                      </a:r>
                      <a:r>
                        <a:rPr lang="ru-RU" sz="800" b="1" dirty="0" err="1">
                          <a:effectLst/>
                        </a:rPr>
                        <a:t>Flow</a:t>
                      </a:r>
                      <a:r>
                        <a:rPr lang="ru-RU" sz="800" b="1" dirty="0">
                          <a:effectLst/>
                        </a:rPr>
                        <a:t>)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 dirty="0">
                          <a:effectLst/>
                        </a:rPr>
                        <a:t>0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>
                          <a:effectLst/>
                        </a:rPr>
                        <a:t>-50 000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 dirty="0">
                          <a:effectLst/>
                        </a:rPr>
                        <a:t>-46 872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>
                          <a:effectLst/>
                        </a:rPr>
                        <a:t>-92 496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>
                          <a:effectLst/>
                        </a:rPr>
                        <a:t>-72 496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>
                          <a:effectLst/>
                        </a:rPr>
                        <a:t>-33 120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>
                          <a:effectLst/>
                        </a:rPr>
                        <a:t>-787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>
                          <a:effectLst/>
                        </a:rPr>
                        <a:t>71 880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>
                          <a:effectLst/>
                        </a:rPr>
                        <a:t>71 880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 dirty="0">
                          <a:effectLst/>
                        </a:rPr>
                        <a:t>48 121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 dirty="0">
                          <a:effectLst/>
                        </a:rPr>
                        <a:t>111 880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>
                          <a:effectLst/>
                        </a:rPr>
                        <a:t>111 880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 dirty="0">
                          <a:effectLst/>
                        </a:rPr>
                        <a:t>84 251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204 122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extLst>
                  <a:ext uri="{0D108BD9-81ED-4DB2-BD59-A6C34878D82A}">
                    <a16:rowId xmlns:a16="http://schemas.microsoft.com/office/drawing/2014/main" xmlns="" val="3193825433"/>
                  </a:ext>
                </a:extLst>
              </a:tr>
              <a:tr h="230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Денежный поток (</a:t>
                      </a:r>
                      <a:r>
                        <a:rPr lang="ru-RU" sz="800" dirty="0" err="1">
                          <a:effectLst/>
                        </a:rPr>
                        <a:t>Cash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Flow</a:t>
                      </a:r>
                      <a:r>
                        <a:rPr lang="ru-RU" sz="800" dirty="0">
                          <a:effectLst/>
                        </a:rPr>
                        <a:t>) нарастающим итогом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-50 000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-96 872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-189 368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-261 864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-294 984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-295 771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-223 891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-152 011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-103 889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7 991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119 871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204 122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extLst>
                  <a:ext uri="{0D108BD9-81ED-4DB2-BD59-A6C34878D82A}">
                    <a16:rowId xmlns:a16="http://schemas.microsoft.com/office/drawing/2014/main" xmlns="" val="131945103"/>
                  </a:ext>
                </a:extLst>
              </a:tr>
              <a:tr h="230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Чистый дисконтированный денежный поток (Net Cash Flow)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-48 810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-44 668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-86 050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-65 840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-29 363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-681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60 731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59 286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38 746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87 940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85 848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63 109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120 247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extLst>
                  <a:ext uri="{0D108BD9-81ED-4DB2-BD59-A6C34878D82A}">
                    <a16:rowId xmlns:a16="http://schemas.microsoft.com/office/drawing/2014/main" xmlns="" val="3666360374"/>
                  </a:ext>
                </a:extLst>
              </a:tr>
              <a:tr h="230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Чистый дисконтированный денежный поток (Net Cash Flow) нарастающим итогом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-48 810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-93 479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-179 529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-245 369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-274 732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-275 413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-214 682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-155 396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-116 650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-28 710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57 137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120 247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extLst>
                  <a:ext uri="{0D108BD9-81ED-4DB2-BD59-A6C34878D82A}">
                    <a16:rowId xmlns:a16="http://schemas.microsoft.com/office/drawing/2014/main" xmlns="" val="709710822"/>
                  </a:ext>
                </a:extLst>
              </a:tr>
              <a:tr h="230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Чистая приведенная стоимость (NPV)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 dirty="0">
                          <a:effectLst/>
                        </a:rPr>
                        <a:t>120 247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extLst>
                  <a:ext uri="{0D108BD9-81ED-4DB2-BD59-A6C34878D82A}">
                    <a16:rowId xmlns:a16="http://schemas.microsoft.com/office/drawing/2014/main" xmlns="" val="3026463496"/>
                  </a:ext>
                </a:extLst>
              </a:tr>
              <a:tr h="230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Сумма инвестиций (I)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>
                          <a:effectLst/>
                        </a:rPr>
                        <a:t>180 000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extLst>
                  <a:ext uri="{0D108BD9-81ED-4DB2-BD59-A6C34878D82A}">
                    <a16:rowId xmlns:a16="http://schemas.microsoft.com/office/drawing/2014/main" xmlns="" val="1381337097"/>
                  </a:ext>
                </a:extLst>
              </a:tr>
              <a:tr h="230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Сумма инвестиций (I) дисконтированная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 dirty="0">
                          <a:effectLst/>
                        </a:rPr>
                        <a:t>166 035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extLst>
                  <a:ext uri="{0D108BD9-81ED-4DB2-BD59-A6C34878D82A}">
                    <a16:rowId xmlns:a16="http://schemas.microsoft.com/office/drawing/2014/main" xmlns="" val="3315847976"/>
                  </a:ext>
                </a:extLst>
              </a:tr>
              <a:tr h="179083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Внутренняя норма доходности (IRR)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 dirty="0">
                          <a:effectLst/>
                        </a:rPr>
                        <a:t>8,1%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extLst>
                  <a:ext uri="{0D108BD9-81ED-4DB2-BD59-A6C34878D82A}">
                    <a16:rowId xmlns:a16="http://schemas.microsoft.com/office/drawing/2014/main" xmlns="" val="702267822"/>
                  </a:ext>
                </a:extLst>
              </a:tr>
              <a:tr h="179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Индекс доходности (PI)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 dirty="0">
                          <a:effectLst/>
                        </a:rPr>
                        <a:t>1,23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extLst>
                  <a:ext uri="{0D108BD9-81ED-4DB2-BD59-A6C34878D82A}">
                    <a16:rowId xmlns:a16="http://schemas.microsoft.com/office/drawing/2014/main" xmlns="" val="432415072"/>
                  </a:ext>
                </a:extLst>
              </a:tr>
              <a:tr h="179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Срок окупаемости (PP)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 dirty="0">
                          <a:effectLst/>
                        </a:rPr>
                        <a:t>9,9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 dirty="0">
                          <a:effectLst/>
                        </a:rPr>
                        <a:t>9,9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extLst>
                  <a:ext uri="{0D108BD9-81ED-4DB2-BD59-A6C34878D82A}">
                    <a16:rowId xmlns:a16="http://schemas.microsoft.com/office/drawing/2014/main" xmlns="" val="1887540042"/>
                  </a:ext>
                </a:extLst>
              </a:tr>
              <a:tr h="179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Дисконтированный срок окупаемости (DPP)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 dirty="0">
                          <a:effectLst/>
                        </a:rPr>
                        <a:t>10,3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 dirty="0">
                          <a:effectLst/>
                        </a:rPr>
                        <a:t>10,3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" marR="5149" marT="2207" marB="2207" anchor="ctr"/>
                </a:tc>
                <a:extLst>
                  <a:ext uri="{0D108BD9-81ED-4DB2-BD59-A6C34878D82A}">
                    <a16:rowId xmlns:a16="http://schemas.microsoft.com/office/drawing/2014/main" xmlns="" val="2383538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59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C2FB084-F086-4468-9E5B-B8712B197BBA}"/>
              </a:ext>
            </a:extLst>
          </p:cNvPr>
          <p:cNvPicPr/>
          <p:nvPr/>
        </p:nvPicPr>
        <p:blipFill rotWithShape="1">
          <a:blip r:embed="rId3"/>
          <a:srcRect l="21645" t="28490" r="16827" b="18961"/>
          <a:stretch/>
        </p:blipFill>
        <p:spPr bwMode="auto">
          <a:xfrm>
            <a:off x="324854" y="252664"/>
            <a:ext cx="11550314" cy="62684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E55CF79-004F-451B-BEE6-2DF8DA003389}"/>
              </a:ext>
            </a:extLst>
          </p:cNvPr>
          <p:cNvSpPr txBox="1">
            <a:spLocks/>
          </p:cNvSpPr>
          <p:nvPr/>
        </p:nvSpPr>
        <p:spPr>
          <a:xfrm>
            <a:off x="11581773" y="6427536"/>
            <a:ext cx="57074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z="1600" smtClean="0"/>
              <a:pPr/>
              <a:t>14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3779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221A323-6DF6-4611-9737-741ACF419024}"/>
              </a:ext>
            </a:extLst>
          </p:cNvPr>
          <p:cNvPicPr/>
          <p:nvPr/>
        </p:nvPicPr>
        <p:blipFill rotWithShape="1">
          <a:blip r:embed="rId3"/>
          <a:srcRect l="12630" t="18547" r="11931" b="10167"/>
          <a:stretch/>
        </p:blipFill>
        <p:spPr bwMode="auto">
          <a:xfrm>
            <a:off x="321014" y="243191"/>
            <a:ext cx="11575914" cy="6371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7923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0EDE8F7-635F-4798-8D29-33B50F64E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43" y="447797"/>
            <a:ext cx="9986113" cy="59624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9CB4685-18E1-4A41-A69C-B2C84E1D17C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3" t="33620" r="8208" b="38533"/>
          <a:stretch/>
        </p:blipFill>
        <p:spPr bwMode="auto">
          <a:xfrm>
            <a:off x="1609725" y="748982"/>
            <a:ext cx="2133600" cy="4832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48E4F1B-8358-4AFC-87A7-47B0B2D49929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" t="4506" r="1697" b="5296"/>
          <a:stretch/>
        </p:blipFill>
        <p:spPr bwMode="auto">
          <a:xfrm>
            <a:off x="5103494" y="748981"/>
            <a:ext cx="1985011" cy="4606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4645034-247C-4A7A-BCFE-BC2B4A0910B9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40118" r="22440" b="32001"/>
          <a:stretch/>
        </p:blipFill>
        <p:spPr bwMode="auto">
          <a:xfrm>
            <a:off x="9049068" y="727867"/>
            <a:ext cx="1618615" cy="502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32D97A1-0C50-4708-829C-83431EAD331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4" y="727868"/>
            <a:ext cx="504825" cy="481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11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4C55A5D-3369-49FF-A245-D577960632A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2" y="624522"/>
            <a:ext cx="9883775" cy="5608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2111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227BBA7D-2753-4559-8D7D-B6516566DC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6031289"/>
              </p:ext>
            </p:extLst>
          </p:nvPr>
        </p:nvGraphicFramePr>
        <p:xfrm>
          <a:off x="633663" y="409074"/>
          <a:ext cx="10988842" cy="6007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FEA84BB-5319-4507-9948-7E777CA87DCB}"/>
              </a:ext>
            </a:extLst>
          </p:cNvPr>
          <p:cNvSpPr txBox="1">
            <a:spLocks/>
          </p:cNvSpPr>
          <p:nvPr/>
        </p:nvSpPr>
        <p:spPr>
          <a:xfrm>
            <a:off x="11581773" y="6427536"/>
            <a:ext cx="57074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z="1600" smtClean="0"/>
              <a:pPr/>
              <a:t>18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966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5FF">
                <a:lumMod val="99000"/>
                <a:alpha val="97000"/>
              </a:srgbClr>
            </a:gs>
            <a:gs pos="11000">
              <a:srgbClr val="01E3F2"/>
            </a:gs>
            <a:gs pos="26000">
              <a:srgbClr val="01DAEC">
                <a:alpha val="52000"/>
              </a:srgbClr>
            </a:gs>
            <a:gs pos="41000">
              <a:srgbClr val="01D1E5">
                <a:lumMod val="100000"/>
                <a:alpha val="17000"/>
              </a:srgb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3125" y="524284"/>
            <a:ext cx="7259241" cy="642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Информация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компании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8ACFBC5-4A50-4E5F-A2DA-D46AF7624AF8}"/>
              </a:ext>
            </a:extLst>
          </p:cNvPr>
          <p:cNvSpPr/>
          <p:nvPr/>
        </p:nvSpPr>
        <p:spPr>
          <a:xfrm>
            <a:off x="810125" y="1387642"/>
            <a:ext cx="10475495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Основная сфера деятельности 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</a:rPr>
              <a:t>– оценочная и экспертная деятельность</a:t>
            </a:r>
          </a:p>
          <a:p>
            <a:endParaRPr lang="ru-RU" sz="25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Продукт 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</a:rPr>
              <a:t>– отчет об оценке, заключение эксперта</a:t>
            </a:r>
          </a:p>
          <a:p>
            <a:endParaRPr lang="ru-RU" sz="25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Пользователи услуг 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</a:rPr>
              <a:t>– коммерчески предприятия, кредитные учреждения, </a:t>
            </a: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</a:rPr>
              <a:t>государственные и судебные 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</a:rPr>
              <a:t>органы</a:t>
            </a:r>
          </a:p>
          <a:p>
            <a:endParaRPr lang="ru-RU" sz="25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Выручка 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</a:rPr>
              <a:t>– 9,8 млн. рублей в 2019г.</a:t>
            </a:r>
          </a:p>
          <a:p>
            <a:endParaRPr lang="ru-RU" sz="25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Численность персонала 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</a:rPr>
              <a:t>– 10 человек</a:t>
            </a: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xmlns="" id="{DFEC5426-CBA8-47B3-8CB3-061AAF547994}"/>
              </a:ext>
            </a:extLst>
          </p:cNvPr>
          <p:cNvSpPr txBox="1">
            <a:spLocks/>
          </p:cNvSpPr>
          <p:nvPr/>
        </p:nvSpPr>
        <p:spPr>
          <a:xfrm>
            <a:off x="11581773" y="6427536"/>
            <a:ext cx="57074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z="1600" smtClean="0"/>
              <a:pPr/>
              <a:t>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386678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E55CF79-004F-451B-BEE6-2DF8DA003389}"/>
              </a:ext>
            </a:extLst>
          </p:cNvPr>
          <p:cNvSpPr txBox="1">
            <a:spLocks/>
          </p:cNvSpPr>
          <p:nvPr/>
        </p:nvSpPr>
        <p:spPr>
          <a:xfrm>
            <a:off x="11581773" y="6427536"/>
            <a:ext cx="57074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z="1600" smtClean="0"/>
              <a:pPr/>
              <a:t>3</a:t>
            </a:fld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7" t="26389" r="25329" b="16995"/>
          <a:stretch/>
        </p:blipFill>
        <p:spPr bwMode="auto">
          <a:xfrm>
            <a:off x="647700" y="330056"/>
            <a:ext cx="10756900" cy="627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210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AA65F6D-0E19-4027-B352-1AA31B706AA6}"/>
              </a:ext>
            </a:extLst>
          </p:cNvPr>
          <p:cNvPicPr/>
          <p:nvPr/>
        </p:nvPicPr>
        <p:blipFill rotWithShape="1">
          <a:blip r:embed="rId3"/>
          <a:srcRect l="3732" t="19526" r="11604" b="9821"/>
          <a:stretch/>
        </p:blipFill>
        <p:spPr bwMode="auto">
          <a:xfrm>
            <a:off x="447174" y="148814"/>
            <a:ext cx="11262226" cy="6438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288AA31-CCA4-4B33-A701-00D5030A78EF}"/>
              </a:ext>
            </a:extLst>
          </p:cNvPr>
          <p:cNvPicPr/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7" b="6854"/>
          <a:stretch/>
        </p:blipFill>
        <p:spPr bwMode="auto">
          <a:xfrm>
            <a:off x="2070411" y="947603"/>
            <a:ext cx="1560195" cy="988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8F7961F-3B8E-4410-A1A1-9C1D21AD8C7E}"/>
              </a:ext>
            </a:extLst>
          </p:cNvPr>
          <p:cNvPicPr/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08748" y="490567"/>
            <a:ext cx="1210945" cy="1170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20B1FED-4008-494B-B30A-BD7EBB3A254D}"/>
              </a:ext>
            </a:extLst>
          </p:cNvPr>
          <p:cNvPicPr/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9973"/>
                    </a14:imgEffect>
                    <a14:imgEffect>
                      <a14:saturation sat="20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205" y="4922337"/>
            <a:ext cx="1210945" cy="1179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58083C6-EE25-48E4-80F4-84083BBFE808}"/>
              </a:ext>
            </a:extLst>
          </p:cNvPr>
          <p:cNvPicPr/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541" y="4922337"/>
            <a:ext cx="1285875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76E53C8-6D97-42EF-A33A-DD07446D7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412" y="148814"/>
            <a:ext cx="7659575" cy="6422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АЛЬТЕРНАТИВЫ ДИВЕРСИФИКАЦИИ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Номер слайда 4">
            <a:extLst>
              <a:ext uri="{FF2B5EF4-FFF2-40B4-BE49-F238E27FC236}">
                <a16:creationId xmlns:a16="http://schemas.microsoft.com/office/drawing/2014/main" xmlns="" id="{FC724E60-5C5A-4D4A-ABA2-C42A15903DE3}"/>
              </a:ext>
            </a:extLst>
          </p:cNvPr>
          <p:cNvSpPr txBox="1">
            <a:spLocks/>
          </p:cNvSpPr>
          <p:nvPr/>
        </p:nvSpPr>
        <p:spPr>
          <a:xfrm>
            <a:off x="11581773" y="6427536"/>
            <a:ext cx="57074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z="1600" smtClean="0"/>
              <a:pPr/>
              <a:t>4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99651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0D34027-F4D9-4799-A293-181E02296C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7" t="24861" r="16927" b="14167"/>
          <a:stretch/>
        </p:blipFill>
        <p:spPr>
          <a:xfrm>
            <a:off x="430209" y="1003299"/>
            <a:ext cx="11543983" cy="5461001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7A75EB2D-F7CD-4432-BC5F-16EC353A5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412" y="148814"/>
            <a:ext cx="7659575" cy="642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ПРОЕКТ ДИВЕРСИФИКАЦИИ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xmlns="" id="{402672DB-7175-4191-812E-919AF075C5F4}"/>
              </a:ext>
            </a:extLst>
          </p:cNvPr>
          <p:cNvSpPr txBox="1">
            <a:spLocks/>
          </p:cNvSpPr>
          <p:nvPr/>
        </p:nvSpPr>
        <p:spPr>
          <a:xfrm>
            <a:off x="11581773" y="6427536"/>
            <a:ext cx="57074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z="1600" smtClean="0"/>
              <a:pPr/>
              <a:t>5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54726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8F4E3F1-C0E5-429E-85BE-102E94D2B46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47691"/>
            <a:ext cx="10454105" cy="5283199"/>
          </a:xfrm>
          <a:prstGeom prst="rect">
            <a:avLst/>
          </a:prstGeom>
          <a:noFill/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9530D4D-E4DE-4BB3-97E0-6AF8D846B191}"/>
              </a:ext>
            </a:extLst>
          </p:cNvPr>
          <p:cNvSpPr txBox="1">
            <a:spLocks/>
          </p:cNvSpPr>
          <p:nvPr/>
        </p:nvSpPr>
        <p:spPr>
          <a:xfrm>
            <a:off x="11581773" y="6427536"/>
            <a:ext cx="57074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z="1600" smtClean="0"/>
              <a:pPr/>
              <a:t>6</a:t>
            </a:fld>
            <a:endParaRPr lang="en-US" sz="16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299A4B7-3FEF-4237-8216-EF6E3C512FEA}"/>
              </a:ext>
            </a:extLst>
          </p:cNvPr>
          <p:cNvSpPr/>
          <p:nvPr/>
        </p:nvSpPr>
        <p:spPr>
          <a:xfrm>
            <a:off x="825500" y="5483695"/>
            <a:ext cx="5660858" cy="304163"/>
          </a:xfrm>
          <a:prstGeom prst="rect">
            <a:avLst/>
          </a:prstGeom>
          <a:gradFill flip="none" rotWithShape="1">
            <a:gsLst>
              <a:gs pos="5000">
                <a:srgbClr val="D8D8D8"/>
              </a:gs>
              <a:gs pos="100000">
                <a:schemeClr val="bg1">
                  <a:lumMod val="85000"/>
                  <a:alpha val="1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Чистая приведенная стоимость (NPV) – 120 тыс. руб.</a:t>
            </a:r>
            <a:endParaRPr lang="ru-RU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844ABA7-14E8-4116-8472-AD26BE827BD7}"/>
              </a:ext>
            </a:extLst>
          </p:cNvPr>
          <p:cNvSpPr/>
          <p:nvPr/>
        </p:nvSpPr>
        <p:spPr>
          <a:xfrm>
            <a:off x="825500" y="5863706"/>
            <a:ext cx="6874042" cy="304163"/>
          </a:xfrm>
          <a:prstGeom prst="rect">
            <a:avLst/>
          </a:prstGeom>
          <a:gradFill flip="none" rotWithShape="1">
            <a:gsLst>
              <a:gs pos="0">
                <a:srgbClr val="D8D8D8"/>
              </a:gs>
              <a:gs pos="100000">
                <a:schemeClr val="bg1">
                  <a:lumMod val="85000"/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Индекс рентабельности инвестиций (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PI) – 1,23</a:t>
            </a:r>
            <a:endParaRPr lang="ru-RU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00BB94D-F2E9-46D3-88CD-0DE8939B56E5}"/>
              </a:ext>
            </a:extLst>
          </p:cNvPr>
          <p:cNvSpPr/>
          <p:nvPr/>
        </p:nvSpPr>
        <p:spPr>
          <a:xfrm>
            <a:off x="825500" y="6220674"/>
            <a:ext cx="6874042" cy="355600"/>
          </a:xfrm>
          <a:prstGeom prst="rect">
            <a:avLst/>
          </a:prstGeom>
          <a:gradFill flip="none" rotWithShape="1">
            <a:gsLst>
              <a:gs pos="0">
                <a:srgbClr val="D8D8D8"/>
              </a:gs>
              <a:gs pos="100000">
                <a:schemeClr val="bg1">
                  <a:lumMod val="85000"/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Дисконтированный срок окупаемости (DPP) – 10,3 месяца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77AFCDC-D349-484E-B3CE-F1C2BAA1E189}"/>
              </a:ext>
            </a:extLst>
          </p:cNvPr>
          <p:cNvSpPr/>
          <p:nvPr/>
        </p:nvSpPr>
        <p:spPr>
          <a:xfrm>
            <a:off x="6673474" y="5483695"/>
            <a:ext cx="4606131" cy="316259"/>
          </a:xfrm>
          <a:prstGeom prst="rect">
            <a:avLst/>
          </a:prstGeom>
          <a:gradFill flip="none" rotWithShape="1">
            <a:gsLst>
              <a:gs pos="5000">
                <a:srgbClr val="D8D8D8"/>
              </a:gs>
              <a:gs pos="100000">
                <a:schemeClr val="bg1">
                  <a:lumMod val="85000"/>
                  <a:alpha val="1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Ставка дисконтирования (год) – 33,5%</a:t>
            </a:r>
            <a:endParaRPr lang="ru-RU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8445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3263FCF-F3B1-4979-86AB-45528F3DC2A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2374" y="321012"/>
            <a:ext cx="11663464" cy="626461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480D86F-45A5-4695-87D1-AC6FADAD5969}"/>
              </a:ext>
            </a:extLst>
          </p:cNvPr>
          <p:cNvSpPr txBox="1">
            <a:spLocks/>
          </p:cNvSpPr>
          <p:nvPr/>
        </p:nvSpPr>
        <p:spPr>
          <a:xfrm>
            <a:off x="11581773" y="6427536"/>
            <a:ext cx="57074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z="1600" smtClean="0"/>
              <a:pPr/>
              <a:t>7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093508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EC98E40-72D2-4F1E-9072-B12E888F91AE}"/>
              </a:ext>
            </a:extLst>
          </p:cNvPr>
          <p:cNvSpPr/>
          <p:nvPr/>
        </p:nvSpPr>
        <p:spPr>
          <a:xfrm>
            <a:off x="274313" y="973866"/>
            <a:ext cx="11594798" cy="5809269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393700" sx="103000" sy="103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BA163E29-D683-45C4-AC08-A36B3C745343}"/>
              </a:ext>
            </a:extLst>
          </p:cNvPr>
          <p:cNvSpPr/>
          <p:nvPr/>
        </p:nvSpPr>
        <p:spPr>
          <a:xfrm>
            <a:off x="539853" y="1679492"/>
            <a:ext cx="7032023" cy="394686"/>
          </a:xfrm>
          <a:prstGeom prst="rect">
            <a:avLst/>
          </a:prstGeom>
          <a:gradFill flip="none" rotWithShape="1">
            <a:gsLst>
              <a:gs pos="0">
                <a:srgbClr val="D8D8D8"/>
              </a:gs>
              <a:gs pos="100000">
                <a:schemeClr val="bg1">
                  <a:lumMod val="85000"/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Увеличение выручки на 200 тыс. руб. в месяц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2CE4D258-6E5D-4508-91F9-E3A89571AEF8}"/>
              </a:ext>
            </a:extLst>
          </p:cNvPr>
          <p:cNvSpPr/>
          <p:nvPr/>
        </p:nvSpPr>
        <p:spPr>
          <a:xfrm>
            <a:off x="539853" y="2169186"/>
            <a:ext cx="7032024" cy="394686"/>
          </a:xfrm>
          <a:prstGeom prst="rect">
            <a:avLst/>
          </a:prstGeom>
          <a:gradFill flip="none" rotWithShape="1">
            <a:gsLst>
              <a:gs pos="0">
                <a:srgbClr val="D8D8D8"/>
              </a:gs>
              <a:gs pos="100000">
                <a:schemeClr val="bg1">
                  <a:lumMod val="85000"/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Чистая приведенная стоимость (NPV) – 120 тыс. руб.</a:t>
            </a:r>
            <a:endParaRPr lang="ru-RU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95BBBCF-D841-4513-AA45-D2FECBCA50E0}"/>
              </a:ext>
            </a:extLst>
          </p:cNvPr>
          <p:cNvSpPr/>
          <p:nvPr/>
        </p:nvSpPr>
        <p:spPr>
          <a:xfrm>
            <a:off x="527145" y="2678096"/>
            <a:ext cx="7032025" cy="394686"/>
          </a:xfrm>
          <a:prstGeom prst="rect">
            <a:avLst/>
          </a:prstGeom>
          <a:gradFill flip="none" rotWithShape="1">
            <a:gsLst>
              <a:gs pos="0">
                <a:srgbClr val="D8D8D8"/>
              </a:gs>
              <a:gs pos="100000">
                <a:schemeClr val="bg1">
                  <a:lumMod val="85000"/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Дисконтированный срок окупаемости (DPP) – 10,3 месяца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17C79898-F2FD-4907-84E3-9AE7C637B22E}"/>
              </a:ext>
            </a:extLst>
          </p:cNvPr>
          <p:cNvSpPr/>
          <p:nvPr/>
        </p:nvSpPr>
        <p:spPr>
          <a:xfrm>
            <a:off x="539853" y="3186592"/>
            <a:ext cx="7044721" cy="441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Организационный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BA163E29-D683-45C4-AC08-A36B3C745343}"/>
              </a:ext>
            </a:extLst>
          </p:cNvPr>
          <p:cNvSpPr/>
          <p:nvPr/>
        </p:nvSpPr>
        <p:spPr>
          <a:xfrm>
            <a:off x="539853" y="4195579"/>
            <a:ext cx="7032025" cy="394686"/>
          </a:xfrm>
          <a:prstGeom prst="rect">
            <a:avLst/>
          </a:prstGeom>
          <a:gradFill flip="none" rotWithShape="1">
            <a:gsLst>
              <a:gs pos="0">
                <a:srgbClr val="D8D8D8"/>
              </a:gs>
              <a:gs pos="100000">
                <a:schemeClr val="bg1">
                  <a:lumMod val="85000"/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Стандарты оказания услуги (оценочные и юридические)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17C79898-F2FD-4907-84E3-9AE7C637B22E}"/>
              </a:ext>
            </a:extLst>
          </p:cNvPr>
          <p:cNvSpPr/>
          <p:nvPr/>
        </p:nvSpPr>
        <p:spPr>
          <a:xfrm>
            <a:off x="539853" y="5167153"/>
            <a:ext cx="7044722" cy="441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Маркетинговый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BA163E29-D683-45C4-AC08-A36B3C745343}"/>
              </a:ext>
            </a:extLst>
          </p:cNvPr>
          <p:cNvSpPr/>
          <p:nvPr/>
        </p:nvSpPr>
        <p:spPr>
          <a:xfrm>
            <a:off x="565252" y="5705792"/>
            <a:ext cx="7019323" cy="394686"/>
          </a:xfrm>
          <a:prstGeom prst="rect">
            <a:avLst/>
          </a:prstGeom>
          <a:gradFill flip="none" rotWithShape="1">
            <a:gsLst>
              <a:gs pos="0">
                <a:srgbClr val="D8D8D8"/>
              </a:gs>
              <a:gs pos="100000">
                <a:schemeClr val="bg1">
                  <a:lumMod val="85000"/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Новые каналы продвижения услуги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880361AA-8828-4A93-B398-1E23886C7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652" y="215370"/>
            <a:ext cx="9654706" cy="642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Эффект от реализации проекта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7E53FC7-E081-4A34-B847-AC20E22B5A0C}"/>
              </a:ext>
            </a:extLst>
          </p:cNvPr>
          <p:cNvSpPr/>
          <p:nvPr/>
        </p:nvSpPr>
        <p:spPr>
          <a:xfrm>
            <a:off x="539853" y="1125135"/>
            <a:ext cx="7019317" cy="441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Экономический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DD3342-346E-4BE6-80BE-6AEF0C441ADA}"/>
              </a:ext>
            </a:extLst>
          </p:cNvPr>
          <p:cNvSpPr/>
          <p:nvPr/>
        </p:nvSpPr>
        <p:spPr>
          <a:xfrm>
            <a:off x="539853" y="3706796"/>
            <a:ext cx="7032025" cy="394686"/>
          </a:xfrm>
          <a:prstGeom prst="rect">
            <a:avLst/>
          </a:prstGeom>
          <a:gradFill flip="none" rotWithShape="1">
            <a:gsLst>
              <a:gs pos="0">
                <a:srgbClr val="D8D8D8"/>
              </a:gs>
              <a:gs pos="100000">
                <a:schemeClr val="bg1">
                  <a:lumMod val="85000"/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Юрист в штате компании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189190B-5A75-4C9F-BD5D-8F030689A39F}"/>
              </a:ext>
            </a:extLst>
          </p:cNvPr>
          <p:cNvSpPr/>
          <p:nvPr/>
        </p:nvSpPr>
        <p:spPr>
          <a:xfrm>
            <a:off x="558903" y="6210650"/>
            <a:ext cx="7019323" cy="394686"/>
          </a:xfrm>
          <a:prstGeom prst="rect">
            <a:avLst/>
          </a:prstGeom>
          <a:gradFill flip="none" rotWithShape="1">
            <a:gsLst>
              <a:gs pos="0">
                <a:srgbClr val="D8D8D8"/>
              </a:gs>
              <a:gs pos="100000">
                <a:schemeClr val="bg1">
                  <a:lumMod val="85000"/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Рост узнаваемости на рынке</a:t>
            </a:r>
          </a:p>
        </p:txBody>
      </p:sp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xmlns="" id="{B0B08131-7647-4839-BE49-D4D8B21C561A}"/>
              </a:ext>
            </a:extLst>
          </p:cNvPr>
          <p:cNvSpPr/>
          <p:nvPr/>
        </p:nvSpPr>
        <p:spPr>
          <a:xfrm>
            <a:off x="7689140" y="1128538"/>
            <a:ext cx="770021" cy="5476797"/>
          </a:xfrm>
          <a:prstGeom prst="rightBrac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6963D2B1-0A3F-48E5-BBEF-A32510414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131" y="2632112"/>
            <a:ext cx="3085139" cy="1866509"/>
          </a:xfrm>
          <a:prstGeom prst="rect">
            <a:avLst/>
          </a:prstGeom>
        </p:spPr>
      </p:pic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xmlns="" id="{69D5561A-3682-41B1-BBF2-7F677954ADEB}"/>
              </a:ext>
            </a:extLst>
          </p:cNvPr>
          <p:cNvSpPr txBox="1">
            <a:spLocks/>
          </p:cNvSpPr>
          <p:nvPr/>
        </p:nvSpPr>
        <p:spPr>
          <a:xfrm>
            <a:off x="11581773" y="6427536"/>
            <a:ext cx="57074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z="1600" smtClean="0"/>
              <a:pPr/>
              <a:t>8</a:t>
            </a:fld>
            <a:endParaRPr lang="en-US" sz="16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A163E29-D683-45C4-AC08-A36B3C745343}"/>
              </a:ext>
            </a:extLst>
          </p:cNvPr>
          <p:cNvSpPr/>
          <p:nvPr/>
        </p:nvSpPr>
        <p:spPr>
          <a:xfrm>
            <a:off x="546201" y="4668019"/>
            <a:ext cx="7032025" cy="394686"/>
          </a:xfrm>
          <a:prstGeom prst="rect">
            <a:avLst/>
          </a:prstGeom>
          <a:gradFill flip="none" rotWithShape="1">
            <a:gsLst>
              <a:gs pos="0">
                <a:srgbClr val="D8D8D8"/>
              </a:gs>
              <a:gs pos="100000">
                <a:schemeClr val="bg1">
                  <a:lumMod val="85000"/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Система стимулирования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78115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>
          <a:xfrm>
            <a:off x="685800" y="5114924"/>
            <a:ext cx="9682674" cy="1113259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cap="all" dirty="0">
                <a:ln w="3175"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Выполнил: Слушатель программы «Менеджмент» Дидур И.Н.</a:t>
            </a:r>
          </a:p>
          <a:p>
            <a:pPr algn="l"/>
            <a:endParaRPr lang="ru-RU" sz="2000" cap="all" dirty="0">
              <a:ln w="3175" cmpd="sng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algn="l"/>
            <a:r>
              <a:rPr lang="ru-RU" sz="2000" cap="all" dirty="0">
                <a:ln w="3175"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Руководитель: Алферов О.А.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xmlns="" id="{09E5A796-E158-426F-868D-FEB10CC73BAB}"/>
              </a:ext>
            </a:extLst>
          </p:cNvPr>
          <p:cNvSpPr txBox="1">
            <a:spLocks/>
          </p:cNvSpPr>
          <p:nvPr/>
        </p:nvSpPr>
        <p:spPr>
          <a:xfrm>
            <a:off x="11581773" y="6427536"/>
            <a:ext cx="57074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z="1600" smtClean="0"/>
              <a:pPr/>
              <a:t>9</a:t>
            </a:fld>
            <a:endParaRPr lang="en-US" sz="1600" dirty="0"/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75105A2D-1E7C-41B1-9F18-8E12C691B255}"/>
              </a:ext>
            </a:extLst>
          </p:cNvPr>
          <p:cNvSpPr txBox="1">
            <a:spLocks/>
          </p:cNvSpPr>
          <p:nvPr/>
        </p:nvSpPr>
        <p:spPr>
          <a:xfrm>
            <a:off x="2071936" y="2165684"/>
            <a:ext cx="7992888" cy="26307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Спасибо за внимание!</a:t>
            </a:r>
            <a:endParaRPr lang="ru-RU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25E9889-42FB-46A5-AC8F-C74796A1B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59" b="17902"/>
          <a:stretch/>
        </p:blipFill>
        <p:spPr>
          <a:xfrm>
            <a:off x="394428" y="295914"/>
            <a:ext cx="6606521" cy="18697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8186B93-A03D-47BF-A201-53CB7C402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648" y="295914"/>
            <a:ext cx="3371924" cy="18697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FED6FF-BDF5-49AE-A4F6-BE358CD770B3}"/>
              </a:ext>
            </a:extLst>
          </p:cNvPr>
          <p:cNvSpPr txBox="1"/>
          <p:nvPr/>
        </p:nvSpPr>
        <p:spPr>
          <a:xfrm>
            <a:off x="2480154" y="1738859"/>
            <a:ext cx="4461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Институт экономики и менеджмента</a:t>
            </a:r>
          </a:p>
        </p:txBody>
      </p:sp>
    </p:spTree>
    <p:extLst>
      <p:ext uri="{BB962C8B-B14F-4D97-AF65-F5344CB8AC3E}">
        <p14:creationId xmlns:p14="http://schemas.microsoft.com/office/powerpoint/2010/main" val="8907535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436</TotalTime>
  <Words>1164</Words>
  <Application>Microsoft Office PowerPoint</Application>
  <PresentationFormat>Произвольный</PresentationFormat>
  <Paragraphs>525</Paragraphs>
  <Slides>18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Сектор</vt:lpstr>
      <vt:lpstr>Презентация PowerPoint</vt:lpstr>
      <vt:lpstr>Информация о компании</vt:lpstr>
      <vt:lpstr>Презентация PowerPoint</vt:lpstr>
      <vt:lpstr>АЛЬТЕРНАТИВЫ ДИВЕРСИФИКАЦИИ</vt:lpstr>
      <vt:lpstr>ПРОЕКТ ДИВЕРСИФИКАЦИИ</vt:lpstr>
      <vt:lpstr>Презентация PowerPoint</vt:lpstr>
      <vt:lpstr>Презентация PowerPoint</vt:lpstr>
      <vt:lpstr>Эффект от реализации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 Дидур</dc:creator>
  <cp:lastModifiedBy>superuser</cp:lastModifiedBy>
  <cp:revision>61</cp:revision>
  <dcterms:created xsi:type="dcterms:W3CDTF">2020-11-25T11:45:21Z</dcterms:created>
  <dcterms:modified xsi:type="dcterms:W3CDTF">2020-11-30T19:32:49Z</dcterms:modified>
</cp:coreProperties>
</file>