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</p:sldMasterIdLst>
  <p:notesMasterIdLst>
    <p:notesMasterId r:id="rId29"/>
  </p:notesMasterIdLst>
  <p:sldIdLst>
    <p:sldId id="256" r:id="rId2"/>
    <p:sldId id="316" r:id="rId3"/>
    <p:sldId id="257" r:id="rId4"/>
    <p:sldId id="326" r:id="rId5"/>
    <p:sldId id="318" r:id="rId6"/>
    <p:sldId id="319" r:id="rId7"/>
    <p:sldId id="320" r:id="rId8"/>
    <p:sldId id="321" r:id="rId9"/>
    <p:sldId id="324" r:id="rId10"/>
    <p:sldId id="325" r:id="rId11"/>
    <p:sldId id="327" r:id="rId12"/>
    <p:sldId id="329" r:id="rId13"/>
    <p:sldId id="328" r:id="rId14"/>
    <p:sldId id="304" r:id="rId15"/>
    <p:sldId id="295" r:id="rId16"/>
    <p:sldId id="303" r:id="rId17"/>
    <p:sldId id="310" r:id="rId18"/>
    <p:sldId id="311" r:id="rId19"/>
    <p:sldId id="309" r:id="rId20"/>
    <p:sldId id="308" r:id="rId21"/>
    <p:sldId id="330" r:id="rId22"/>
    <p:sldId id="331" r:id="rId23"/>
    <p:sldId id="307" r:id="rId24"/>
    <p:sldId id="306" r:id="rId25"/>
    <p:sldId id="305" r:id="rId26"/>
    <p:sldId id="264" r:id="rId27"/>
    <p:sldId id="297" r:id="rId28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00"/>
    <a:srgbClr val="FF9900"/>
    <a:srgbClr val="FFFF99"/>
    <a:srgbClr val="FFCC99"/>
    <a:srgbClr val="FFFFCC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1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C549A-FB3A-4ABC-980F-008F8AE9F8B9}" type="doc">
      <dgm:prSet loTypeId="urn:microsoft.com/office/officeart/2005/8/layout/matrix1" loCatId="matrix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E3B0EA2-EB69-45AB-B4DA-19A95F852BD5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Разделение предоставленных поставщиком скидок на товар и их учет</a:t>
          </a:r>
        </a:p>
        <a:p>
          <a:pPr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dirty="0"/>
        </a:p>
      </dgm:t>
    </dgm:pt>
    <dgm:pt modelId="{D791834F-9A58-41EC-8E20-4CB63D3A3A82}" type="parTrans" cxnId="{DE931214-20C9-46D3-B298-22E6927011B3}">
      <dgm:prSet/>
      <dgm:spPr/>
      <dgm:t>
        <a:bodyPr/>
        <a:lstStyle/>
        <a:p>
          <a:pPr algn="ctr"/>
          <a:endParaRPr lang="ru-RU"/>
        </a:p>
      </dgm:t>
    </dgm:pt>
    <dgm:pt modelId="{3B4A1AC5-7F55-430D-AB8F-D1443224CE35}" type="sibTrans" cxnId="{DE931214-20C9-46D3-B298-22E6927011B3}">
      <dgm:prSet/>
      <dgm:spPr/>
      <dgm:t>
        <a:bodyPr/>
        <a:lstStyle/>
        <a:p>
          <a:pPr algn="ctr"/>
          <a:endParaRPr lang="ru-RU"/>
        </a:p>
      </dgm:t>
    </dgm:pt>
    <dgm:pt modelId="{2A9A3AEB-7953-43DA-8A9F-AF326607D2FD}">
      <dgm:prSet phldrT="[Текст]" phldr="1"/>
      <dgm:spPr/>
      <dgm:t>
        <a:bodyPr/>
        <a:lstStyle/>
        <a:p>
          <a:pPr algn="ctr"/>
          <a:endParaRPr lang="ru-RU" dirty="0"/>
        </a:p>
      </dgm:t>
    </dgm:pt>
    <dgm:pt modelId="{3443AB39-3EE9-4C42-828A-A8AA030403D6}" type="parTrans" cxnId="{86279621-A817-4FB0-B821-ECAB5638BC4B}">
      <dgm:prSet/>
      <dgm:spPr/>
      <dgm:t>
        <a:bodyPr/>
        <a:lstStyle/>
        <a:p>
          <a:pPr algn="ctr"/>
          <a:endParaRPr lang="ru-RU"/>
        </a:p>
      </dgm:t>
    </dgm:pt>
    <dgm:pt modelId="{16C01870-8A41-4176-9925-EC5A04733DB7}" type="sibTrans" cxnId="{86279621-A817-4FB0-B821-ECAB5638BC4B}">
      <dgm:prSet/>
      <dgm:spPr/>
      <dgm:t>
        <a:bodyPr/>
        <a:lstStyle/>
        <a:p>
          <a:pPr algn="ctr"/>
          <a:endParaRPr lang="ru-RU"/>
        </a:p>
      </dgm:t>
    </dgm:pt>
    <dgm:pt modelId="{8885A6FF-C391-4E18-BCF3-BCAAB42A5B37}">
      <dgm:prSet phldrT="[Текст]" phldr="1"/>
      <dgm:spPr/>
      <dgm:t>
        <a:bodyPr/>
        <a:lstStyle/>
        <a:p>
          <a:pPr algn="ctr"/>
          <a:endParaRPr lang="ru-RU" dirty="0"/>
        </a:p>
      </dgm:t>
    </dgm:pt>
    <dgm:pt modelId="{7DE1DFB3-37BC-4EBB-9282-00970497E46A}" type="parTrans" cxnId="{9885525F-C775-45E0-8E02-C9F366117720}">
      <dgm:prSet/>
      <dgm:spPr/>
      <dgm:t>
        <a:bodyPr/>
        <a:lstStyle/>
        <a:p>
          <a:pPr algn="ctr"/>
          <a:endParaRPr lang="ru-RU"/>
        </a:p>
      </dgm:t>
    </dgm:pt>
    <dgm:pt modelId="{B3950181-7A96-4B1B-89D8-C970BC5F334D}" type="sibTrans" cxnId="{9885525F-C775-45E0-8E02-C9F366117720}">
      <dgm:prSet/>
      <dgm:spPr/>
      <dgm:t>
        <a:bodyPr/>
        <a:lstStyle/>
        <a:p>
          <a:pPr algn="ctr"/>
          <a:endParaRPr lang="ru-RU"/>
        </a:p>
      </dgm:t>
    </dgm:pt>
    <dgm:pt modelId="{239551A2-8266-417C-B093-5E8ADBBD8D6B}">
      <dgm:prSet phldrT="[Текст]" phldr="1"/>
      <dgm:spPr/>
      <dgm:t>
        <a:bodyPr/>
        <a:lstStyle/>
        <a:p>
          <a:pPr algn="ctr"/>
          <a:endParaRPr lang="ru-RU" dirty="0"/>
        </a:p>
      </dgm:t>
    </dgm:pt>
    <dgm:pt modelId="{0214799B-871E-45BB-93E6-47F78FB6087A}" type="parTrans" cxnId="{19A22B95-5933-47A3-8DC9-EC43C2FB9B38}">
      <dgm:prSet/>
      <dgm:spPr/>
      <dgm:t>
        <a:bodyPr/>
        <a:lstStyle/>
        <a:p>
          <a:pPr algn="ctr"/>
          <a:endParaRPr lang="ru-RU"/>
        </a:p>
      </dgm:t>
    </dgm:pt>
    <dgm:pt modelId="{CFEE8255-E380-4A84-BC7F-2DE2BBB8F90F}" type="sibTrans" cxnId="{19A22B95-5933-47A3-8DC9-EC43C2FB9B38}">
      <dgm:prSet/>
      <dgm:spPr/>
      <dgm:t>
        <a:bodyPr/>
        <a:lstStyle/>
        <a:p>
          <a:pPr algn="ctr"/>
          <a:endParaRPr lang="ru-RU"/>
        </a:p>
      </dgm:t>
    </dgm:pt>
    <dgm:pt modelId="{41A39754-FF38-4BCE-9F05-CA312F5F14F0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Учет оплат за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трейд-маркетинговое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мероприятие при нескольких формах компенсации. </a:t>
          </a:r>
        </a:p>
        <a:p>
          <a:pPr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510285FE-D242-4A02-9323-144B3BD5CBD1}" type="parTrans" cxnId="{FE1D9ED9-13A8-4C03-ACE8-F839C986A2B5}">
      <dgm:prSet/>
      <dgm:spPr/>
      <dgm:t>
        <a:bodyPr/>
        <a:lstStyle/>
        <a:p>
          <a:pPr algn="ctr"/>
          <a:endParaRPr lang="ru-RU"/>
        </a:p>
      </dgm:t>
    </dgm:pt>
    <dgm:pt modelId="{C3341E81-4C6B-467F-85A6-24C1F3EA5024}" type="sibTrans" cxnId="{FE1D9ED9-13A8-4C03-ACE8-F839C986A2B5}">
      <dgm:prSet/>
      <dgm:spPr/>
      <dgm:t>
        <a:bodyPr/>
        <a:lstStyle/>
        <a:p>
          <a:pPr algn="ctr"/>
          <a:endParaRPr lang="ru-RU"/>
        </a:p>
      </dgm:t>
    </dgm:pt>
    <dgm:pt modelId="{A9FFF72C-75A3-4D81-AA34-FA7D72D99ADA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Понимание состояния затрат и обязательств по реализованным,  текущим и предстоящим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трейд-маркетинговым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мероприятиям в реальном времени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BDEE1C8-C4B7-4A45-BA90-F045F266FB33}" type="parTrans" cxnId="{83A2B9CB-B89C-4F2D-83CF-64D3A56D4A02}">
      <dgm:prSet/>
      <dgm:spPr/>
      <dgm:t>
        <a:bodyPr/>
        <a:lstStyle/>
        <a:p>
          <a:pPr algn="ctr"/>
          <a:endParaRPr lang="ru-RU"/>
        </a:p>
      </dgm:t>
    </dgm:pt>
    <dgm:pt modelId="{17480386-B566-4C21-B5C5-7B0D8FF60F33}" type="sibTrans" cxnId="{83A2B9CB-B89C-4F2D-83CF-64D3A56D4A02}">
      <dgm:prSet/>
      <dgm:spPr/>
      <dgm:t>
        <a:bodyPr/>
        <a:lstStyle/>
        <a:p>
          <a:pPr algn="ctr"/>
          <a:endParaRPr lang="ru-RU"/>
        </a:p>
      </dgm:t>
    </dgm:pt>
    <dgm:pt modelId="{AF609707-A019-47BA-B453-7EC84E74106E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Учет будущих затрат по согласованным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трейд-маркетинговым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мероприятиям.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46E3621-7407-4DD1-9C52-CC66137E9F8E}" type="parTrans" cxnId="{8812B402-B74F-4305-994A-9F58FCDA1AF8}">
      <dgm:prSet/>
      <dgm:spPr/>
      <dgm:t>
        <a:bodyPr/>
        <a:lstStyle/>
        <a:p>
          <a:pPr algn="ctr"/>
          <a:endParaRPr lang="ru-RU"/>
        </a:p>
      </dgm:t>
    </dgm:pt>
    <dgm:pt modelId="{BB47274B-7810-4CD5-85FD-1CE038C32045}" type="sibTrans" cxnId="{8812B402-B74F-4305-994A-9F58FCDA1AF8}">
      <dgm:prSet/>
      <dgm:spPr/>
      <dgm:t>
        <a:bodyPr/>
        <a:lstStyle/>
        <a:p>
          <a:pPr algn="ctr"/>
          <a:endParaRPr lang="ru-RU"/>
        </a:p>
      </dgm:t>
    </dgm:pt>
    <dgm:pt modelId="{871E17C0-6313-45E4-AD1D-D09A5F7AB374}">
      <dgm:prSet/>
      <dgm:spPr/>
      <dgm:t>
        <a:bodyPr/>
        <a:lstStyle/>
        <a:p>
          <a:pPr algn="ctr"/>
          <a:endParaRPr lang="ru-RU" dirty="0"/>
        </a:p>
      </dgm:t>
    </dgm:pt>
    <dgm:pt modelId="{1207C898-9E87-403B-AB09-6C00A6BBF9F6}" type="parTrans" cxnId="{B8F2276D-5DB9-49E1-841E-924BA5B9C213}">
      <dgm:prSet/>
      <dgm:spPr/>
      <dgm:t>
        <a:bodyPr/>
        <a:lstStyle/>
        <a:p>
          <a:pPr algn="ctr"/>
          <a:endParaRPr lang="ru-RU"/>
        </a:p>
      </dgm:t>
    </dgm:pt>
    <dgm:pt modelId="{18EF96AF-ECC6-44C7-8A4C-DCE4CE401035}" type="sibTrans" cxnId="{B8F2276D-5DB9-49E1-841E-924BA5B9C213}">
      <dgm:prSet/>
      <dgm:spPr/>
      <dgm:t>
        <a:bodyPr/>
        <a:lstStyle/>
        <a:p>
          <a:pPr algn="ctr"/>
          <a:endParaRPr lang="ru-RU"/>
        </a:p>
      </dgm:t>
    </dgm:pt>
    <dgm:pt modelId="{CD22B12C-72DE-4D2B-BB82-3BFBFA8824ED}">
      <dgm:prSet/>
      <dgm:spPr/>
      <dgm:t>
        <a:bodyPr/>
        <a:lstStyle/>
        <a:p>
          <a:pPr algn="ctr"/>
          <a:endParaRPr lang="ru-RU" dirty="0"/>
        </a:p>
      </dgm:t>
    </dgm:pt>
    <dgm:pt modelId="{DBF8E5DD-7BB1-474A-BC72-4118F745E6A0}" type="parTrans" cxnId="{5C42FA80-F237-43B3-BF16-0C72D10DFDC7}">
      <dgm:prSet/>
      <dgm:spPr/>
      <dgm:t>
        <a:bodyPr/>
        <a:lstStyle/>
        <a:p>
          <a:pPr algn="ctr"/>
          <a:endParaRPr lang="ru-RU"/>
        </a:p>
      </dgm:t>
    </dgm:pt>
    <dgm:pt modelId="{37CE3C1A-CF29-44A0-9009-E4E9511028AD}" type="sibTrans" cxnId="{5C42FA80-F237-43B3-BF16-0C72D10DFDC7}">
      <dgm:prSet/>
      <dgm:spPr/>
      <dgm:t>
        <a:bodyPr/>
        <a:lstStyle/>
        <a:p>
          <a:pPr algn="ctr"/>
          <a:endParaRPr lang="ru-RU"/>
        </a:p>
      </dgm:t>
    </dgm:pt>
    <dgm:pt modelId="{DF2CCF9F-FE91-4E02-89CD-882DECEB4189}">
      <dgm:prSet/>
      <dgm:spPr/>
      <dgm:t>
        <a:bodyPr/>
        <a:lstStyle/>
        <a:p>
          <a:pPr algn="ctr"/>
          <a:endParaRPr lang="ru-RU" dirty="0"/>
        </a:p>
      </dgm:t>
    </dgm:pt>
    <dgm:pt modelId="{5C25EBC9-F0AF-43BC-9824-A0B083D99206}" type="parTrans" cxnId="{32EAA66D-A5ED-4CE4-8CA0-3DB37232DD69}">
      <dgm:prSet/>
      <dgm:spPr/>
      <dgm:t>
        <a:bodyPr/>
        <a:lstStyle/>
        <a:p>
          <a:pPr algn="ctr"/>
          <a:endParaRPr lang="ru-RU"/>
        </a:p>
      </dgm:t>
    </dgm:pt>
    <dgm:pt modelId="{061E5833-5AF1-4ACD-BFFA-8E235659FCB3}" type="sibTrans" cxnId="{32EAA66D-A5ED-4CE4-8CA0-3DB37232DD69}">
      <dgm:prSet/>
      <dgm:spPr/>
      <dgm:t>
        <a:bodyPr/>
        <a:lstStyle/>
        <a:p>
          <a:pPr algn="ctr"/>
          <a:endParaRPr lang="ru-RU"/>
        </a:p>
      </dgm:t>
    </dgm:pt>
    <dgm:pt modelId="{A409BF18-2991-4895-937C-6B9A8514FBA4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ru-RU" sz="6000" b="1" dirty="0"/>
        </a:p>
      </dgm:t>
    </dgm:pt>
    <dgm:pt modelId="{A3A190C1-B562-4042-9530-E446650E5C8E}" type="sibTrans" cxnId="{753C7B08-8343-4D94-9401-041AC5B6E0F2}">
      <dgm:prSet/>
      <dgm:spPr/>
      <dgm:t>
        <a:bodyPr/>
        <a:lstStyle/>
        <a:p>
          <a:pPr algn="ctr"/>
          <a:endParaRPr lang="ru-RU"/>
        </a:p>
      </dgm:t>
    </dgm:pt>
    <dgm:pt modelId="{3F8464FD-5370-4961-A0BB-96BD68CDF572}" type="parTrans" cxnId="{753C7B08-8343-4D94-9401-041AC5B6E0F2}">
      <dgm:prSet/>
      <dgm:spPr/>
      <dgm:t>
        <a:bodyPr/>
        <a:lstStyle/>
        <a:p>
          <a:pPr algn="ctr"/>
          <a:endParaRPr lang="ru-RU"/>
        </a:p>
      </dgm:t>
    </dgm:pt>
    <dgm:pt modelId="{18F3987B-7599-4895-A023-A69A279FAF78}" type="pres">
      <dgm:prSet presAssocID="{70FC549A-FB3A-4ABC-980F-008F8AE9F8B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EFB746-14E0-4AA6-BB9F-DA2775601202}" type="pres">
      <dgm:prSet presAssocID="{70FC549A-FB3A-4ABC-980F-008F8AE9F8B9}" presName="matrix" presStyleCnt="0"/>
      <dgm:spPr/>
      <dgm:t>
        <a:bodyPr/>
        <a:lstStyle/>
        <a:p>
          <a:endParaRPr lang="ru-RU"/>
        </a:p>
      </dgm:t>
    </dgm:pt>
    <dgm:pt modelId="{CD88CC2A-86DA-42EB-B5D4-0C38F12136F4}" type="pres">
      <dgm:prSet presAssocID="{70FC549A-FB3A-4ABC-980F-008F8AE9F8B9}" presName="tile1" presStyleLbl="node1" presStyleIdx="0" presStyleCnt="4" custLinFactNeighborX="-14550" custLinFactNeighborY="0"/>
      <dgm:spPr/>
      <dgm:t>
        <a:bodyPr/>
        <a:lstStyle/>
        <a:p>
          <a:endParaRPr lang="ru-RU"/>
        </a:p>
      </dgm:t>
    </dgm:pt>
    <dgm:pt modelId="{39F81596-CE47-4D00-8321-A86B60818AB8}" type="pres">
      <dgm:prSet presAssocID="{70FC549A-FB3A-4ABC-980F-008F8AE9F8B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BC5EF-6F59-4ECD-A816-331BDF8EE496}" type="pres">
      <dgm:prSet presAssocID="{70FC549A-FB3A-4ABC-980F-008F8AE9F8B9}" presName="tile2" presStyleLbl="node1" presStyleIdx="1" presStyleCnt="4"/>
      <dgm:spPr/>
      <dgm:t>
        <a:bodyPr/>
        <a:lstStyle/>
        <a:p>
          <a:endParaRPr lang="ru-RU"/>
        </a:p>
      </dgm:t>
    </dgm:pt>
    <dgm:pt modelId="{82F531F9-A8F9-4B29-9A98-843E5D76C80A}" type="pres">
      <dgm:prSet presAssocID="{70FC549A-FB3A-4ABC-980F-008F8AE9F8B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ED0C3-66D3-4EB4-9E07-92D2D2875EB8}" type="pres">
      <dgm:prSet presAssocID="{70FC549A-FB3A-4ABC-980F-008F8AE9F8B9}" presName="tile3" presStyleLbl="node1" presStyleIdx="2" presStyleCnt="4"/>
      <dgm:spPr/>
      <dgm:t>
        <a:bodyPr/>
        <a:lstStyle/>
        <a:p>
          <a:endParaRPr lang="ru-RU"/>
        </a:p>
      </dgm:t>
    </dgm:pt>
    <dgm:pt modelId="{7F825D0F-FB3C-4921-AB5D-4872B4DD1EE4}" type="pres">
      <dgm:prSet presAssocID="{70FC549A-FB3A-4ABC-980F-008F8AE9F8B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7ABB4-47AE-4689-ADF6-8D35A4156ABB}" type="pres">
      <dgm:prSet presAssocID="{70FC549A-FB3A-4ABC-980F-008F8AE9F8B9}" presName="tile4" presStyleLbl="node1" presStyleIdx="3" presStyleCnt="4"/>
      <dgm:spPr/>
      <dgm:t>
        <a:bodyPr/>
        <a:lstStyle/>
        <a:p>
          <a:endParaRPr lang="ru-RU"/>
        </a:p>
      </dgm:t>
    </dgm:pt>
    <dgm:pt modelId="{2BEE998F-CDE8-45E6-942B-7D370161B2F3}" type="pres">
      <dgm:prSet presAssocID="{70FC549A-FB3A-4ABC-980F-008F8AE9F8B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717F2-6552-46C9-9D06-03E5F2B076DA}" type="pres">
      <dgm:prSet presAssocID="{70FC549A-FB3A-4ABC-980F-008F8AE9F8B9}" presName="centerTile" presStyleLbl="fgShp" presStyleIdx="0" presStyleCnt="1" custScaleX="70176" custScaleY="137500" custLinFactNeighborX="0" custLinFactNeighborY="-125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9A22B95-5933-47A3-8DC9-EC43C2FB9B38}" srcId="{A409BF18-2991-4895-937C-6B9A8514FBA4}" destId="{239551A2-8266-417C-B093-5E8ADBBD8D6B}" srcOrd="9" destOrd="0" parTransId="{0214799B-871E-45BB-93E6-47F78FB6087A}" sibTransId="{CFEE8255-E380-4A84-BC7F-2DE2BBB8F90F}"/>
    <dgm:cxn modelId="{9885525F-C775-45E0-8E02-C9F366117720}" srcId="{A409BF18-2991-4895-937C-6B9A8514FBA4}" destId="{8885A6FF-C391-4E18-BCF3-BCAAB42A5B37}" srcOrd="8" destOrd="0" parTransId="{7DE1DFB3-37BC-4EBB-9282-00970497E46A}" sibTransId="{B3950181-7A96-4B1B-89D8-C970BC5F334D}"/>
    <dgm:cxn modelId="{DE931214-20C9-46D3-B298-22E6927011B3}" srcId="{A409BF18-2991-4895-937C-6B9A8514FBA4}" destId="{CE3B0EA2-EB69-45AB-B4DA-19A95F852BD5}" srcOrd="0" destOrd="0" parTransId="{D791834F-9A58-41EC-8E20-4CB63D3A3A82}" sibTransId="{3B4A1AC5-7F55-430D-AB8F-D1443224CE35}"/>
    <dgm:cxn modelId="{02D12D6C-4D11-43A5-A9CA-9E115284AE7F}" type="presOf" srcId="{A409BF18-2991-4895-937C-6B9A8514FBA4}" destId="{C9A717F2-6552-46C9-9D06-03E5F2B076DA}" srcOrd="0" destOrd="0" presId="urn:microsoft.com/office/officeart/2005/8/layout/matrix1"/>
    <dgm:cxn modelId="{0D275064-9C65-4376-B0D9-B65CDABBB408}" type="presOf" srcId="{AF609707-A019-47BA-B453-7EC84E74106E}" destId="{7F825D0F-FB3C-4921-AB5D-4872B4DD1EE4}" srcOrd="1" destOrd="0" presId="urn:microsoft.com/office/officeart/2005/8/layout/matrix1"/>
    <dgm:cxn modelId="{753C7B08-8343-4D94-9401-041AC5B6E0F2}" srcId="{70FC549A-FB3A-4ABC-980F-008F8AE9F8B9}" destId="{A409BF18-2991-4895-937C-6B9A8514FBA4}" srcOrd="0" destOrd="0" parTransId="{3F8464FD-5370-4961-A0BB-96BD68CDF572}" sibTransId="{A3A190C1-B562-4042-9530-E446650E5C8E}"/>
    <dgm:cxn modelId="{C9DBF857-FEFA-4A60-83EF-CB0597E44D34}" type="presOf" srcId="{41A39754-FF38-4BCE-9F05-CA312F5F14F0}" destId="{82F531F9-A8F9-4B29-9A98-843E5D76C80A}" srcOrd="1" destOrd="0" presId="urn:microsoft.com/office/officeart/2005/8/layout/matrix1"/>
    <dgm:cxn modelId="{B8F2276D-5DB9-49E1-841E-924BA5B9C213}" srcId="{A409BF18-2991-4895-937C-6B9A8514FBA4}" destId="{871E17C0-6313-45E4-AD1D-D09A5F7AB374}" srcOrd="6" destOrd="0" parTransId="{1207C898-9E87-403B-AB09-6C00A6BBF9F6}" sibTransId="{18EF96AF-ECC6-44C7-8A4C-DCE4CE401035}"/>
    <dgm:cxn modelId="{7AEE0CFE-A808-4E28-91CF-7B9ECC79EF53}" type="presOf" srcId="{70FC549A-FB3A-4ABC-980F-008F8AE9F8B9}" destId="{18F3987B-7599-4895-A023-A69A279FAF78}" srcOrd="0" destOrd="0" presId="urn:microsoft.com/office/officeart/2005/8/layout/matrix1"/>
    <dgm:cxn modelId="{92A9A5C8-A16F-4A28-B21B-492445CD602E}" type="presOf" srcId="{AF609707-A019-47BA-B453-7EC84E74106E}" destId="{B9EED0C3-66D3-4EB4-9E07-92D2D2875EB8}" srcOrd="0" destOrd="0" presId="urn:microsoft.com/office/officeart/2005/8/layout/matrix1"/>
    <dgm:cxn modelId="{83A2B9CB-B89C-4F2D-83CF-64D3A56D4A02}" srcId="{A409BF18-2991-4895-937C-6B9A8514FBA4}" destId="{A9FFF72C-75A3-4D81-AA34-FA7D72D99ADA}" srcOrd="3" destOrd="0" parTransId="{FBDEE1C8-C4B7-4A45-BA90-F045F266FB33}" sibTransId="{17480386-B566-4C21-B5C5-7B0D8FF60F33}"/>
    <dgm:cxn modelId="{32EAA66D-A5ED-4CE4-8CA0-3DB37232DD69}" srcId="{A409BF18-2991-4895-937C-6B9A8514FBA4}" destId="{DF2CCF9F-FE91-4E02-89CD-882DECEB4189}" srcOrd="4" destOrd="0" parTransId="{5C25EBC9-F0AF-43BC-9824-A0B083D99206}" sibTransId="{061E5833-5AF1-4ACD-BFFA-8E235659FCB3}"/>
    <dgm:cxn modelId="{F2F6C7E4-EE6A-4949-A06C-A44C3C913E61}" type="presOf" srcId="{A9FFF72C-75A3-4D81-AA34-FA7D72D99ADA}" destId="{2BEE998F-CDE8-45E6-942B-7D370161B2F3}" srcOrd="1" destOrd="0" presId="urn:microsoft.com/office/officeart/2005/8/layout/matrix1"/>
    <dgm:cxn modelId="{D7C4B072-8A0E-4C19-8062-C406C635F38C}" type="presOf" srcId="{CE3B0EA2-EB69-45AB-B4DA-19A95F852BD5}" destId="{CD88CC2A-86DA-42EB-B5D4-0C38F12136F4}" srcOrd="0" destOrd="0" presId="urn:microsoft.com/office/officeart/2005/8/layout/matrix1"/>
    <dgm:cxn modelId="{DBA57B71-EA47-40DA-A194-52D30824EBA6}" type="presOf" srcId="{A9FFF72C-75A3-4D81-AA34-FA7D72D99ADA}" destId="{C247ABB4-47AE-4689-ADF6-8D35A4156ABB}" srcOrd="0" destOrd="0" presId="urn:microsoft.com/office/officeart/2005/8/layout/matrix1"/>
    <dgm:cxn modelId="{FE1D9ED9-13A8-4C03-ACE8-F839C986A2B5}" srcId="{A409BF18-2991-4895-937C-6B9A8514FBA4}" destId="{41A39754-FF38-4BCE-9F05-CA312F5F14F0}" srcOrd="1" destOrd="0" parTransId="{510285FE-D242-4A02-9323-144B3BD5CBD1}" sibTransId="{C3341E81-4C6B-467F-85A6-24C1F3EA5024}"/>
    <dgm:cxn modelId="{C4189937-515B-441A-95FC-FB3CC34505E9}" type="presOf" srcId="{CE3B0EA2-EB69-45AB-B4DA-19A95F852BD5}" destId="{39F81596-CE47-4D00-8321-A86B60818AB8}" srcOrd="1" destOrd="0" presId="urn:microsoft.com/office/officeart/2005/8/layout/matrix1"/>
    <dgm:cxn modelId="{86279621-A817-4FB0-B821-ECAB5638BC4B}" srcId="{A409BF18-2991-4895-937C-6B9A8514FBA4}" destId="{2A9A3AEB-7953-43DA-8A9F-AF326607D2FD}" srcOrd="7" destOrd="0" parTransId="{3443AB39-3EE9-4C42-828A-A8AA030403D6}" sibTransId="{16C01870-8A41-4176-9925-EC5A04733DB7}"/>
    <dgm:cxn modelId="{8812B402-B74F-4305-994A-9F58FCDA1AF8}" srcId="{A409BF18-2991-4895-937C-6B9A8514FBA4}" destId="{AF609707-A019-47BA-B453-7EC84E74106E}" srcOrd="2" destOrd="0" parTransId="{146E3621-7407-4DD1-9C52-CC66137E9F8E}" sibTransId="{BB47274B-7810-4CD5-85FD-1CE038C32045}"/>
    <dgm:cxn modelId="{0172A83E-5F45-4A61-96CB-5B0D22F98D77}" type="presOf" srcId="{41A39754-FF38-4BCE-9F05-CA312F5F14F0}" destId="{BFCBC5EF-6F59-4ECD-A816-331BDF8EE496}" srcOrd="0" destOrd="0" presId="urn:microsoft.com/office/officeart/2005/8/layout/matrix1"/>
    <dgm:cxn modelId="{5C42FA80-F237-43B3-BF16-0C72D10DFDC7}" srcId="{A409BF18-2991-4895-937C-6B9A8514FBA4}" destId="{CD22B12C-72DE-4D2B-BB82-3BFBFA8824ED}" srcOrd="5" destOrd="0" parTransId="{DBF8E5DD-7BB1-474A-BC72-4118F745E6A0}" sibTransId="{37CE3C1A-CF29-44A0-9009-E4E9511028AD}"/>
    <dgm:cxn modelId="{DBB695A8-26BE-4617-B35E-0469C2F0BB52}" type="presParOf" srcId="{18F3987B-7599-4895-A023-A69A279FAF78}" destId="{09EFB746-14E0-4AA6-BB9F-DA2775601202}" srcOrd="0" destOrd="0" presId="urn:microsoft.com/office/officeart/2005/8/layout/matrix1"/>
    <dgm:cxn modelId="{9DC4DB4D-8E9E-4869-A449-FACF93C4312F}" type="presParOf" srcId="{09EFB746-14E0-4AA6-BB9F-DA2775601202}" destId="{CD88CC2A-86DA-42EB-B5D4-0C38F12136F4}" srcOrd="0" destOrd="0" presId="urn:microsoft.com/office/officeart/2005/8/layout/matrix1"/>
    <dgm:cxn modelId="{51E4627F-E11F-4C5E-B76F-A7F9645A8569}" type="presParOf" srcId="{09EFB746-14E0-4AA6-BB9F-DA2775601202}" destId="{39F81596-CE47-4D00-8321-A86B60818AB8}" srcOrd="1" destOrd="0" presId="urn:microsoft.com/office/officeart/2005/8/layout/matrix1"/>
    <dgm:cxn modelId="{A16DBAD1-CBCB-4F35-A730-D630CBAB50F6}" type="presParOf" srcId="{09EFB746-14E0-4AA6-BB9F-DA2775601202}" destId="{BFCBC5EF-6F59-4ECD-A816-331BDF8EE496}" srcOrd="2" destOrd="0" presId="urn:microsoft.com/office/officeart/2005/8/layout/matrix1"/>
    <dgm:cxn modelId="{0F0D20BF-E83F-4146-80A5-7993827416B2}" type="presParOf" srcId="{09EFB746-14E0-4AA6-BB9F-DA2775601202}" destId="{82F531F9-A8F9-4B29-9A98-843E5D76C80A}" srcOrd="3" destOrd="0" presId="urn:microsoft.com/office/officeart/2005/8/layout/matrix1"/>
    <dgm:cxn modelId="{EAEC8E7E-983C-4EED-9C65-8140BD40E797}" type="presParOf" srcId="{09EFB746-14E0-4AA6-BB9F-DA2775601202}" destId="{B9EED0C3-66D3-4EB4-9E07-92D2D2875EB8}" srcOrd="4" destOrd="0" presId="urn:microsoft.com/office/officeart/2005/8/layout/matrix1"/>
    <dgm:cxn modelId="{415C69F9-13C4-4623-ABA5-8154BB913A07}" type="presParOf" srcId="{09EFB746-14E0-4AA6-BB9F-DA2775601202}" destId="{7F825D0F-FB3C-4921-AB5D-4872B4DD1EE4}" srcOrd="5" destOrd="0" presId="urn:microsoft.com/office/officeart/2005/8/layout/matrix1"/>
    <dgm:cxn modelId="{85EA8898-7FE4-4A67-B950-7D4ED1CE605E}" type="presParOf" srcId="{09EFB746-14E0-4AA6-BB9F-DA2775601202}" destId="{C247ABB4-47AE-4689-ADF6-8D35A4156ABB}" srcOrd="6" destOrd="0" presId="urn:microsoft.com/office/officeart/2005/8/layout/matrix1"/>
    <dgm:cxn modelId="{83C83FBC-FD28-4CBB-87B1-623FAE2AEA33}" type="presParOf" srcId="{09EFB746-14E0-4AA6-BB9F-DA2775601202}" destId="{2BEE998F-CDE8-45E6-942B-7D370161B2F3}" srcOrd="7" destOrd="0" presId="urn:microsoft.com/office/officeart/2005/8/layout/matrix1"/>
    <dgm:cxn modelId="{1099BA20-B858-4AD5-BD24-145BF8EF9EB4}" type="presParOf" srcId="{18F3987B-7599-4895-A023-A69A279FAF78}" destId="{C9A717F2-6552-46C9-9D06-03E5F2B076D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88CC2A-86DA-42EB-B5D4-0C38F12136F4}">
      <dsp:nvSpPr>
        <dsp:cNvPr id="0" name=""/>
        <dsp:cNvSpPr/>
      </dsp:nvSpPr>
      <dsp:spPr>
        <a:xfrm rot="16200000">
          <a:off x="900099" y="-900099"/>
          <a:ext cx="2304256" cy="410445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Разделение предоставленных поставщиком скидок на товар и их учет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/>
        </a:p>
      </dsp:txBody>
      <dsp:txXfrm rot="16200000">
        <a:off x="1188131" y="-1188131"/>
        <a:ext cx="1728192" cy="4104456"/>
      </dsp:txXfrm>
    </dsp:sp>
    <dsp:sp modelId="{BFCBC5EF-6F59-4ECD-A816-331BDF8EE496}">
      <dsp:nvSpPr>
        <dsp:cNvPr id="0" name=""/>
        <dsp:cNvSpPr/>
      </dsp:nvSpPr>
      <dsp:spPr>
        <a:xfrm>
          <a:off x="4104456" y="0"/>
          <a:ext cx="4104456" cy="230425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Учет оплат за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трейд-маркетинговое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мероприятие при нескольких формах компенсации.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104456" y="0"/>
        <a:ext cx="4104456" cy="1728192"/>
      </dsp:txXfrm>
    </dsp:sp>
    <dsp:sp modelId="{B9EED0C3-66D3-4EB4-9E07-92D2D2875EB8}">
      <dsp:nvSpPr>
        <dsp:cNvPr id="0" name=""/>
        <dsp:cNvSpPr/>
      </dsp:nvSpPr>
      <dsp:spPr>
        <a:xfrm rot="10800000">
          <a:off x="0" y="2304256"/>
          <a:ext cx="4104456" cy="230425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Учет будущих затрат по согласованным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трейд-маркетинговым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мероприятиям.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880320"/>
        <a:ext cx="4104456" cy="1728192"/>
      </dsp:txXfrm>
    </dsp:sp>
    <dsp:sp modelId="{C247ABB4-47AE-4689-ADF6-8D35A4156ABB}">
      <dsp:nvSpPr>
        <dsp:cNvPr id="0" name=""/>
        <dsp:cNvSpPr/>
      </dsp:nvSpPr>
      <dsp:spPr>
        <a:xfrm rot="5400000">
          <a:off x="5004555" y="1404156"/>
          <a:ext cx="2304256" cy="410445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Понимание состояния затрат и обязательств по реализованным,  текущим и предстоящим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трейд-маркетинговым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мероприятиям в реальном времени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292587" y="1692188"/>
        <a:ext cx="1728192" cy="4104456"/>
      </dsp:txXfrm>
    </dsp:sp>
    <dsp:sp modelId="{C9A717F2-6552-46C9-9D06-03E5F2B076DA}">
      <dsp:nvSpPr>
        <dsp:cNvPr id="0" name=""/>
        <dsp:cNvSpPr/>
      </dsp:nvSpPr>
      <dsp:spPr>
        <a:xfrm>
          <a:off x="3240353" y="1368152"/>
          <a:ext cx="1728205" cy="158417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b="1" kern="1200" dirty="0"/>
        </a:p>
      </dsp:txBody>
      <dsp:txXfrm>
        <a:off x="3240353" y="1368152"/>
        <a:ext cx="1728205" cy="1584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CBAAC-C7C2-468D-BEFD-57BFFC26DB72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68CAC-7AF5-445A-AAAD-CE2784F08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8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8CAC-7AF5-445A-AAAD-CE2784F08C1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1BFEB54-C9DB-462C-9D73-BDB29F6C1607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9CA3-CF81-443F-899A-B5ED901A7229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DBE4-6EDB-46AD-B543-6A689D53D127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A11D-8B80-4AB3-BBD3-92686EA7A367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A4C0FDE-6E20-4F7E-A07C-5170560764FC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97CA-CCE7-4B53-AE02-E9FC6A9666B2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0D7-32F1-4B0F-AC13-235A0E48EDCE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F0D1-7E73-4EF4-B800-B2687E590438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0834-5505-482D-9CCA-46EDCBEE1912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42CD-309C-403B-B941-C74BC21EB276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FFB-C5C4-4AEF-A799-42F075CBF55A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EF8BDF-1542-42F1-8F30-783A8DC5FCB2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73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3644900"/>
            <a:ext cx="7772400" cy="115252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Реализация стратегии сфокусированной дифференциации на основе формирования уникального торгового предложения”</a:t>
            </a:r>
            <a:b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(на примере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трейд-маркетингового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агентства «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MTAgency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»)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07038" y="5084763"/>
            <a:ext cx="3636962" cy="1585912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Слушатель: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Медведева Татьяна </a:t>
            </a:r>
            <a:r>
              <a:rPr lang="ru-RU" b="1" dirty="0" smtClean="0">
                <a:solidFill>
                  <a:schemeClr val="tx1"/>
                </a:solidFill>
              </a:rPr>
              <a:t>Александровна</a:t>
            </a:r>
          </a:p>
          <a:p>
            <a:pPr marL="0" indent="0" algn="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Научный </a:t>
            </a:r>
            <a:r>
              <a:rPr lang="ru-RU" dirty="0" smtClean="0">
                <a:solidFill>
                  <a:schemeClr val="tx1"/>
                </a:solidFill>
              </a:rPr>
              <a:t>руководитель: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tx1"/>
                </a:solidFill>
              </a:rPr>
              <a:t>канд. </a:t>
            </a:r>
            <a:r>
              <a:rPr lang="ru-RU" b="1" dirty="0" err="1">
                <a:solidFill>
                  <a:schemeClr val="tx1"/>
                </a:solidFill>
              </a:rPr>
              <a:t>экон</a:t>
            </a:r>
            <a:r>
              <a:rPr lang="ru-RU" b="1" dirty="0">
                <a:solidFill>
                  <a:schemeClr val="tx1"/>
                </a:solidFill>
              </a:rPr>
              <a:t>. наук, доцент </a:t>
            </a:r>
          </a:p>
          <a:p>
            <a:pPr marL="0" indent="0" algn="r">
              <a:buNone/>
            </a:pPr>
            <a:r>
              <a:rPr lang="ru-RU" b="1" dirty="0" err="1">
                <a:solidFill>
                  <a:schemeClr val="tx1"/>
                </a:solidFill>
              </a:rPr>
              <a:t>Бородавкина</a:t>
            </a:r>
            <a:r>
              <a:rPr lang="ru-RU" b="1" dirty="0">
                <a:solidFill>
                  <a:schemeClr val="tx1"/>
                </a:solidFill>
              </a:rPr>
              <a:t> Наталья Юрьевна</a:t>
            </a: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endParaRPr lang="ru-RU" dirty="0">
              <a:solidFill>
                <a:schemeClr val="tx2"/>
              </a:solidFill>
            </a:endParaRPr>
          </a:p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16632"/>
            <a:ext cx="8752103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400" b="1" dirty="0" smtClean="0">
                <a:solidFill>
                  <a:srgbClr val="FFCC66"/>
                </a:solidFill>
                <a:latin typeface="+mn-lt"/>
              </a:rPr>
              <a:t>БАЛТИЙСКИЙ </a:t>
            </a:r>
            <a:r>
              <a:rPr lang="ru-RU" sz="1400" b="1" dirty="0">
                <a:solidFill>
                  <a:srgbClr val="FFCC66"/>
                </a:solidFill>
                <a:latin typeface="+mn-lt"/>
              </a:rPr>
              <a:t>ФЕДЕРАЛЬНЫЙ </a:t>
            </a:r>
            <a:r>
              <a:rPr lang="ru-RU" sz="1400" b="1" dirty="0" smtClean="0">
                <a:solidFill>
                  <a:srgbClr val="FFCC66"/>
                </a:solidFill>
                <a:latin typeface="+mn-lt"/>
              </a:rPr>
              <a:t>УНИВЕРСИТЕТИМЕНИ ИММАНУИЛА КАНТА</a:t>
            </a:r>
            <a:endParaRPr lang="ru-RU" sz="1400" dirty="0" smtClean="0">
              <a:solidFill>
                <a:srgbClr val="FFCC66"/>
              </a:solidFill>
              <a:latin typeface="+mn-lt"/>
            </a:endParaRPr>
          </a:p>
          <a:p>
            <a:pPr algn="r"/>
            <a:r>
              <a:rPr lang="ru-RU" sz="1400" b="1" dirty="0" smtClean="0">
                <a:solidFill>
                  <a:srgbClr val="FFCC66"/>
                </a:solidFill>
                <a:latin typeface="+mn-lt"/>
              </a:rPr>
              <a:t>ИНСТИТУТ </a:t>
            </a:r>
            <a:r>
              <a:rPr lang="ru-RU" sz="1400" b="1" dirty="0">
                <a:solidFill>
                  <a:srgbClr val="FFCC66"/>
                </a:solidFill>
                <a:latin typeface="+mn-lt"/>
              </a:rPr>
              <a:t>ЭКОНОМИКИ И </a:t>
            </a:r>
            <a:r>
              <a:rPr lang="ru-RU" sz="1400" b="1" dirty="0" smtClean="0">
                <a:solidFill>
                  <a:srgbClr val="FFCC66"/>
                </a:solidFill>
                <a:latin typeface="+mn-lt"/>
              </a:rPr>
              <a:t>МЕНЕДЖМЕНТА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	                                             </a:t>
            </a:r>
            <a:r>
              <a:rPr lang="ru-RU" sz="1200" b="1" dirty="0" smtClean="0">
                <a:solidFill>
                  <a:srgbClr val="00B0F0"/>
                </a:solidFill>
                <a:latin typeface="Calibri" pitchFamily="34" charset="0"/>
              </a:rPr>
              <a:t>ПРЕЗИДЕНТСКАЯ </a:t>
            </a:r>
            <a:r>
              <a:rPr lang="ru-RU" sz="1200" b="1" dirty="0">
                <a:solidFill>
                  <a:srgbClr val="00B0F0"/>
                </a:solidFill>
                <a:latin typeface="Calibri" pitchFamily="34" charset="0"/>
              </a:rPr>
              <a:t>ПРОГРАММА ПОДГОТОВКИ УПРАВЛЕНЧЕСКИХ КАДРОВ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844824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ИТОГОВАЯ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АТТЕСТАЦИОННАЯ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РАБОТА</a:t>
            </a:r>
            <a:endParaRPr lang="en-US" sz="18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тему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:</a:t>
            </a:r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30" name="Picture 6" descr="C:\Users\Владимир\Dropbox\Президентская программа\Предметы\(Диплом)\лого\BFU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94992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Владимир\Dropbox\Президентская программа\Предметы\(Диплом)\лого\ppro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1440160" cy="99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7789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Маркетинговый анализ деятельности</a:t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Определение основных услуг компании</a:t>
            </a:r>
            <a:endParaRPr 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089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52400"/>
            <a:ext cx="843528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/>
              <a:t>Основная услуга компании и обоснование ее </a:t>
            </a:r>
            <a:r>
              <a:rPr lang="ru-RU" sz="2400" b="1" dirty="0" err="1" smtClean="0"/>
              <a:t>востребованности</a:t>
            </a:r>
            <a:r>
              <a:rPr lang="ru-RU" sz="2400" b="1" dirty="0" smtClean="0"/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ru-RU" sz="3200" b="1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692696"/>
            <a:ext cx="8136904" cy="1080120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Консультирование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дистрибьюторских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компаний, работающих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рынке пищевых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продуктов, по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вопросам автоматизации маркетингового учета в системе «1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 Управление торговлей». 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429000"/>
            <a:ext cx="1440160" cy="9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1584176" cy="126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39552" y="306896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Рынок торговли </a:t>
            </a:r>
            <a:r>
              <a:rPr lang="ru-RU" b="1" dirty="0" smtClean="0"/>
              <a:t>растет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3728" y="436510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125650 </a:t>
            </a:r>
            <a:r>
              <a:rPr lang="ru-RU" b="1" dirty="0" smtClean="0"/>
              <a:t>продуктовых ДЦ в РФ </a:t>
            </a:r>
            <a:endParaRPr lang="ru-RU" b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16832"/>
            <a:ext cx="1368152" cy="10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347864" y="29249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Покупатели экономят</a:t>
            </a:r>
            <a:endParaRPr lang="ru-RU" b="1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 r="4784" b="5608"/>
          <a:stretch>
            <a:fillRect/>
          </a:stretch>
        </p:blipFill>
        <p:spPr bwMode="auto">
          <a:xfrm>
            <a:off x="6732240" y="1916832"/>
            <a:ext cx="1368152" cy="107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6588224" y="3068960"/>
            <a:ext cx="1716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Кол-во акции увеличивается</a:t>
            </a:r>
            <a:endParaRPr lang="ru-RU" b="1" dirty="0" smtClean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229200"/>
            <a:ext cx="1296144" cy="96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683568" y="43651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Компенсации - скидками</a:t>
            </a:r>
            <a:endParaRPr lang="ru-RU" b="1" dirty="0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941168"/>
            <a:ext cx="1357075" cy="11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5085184"/>
            <a:ext cx="1728192" cy="125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3779912" y="6237312"/>
            <a:ext cx="156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</a:t>
            </a:r>
            <a:r>
              <a:rPr lang="ru-RU" b="1" dirty="0" smtClean="0"/>
              <a:t>1С</a:t>
            </a:r>
            <a:r>
              <a:rPr lang="en-US" b="1" dirty="0" smtClean="0"/>
              <a:t>”</a:t>
            </a:r>
            <a:r>
              <a:rPr lang="ru-RU" b="1" dirty="0" smtClean="0"/>
              <a:t> </a:t>
            </a:r>
            <a:r>
              <a:rPr lang="ru-RU" b="1" dirty="0" smtClean="0"/>
              <a:t>- </a:t>
            </a:r>
            <a:r>
              <a:rPr lang="ru-RU" b="1" dirty="0" smtClean="0"/>
              <a:t>лидер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300192" y="422108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Маркетингового </a:t>
            </a:r>
            <a:r>
              <a:rPr lang="ru-RU" b="1" dirty="0" smtClean="0"/>
              <a:t>учета в </a:t>
            </a:r>
            <a:r>
              <a:rPr lang="en-US" b="1" dirty="0" smtClean="0"/>
              <a:t>“</a:t>
            </a:r>
            <a:r>
              <a:rPr lang="ru-RU" b="1" dirty="0" smtClean="0"/>
              <a:t>1С</a:t>
            </a:r>
            <a:r>
              <a:rPr lang="en-US" b="1" dirty="0" smtClean="0"/>
              <a:t>”</a:t>
            </a:r>
            <a:r>
              <a:rPr lang="ru-RU" b="1" dirty="0" smtClean="0"/>
              <a:t> и других </a:t>
            </a:r>
            <a:r>
              <a:rPr lang="en-US" b="1" dirty="0" smtClean="0"/>
              <a:t>ERP</a:t>
            </a:r>
            <a:r>
              <a:rPr lang="ru-RU" b="1" dirty="0" smtClean="0"/>
              <a:t>  </a:t>
            </a:r>
            <a:r>
              <a:rPr lang="ru-RU" b="1" dirty="0" smtClean="0"/>
              <a:t>- нет</a:t>
            </a:r>
            <a:endParaRPr lang="ru-RU" b="1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1700809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26064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Основные проблемы учета затрат по </a:t>
            </a:r>
            <a:r>
              <a:rPr lang="ru-RU" sz="2000" b="1" dirty="0" err="1" smtClean="0"/>
              <a:t>трейд-маркетинговым</a:t>
            </a:r>
            <a:r>
              <a:rPr lang="ru-RU" sz="2000" b="1" dirty="0" smtClean="0"/>
              <a:t> </a:t>
            </a:r>
            <a:r>
              <a:rPr lang="ru-RU" sz="2000" b="1" dirty="0" smtClean="0"/>
              <a:t>мероприятиям в дистрибьюторской компании</a:t>
            </a:r>
          </a:p>
        </p:txBody>
      </p:sp>
      <p:pic>
        <p:nvPicPr>
          <p:cNvPr id="5" name="Рисунок 4" descr="деньг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3140968"/>
            <a:ext cx="1368152" cy="769586"/>
          </a:xfrm>
          <a:prstGeom prst="rect">
            <a:avLst/>
          </a:prstGeom>
        </p:spPr>
      </p:pic>
      <p:pic>
        <p:nvPicPr>
          <p:cNvPr id="6" name="Рисунок 5" descr="баланс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5944" y="4077072"/>
            <a:ext cx="794488" cy="686712"/>
          </a:xfrm>
          <a:prstGeom prst="rect">
            <a:avLst/>
          </a:prstGeom>
        </p:spPr>
      </p:pic>
      <p:pic>
        <p:nvPicPr>
          <p:cNvPr id="7" name="Рисунок 6" descr="убытк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4077072"/>
            <a:ext cx="1047008" cy="836712"/>
          </a:xfrm>
          <a:prstGeom prst="rect">
            <a:avLst/>
          </a:prstGeom>
        </p:spPr>
      </p:pic>
      <p:pic>
        <p:nvPicPr>
          <p:cNvPr id="8" name="Рисунок 7" descr="скидкки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3068960"/>
            <a:ext cx="1080120" cy="8100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704602"/>
            <a:ext cx="3404617" cy="281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836712"/>
            <a:ext cx="8424936" cy="29523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«Прозрачные </a:t>
            </a: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денежные потоки </a:t>
            </a:r>
            <a:endParaRPr lang="ru-RU" sz="26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маркетингу в реальном времени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«1С» </a:t>
            </a: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дистрибьютора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для получения компенсаций от </a:t>
            </a: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поставщиков в полном объеме и точно в срок».</a:t>
            </a:r>
            <a:endParaRPr lang="ru-RU" sz="2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52400"/>
            <a:ext cx="843528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/>
              <a:t>Сформулировано УТП компании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ru-RU" sz="3200" b="1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9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Разделение предоставленных поставщиком скидок на товар и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/>
              <a:t> </a:t>
            </a:r>
            <a:r>
              <a:rPr lang="ru-RU" sz="2000" dirty="0" smtClean="0"/>
              <a:t>                                                                                                                 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их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учет </a:t>
            </a:r>
            <a:r>
              <a:rPr lang="ru-RU" sz="2000" b="1" dirty="0" smtClean="0"/>
              <a:t>(1)</a:t>
            </a:r>
            <a:endParaRPr lang="ru-RU" sz="2000" b="1" dirty="0" smtClean="0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lang="ru-RU" sz="2000" dirty="0" smtClean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6667" t="21017" b="3321"/>
          <a:stretch>
            <a:fillRect/>
          </a:stretch>
        </p:blipFill>
        <p:spPr bwMode="auto">
          <a:xfrm>
            <a:off x="611560" y="1412776"/>
            <a:ext cx="82089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6977" t="25784" r="13953" b="22648"/>
          <a:stretch>
            <a:fillRect/>
          </a:stretch>
        </p:blipFill>
        <p:spPr bwMode="auto">
          <a:xfrm>
            <a:off x="5076056" y="2492897"/>
            <a:ext cx="35283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3635896" y="3429000"/>
            <a:ext cx="3672408" cy="1800200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скидкки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92696"/>
            <a:ext cx="864096" cy="648072"/>
          </a:xfrm>
          <a:prstGeom prst="rect">
            <a:avLst/>
          </a:prstGeom>
        </p:spPr>
      </p:pic>
      <p:sp>
        <p:nvSpPr>
          <p:cNvPr id="16" name="Рамка 15"/>
          <p:cNvSpPr/>
          <p:nvPr/>
        </p:nvSpPr>
        <p:spPr>
          <a:xfrm>
            <a:off x="611560" y="3140969"/>
            <a:ext cx="4320480" cy="1440160"/>
          </a:xfrm>
          <a:prstGeom prst="frame">
            <a:avLst>
              <a:gd name="adj1" fmla="val 1071"/>
            </a:avLst>
          </a:prstGeom>
          <a:solidFill>
            <a:srgbClr val="FF0000"/>
          </a:solidFill>
          <a:ln w="3175" cmpd="dbl"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3330" t="38704" r="13330"/>
          <a:stretch>
            <a:fillRect/>
          </a:stretch>
        </p:blipFill>
        <p:spPr bwMode="auto">
          <a:xfrm>
            <a:off x="611560" y="908721"/>
            <a:ext cx="7632848" cy="254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b="7279"/>
          <a:stretch>
            <a:fillRect/>
          </a:stretch>
        </p:blipFill>
        <p:spPr bwMode="auto">
          <a:xfrm>
            <a:off x="611560" y="3501009"/>
            <a:ext cx="7704856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899592" y="1700809"/>
            <a:ext cx="0" cy="4176464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483768" y="2996952"/>
            <a:ext cx="432048" cy="2880320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92280" y="2996952"/>
            <a:ext cx="72008" cy="2880320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1520" y="260649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Разделение предоставленных поставщиком скидок на товар и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/>
              <a:t> </a:t>
            </a:r>
            <a:r>
              <a:rPr lang="ru-RU" sz="2000" dirty="0" smtClean="0"/>
              <a:t>                                                                                                                 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их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учет </a:t>
            </a:r>
            <a:r>
              <a:rPr lang="ru-RU" sz="2000" b="1" dirty="0" smtClean="0"/>
              <a:t>(2)</a:t>
            </a:r>
            <a:endParaRPr lang="ru-RU" sz="2000" b="1" dirty="0" smtClean="0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lang="ru-RU" sz="2000" dirty="0" smtClean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13330" t="38704" r="13330"/>
          <a:stretch>
            <a:fillRect/>
          </a:stretch>
        </p:blipFill>
        <p:spPr bwMode="auto">
          <a:xfrm>
            <a:off x="611560" y="908721"/>
            <a:ext cx="7632848" cy="254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5769" t="29325"/>
          <a:stretch>
            <a:fillRect/>
          </a:stretch>
        </p:blipFill>
        <p:spPr bwMode="auto">
          <a:xfrm>
            <a:off x="611560" y="3573017"/>
            <a:ext cx="77048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1187624" y="2420889"/>
            <a:ext cx="144016" cy="2088232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915816" y="2996952"/>
            <a:ext cx="1584176" cy="194421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1520" y="260649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Разделение предоставленных поставщиком скидок на товар и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/>
              <a:t> </a:t>
            </a:r>
            <a:r>
              <a:rPr lang="ru-RU" sz="2000" dirty="0" smtClean="0"/>
              <a:t>                                                                                                                 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их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учет </a:t>
            </a:r>
            <a:r>
              <a:rPr lang="ru-RU" sz="2000" b="1" dirty="0" smtClean="0"/>
              <a:t>(3)</a:t>
            </a:r>
            <a:endParaRPr lang="ru-RU" sz="2000" b="1" dirty="0" smtClean="0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lang="ru-RU" sz="2000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9" y="1628800"/>
            <a:ext cx="2143172" cy="187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7"/>
            <a:ext cx="6480175" cy="332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Учет оплат за </a:t>
            </a:r>
            <a:r>
              <a:rPr lang="ru-RU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трейд-маркетинговое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мероприятие при нескольких       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формах компенсации</a:t>
            </a:r>
            <a:endParaRPr lang="ru-RU" sz="2800" dirty="0" smtClean="0">
              <a:latin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843808" y="2276873"/>
            <a:ext cx="4032448" cy="1440160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6" y="4509121"/>
            <a:ext cx="6480175" cy="20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1331640" y="2132857"/>
            <a:ext cx="216024" cy="3528392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деньг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980728"/>
            <a:ext cx="856095" cy="4815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lang="ru-RU" sz="2000" b="1" dirty="0" smtClean="0"/>
              <a:t>Учет </a:t>
            </a:r>
            <a:r>
              <a:rPr lang="ru-RU" sz="2000" b="1" dirty="0" smtClean="0"/>
              <a:t>предстоящих затрат по </a:t>
            </a:r>
            <a:r>
              <a:rPr lang="ru-RU" sz="2000" b="1" dirty="0" smtClean="0"/>
              <a:t>согласованным</a:t>
            </a:r>
          </a:p>
          <a:p>
            <a:r>
              <a:rPr lang="ru-RU" sz="2000" b="1" dirty="0" smtClean="0"/>
              <a:t>                                                                           </a:t>
            </a:r>
            <a:r>
              <a:rPr lang="ru-RU" sz="2000" b="1" dirty="0" err="1" smtClean="0"/>
              <a:t>трейд-маркетнговым</a:t>
            </a:r>
            <a:r>
              <a:rPr lang="ru-RU" sz="2000" b="1" dirty="0" smtClean="0"/>
              <a:t> меро</a:t>
            </a:r>
            <a:r>
              <a:rPr lang="ru-RU" sz="2000" b="1" dirty="0" smtClean="0"/>
              <a:t>приятиям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 b="60605"/>
          <a:stretch>
            <a:fillRect/>
          </a:stretch>
        </p:blipFill>
        <p:spPr bwMode="auto">
          <a:xfrm>
            <a:off x="323528" y="1196752"/>
            <a:ext cx="3815971" cy="14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08920"/>
            <a:ext cx="7416824" cy="368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1907704" y="2564905"/>
            <a:ext cx="4320480" cy="3528392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низ 18"/>
          <p:cNvSpPr/>
          <p:nvPr/>
        </p:nvSpPr>
        <p:spPr>
          <a:xfrm flipH="1">
            <a:off x="3347864" y="4077073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flipH="1">
            <a:off x="1403648" y="2132857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flipH="1">
            <a:off x="2267744" y="2132856"/>
            <a:ext cx="216024" cy="296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убыт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8640"/>
            <a:ext cx="1043924" cy="8342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59024" y="18864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Понимание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состояния затрат и обязательств по реализованным,  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текущим и предстоящим </a:t>
            </a:r>
            <a:r>
              <a:rPr lang="ru-RU" b="1" dirty="0" err="1" smtClean="0">
                <a:ea typeface="Calibri" pitchFamily="34" charset="0"/>
                <a:cs typeface="Times New Roman" pitchFamily="18" charset="0"/>
              </a:rPr>
              <a:t>трейд-маркетинговым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         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                          мероприятиям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в реальном времени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329" t="21319" r="56667"/>
          <a:stretch>
            <a:fillRect/>
          </a:stretch>
        </p:blipFill>
        <p:spPr bwMode="auto">
          <a:xfrm>
            <a:off x="107504" y="620688"/>
            <a:ext cx="3131840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3329" t="24104" r="11108" b="30578"/>
          <a:stretch>
            <a:fillRect/>
          </a:stretch>
        </p:blipFill>
        <p:spPr bwMode="auto">
          <a:xfrm>
            <a:off x="3131840" y="1700808"/>
            <a:ext cx="58326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3334" t="19394" r="11104"/>
          <a:stretch>
            <a:fillRect/>
          </a:stretch>
        </p:blipFill>
        <p:spPr bwMode="auto">
          <a:xfrm>
            <a:off x="1619672" y="3645024"/>
            <a:ext cx="59766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алан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2400" y="1124744"/>
            <a:ext cx="461251" cy="3986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Опыт основателя за 18 последних лет работы</a:t>
            </a:r>
            <a:endParaRPr lang="ru-RU" sz="2800" b="1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267744" y="1556792"/>
            <a:ext cx="2232248" cy="325760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МПБК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“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ОЧАКОВО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”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940152" y="1412776"/>
            <a:ext cx="3096344" cy="549424"/>
          </a:xfrm>
        </p:spPr>
        <p:txBody>
          <a:bodyPr>
            <a:noAutofit/>
          </a:bodyPr>
          <a:lstStyle/>
          <a:p>
            <a:r>
              <a:rPr lang="en-US" sz="1500" cap="all" dirty="0" smtClean="0">
                <a:solidFill>
                  <a:schemeClr val="tx1"/>
                </a:solidFill>
                <a:latin typeface="Cambria" pitchFamily="18" charset="0"/>
              </a:rPr>
              <a:t>“</a:t>
            </a:r>
            <a:r>
              <a:rPr lang="ru-RU" sz="1500" cap="all" dirty="0" smtClean="0">
                <a:solidFill>
                  <a:schemeClr val="tx1"/>
                </a:solidFill>
                <a:latin typeface="Cambria" pitchFamily="18" charset="0"/>
              </a:rPr>
              <a:t>КОМПАНИЯ ЦЕФЕЙ</a:t>
            </a:r>
            <a:r>
              <a:rPr lang="en-US" sz="1500" cap="all" dirty="0" smtClean="0">
                <a:solidFill>
                  <a:schemeClr val="tx1"/>
                </a:solidFill>
                <a:latin typeface="Cambria" pitchFamily="18" charset="0"/>
              </a:rPr>
              <a:t>”</a:t>
            </a:r>
            <a:endParaRPr lang="ru-RU" sz="1500" cap="all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</a:rPr>
              <a:t>БОЛЬШЕ ЧЕМ </a:t>
            </a:r>
            <a:r>
              <a:rPr lang="ru-RU" sz="1500" dirty="0" smtClean="0">
                <a:solidFill>
                  <a:schemeClr val="tx1"/>
                </a:solidFill>
                <a:latin typeface="Cambria" pitchFamily="18" charset="0"/>
              </a:rPr>
              <a:t>ДИСТРИБЬЮЦИЯ</a:t>
            </a:r>
            <a:endParaRPr lang="ru-RU" sz="15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b="1" dirty="0" smtClean="0"/>
              <a:t>Управляющий менеджер представительства в регионе</a:t>
            </a:r>
          </a:p>
          <a:p>
            <a:r>
              <a:rPr lang="ru-RU" sz="1400" dirty="0" smtClean="0"/>
              <a:t>команда эксклюзивных торговых агентов</a:t>
            </a:r>
          </a:p>
          <a:p>
            <a:r>
              <a:rPr lang="ru-RU" sz="1400" dirty="0" smtClean="0"/>
              <a:t>команда </a:t>
            </a:r>
            <a:r>
              <a:rPr lang="ru-RU" sz="1400" dirty="0" err="1" smtClean="0"/>
              <a:t>мерчендайзеров</a:t>
            </a:r>
            <a:endParaRPr lang="ru-RU" sz="1400" dirty="0" smtClean="0"/>
          </a:p>
          <a:p>
            <a:r>
              <a:rPr lang="ru-RU" sz="1400" dirty="0" smtClean="0"/>
              <a:t>3 дистрибьютора</a:t>
            </a:r>
          </a:p>
          <a:p>
            <a:r>
              <a:rPr lang="ru-RU" sz="1400" dirty="0" smtClean="0"/>
              <a:t>вывод на рынок 4 новых продуктов линеек</a:t>
            </a:r>
          </a:p>
          <a:p>
            <a:r>
              <a:rPr lang="ru-RU" sz="1400" dirty="0" smtClean="0"/>
              <a:t>уровень </a:t>
            </a:r>
            <a:r>
              <a:rPr lang="ru-RU" sz="1400" dirty="0" err="1" smtClean="0"/>
              <a:t>дистрибьюции</a:t>
            </a:r>
            <a:r>
              <a:rPr lang="ru-RU" sz="1400" dirty="0" smtClean="0"/>
              <a:t> в регионе - 92 %</a:t>
            </a:r>
          </a:p>
          <a:p>
            <a:r>
              <a:rPr lang="ru-RU" sz="1400" dirty="0" smtClean="0"/>
              <a:t>объем продаж за годы работы – </a:t>
            </a:r>
            <a:r>
              <a:rPr lang="en-US" sz="1400" dirty="0" smtClean="0"/>
              <a:t>&gt; </a:t>
            </a:r>
            <a:r>
              <a:rPr lang="ru-RU" sz="1400" dirty="0" smtClean="0"/>
              <a:t>20 млн. л.  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/>
              <a:t>Директор по маркетингу</a:t>
            </a:r>
            <a:endParaRPr lang="ru-RU" sz="2000" b="1" dirty="0" smtClean="0"/>
          </a:p>
          <a:p>
            <a:r>
              <a:rPr lang="ru-RU" sz="1400" dirty="0" smtClean="0"/>
              <a:t>создание отдела </a:t>
            </a:r>
            <a:r>
              <a:rPr lang="en-US" sz="1400" dirty="0" smtClean="0"/>
              <a:t>“</a:t>
            </a:r>
            <a:r>
              <a:rPr lang="ru-RU" sz="1400" dirty="0" smtClean="0"/>
              <a:t>с нуля</a:t>
            </a:r>
            <a:r>
              <a:rPr lang="en-US" sz="1400" dirty="0" smtClean="0"/>
              <a:t>”</a:t>
            </a:r>
            <a:endParaRPr lang="ru-RU" sz="1400" dirty="0" smtClean="0"/>
          </a:p>
          <a:p>
            <a:r>
              <a:rPr lang="ru-RU" sz="1400" dirty="0" err="1" smtClean="0"/>
              <a:t>ок</a:t>
            </a:r>
            <a:r>
              <a:rPr lang="ru-RU" sz="1400" dirty="0" smtClean="0"/>
              <a:t>. 400</a:t>
            </a:r>
            <a:r>
              <a:rPr lang="en-US" sz="1400" dirty="0" smtClean="0"/>
              <a:t> </a:t>
            </a:r>
            <a:r>
              <a:rPr lang="ru-RU" sz="1400" dirty="0" err="1" smtClean="0"/>
              <a:t>трейд-маркетинговых</a:t>
            </a:r>
            <a:r>
              <a:rPr lang="ru-RU" sz="1400" dirty="0" smtClean="0"/>
              <a:t> акций в месяц с оборотом до 15 млн. руб.</a:t>
            </a:r>
            <a:endParaRPr lang="ru-RU" sz="1400" dirty="0" smtClean="0"/>
          </a:p>
          <a:p>
            <a:r>
              <a:rPr lang="ru-RU" sz="1400" dirty="0" smtClean="0"/>
              <a:t>более 300 производителей за годы работы</a:t>
            </a:r>
            <a:endParaRPr lang="ru-RU" sz="1400" dirty="0" smtClean="0"/>
          </a:p>
          <a:p>
            <a:r>
              <a:rPr lang="ru-RU" sz="1400" dirty="0" smtClean="0"/>
              <a:t>более 200 маркетинговых бюджетов в работе</a:t>
            </a:r>
          </a:p>
          <a:p>
            <a:r>
              <a:rPr lang="ru-RU" sz="1400" dirty="0" smtClean="0"/>
              <a:t> </a:t>
            </a:r>
            <a:r>
              <a:rPr lang="en-US" sz="1400" dirty="0" smtClean="0"/>
              <a:t>“</a:t>
            </a:r>
            <a:r>
              <a:rPr lang="ru-RU" sz="1400" dirty="0" smtClean="0"/>
              <a:t>1</a:t>
            </a:r>
            <a:r>
              <a:rPr lang="en-US" sz="1400" dirty="0" smtClean="0"/>
              <a:t>C:7”, ”1C:8”,”SAP”,”Bitrix”,“</a:t>
            </a:r>
            <a:r>
              <a:rPr lang="ru-RU" sz="1400" dirty="0" smtClean="0"/>
              <a:t>Чикаго</a:t>
            </a:r>
            <a:r>
              <a:rPr lang="en-US" sz="1400" dirty="0" smtClean="0"/>
              <a:t>” </a:t>
            </a:r>
            <a:r>
              <a:rPr lang="ru-RU" sz="1400" dirty="0" smtClean="0"/>
              <a:t>…</a:t>
            </a:r>
          </a:p>
          <a:p>
            <a:r>
              <a:rPr lang="ru-RU" sz="1400" dirty="0" smtClean="0"/>
              <a:t>команда </a:t>
            </a:r>
            <a:r>
              <a:rPr lang="ru-RU" sz="1400" dirty="0" err="1" smtClean="0"/>
              <a:t>мерчендайзеров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</a:t>
            </a:r>
            <a:endParaRPr lang="ru-RU" sz="1400" dirty="0" smtClean="0"/>
          </a:p>
          <a:p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043608" y="4581128"/>
            <a:ext cx="2952328" cy="1548080"/>
            <a:chOff x="899592" y="4437112"/>
            <a:chExt cx="3096344" cy="1692096"/>
          </a:xfrm>
        </p:grpSpPr>
        <p:pic>
          <p:nvPicPr>
            <p:cNvPr id="10" name="Picture 2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5301208"/>
              <a:ext cx="1511968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 preferRelativeResize="0">
              <a:picLocks noChangeArrowheads="1"/>
            </p:cNvPicPr>
            <p:nvPr/>
          </p:nvPicPr>
          <p:blipFill>
            <a:blip r:embed="rId3" cstate="print"/>
            <a:srcRect r="15991"/>
            <a:stretch>
              <a:fillRect/>
            </a:stretch>
          </p:blipFill>
          <p:spPr bwMode="auto">
            <a:xfrm>
              <a:off x="2483768" y="5301208"/>
              <a:ext cx="1512168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4450568"/>
              <a:ext cx="1511968" cy="826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5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4437112"/>
              <a:ext cx="1512168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2325" t="4545" r="4595" b="11456"/>
          <a:stretch>
            <a:fillRect/>
          </a:stretch>
        </p:blipFill>
        <p:spPr bwMode="auto">
          <a:xfrm>
            <a:off x="539552" y="1412776"/>
            <a:ext cx="1656184" cy="52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F:\61967\МАРКЕТИНГ\ФС 2\цефей фмсг рус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196752"/>
            <a:ext cx="1030711" cy="879790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5292080" y="4509120"/>
            <a:ext cx="2952328" cy="1620088"/>
            <a:chOff x="5148064" y="4437112"/>
            <a:chExt cx="3096176" cy="1692096"/>
          </a:xfrm>
        </p:grpSpPr>
        <p:pic>
          <p:nvPicPr>
            <p:cNvPr id="16" name="Рисунок 15" descr="главный склад.jpg"/>
            <p:cNvPicPr preferRelativeResize="0">
              <a:picLocks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148064" y="5301208"/>
              <a:ext cx="1512000" cy="828000"/>
            </a:xfrm>
            <a:prstGeom prst="rect">
              <a:avLst/>
            </a:prstGeom>
          </p:spPr>
        </p:pic>
        <p:pic>
          <p:nvPicPr>
            <p:cNvPr id="17" name="Рисунок 16" descr="склад кдв.jpg"/>
            <p:cNvPicPr preferRelativeResize="0">
              <a:picLocks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6732240" y="4437112"/>
              <a:ext cx="1512000" cy="828000"/>
            </a:xfrm>
            <a:prstGeom prst="rect">
              <a:avLst/>
            </a:prstGeom>
          </p:spPr>
        </p:pic>
        <p:pic>
          <p:nvPicPr>
            <p:cNvPr id="18" name="Picture 1" descr="C:\Documents and Settings\Медведева.CEFEY\Мои документы\Dropbox\Фото для буклета\Рампа.jpg"/>
            <p:cNvPicPr preferRelativeResize="0">
              <a:picLocks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6732240" y="5301208"/>
              <a:ext cx="1512000" cy="828000"/>
            </a:xfrm>
            <a:prstGeom prst="rect">
              <a:avLst/>
            </a:prstGeom>
            <a:noFill/>
          </p:spPr>
        </p:pic>
        <p:pic>
          <p:nvPicPr>
            <p:cNvPr id="20" name="Picture 2" descr="C:\Documents and Settings\Медведева.CEFEY\Мои документы\Dropbox\Фото для буклета\машины 2.JPG"/>
            <p:cNvPicPr preferRelativeResize="0">
              <a:picLocks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5148064" y="4437112"/>
              <a:ext cx="1512000" cy="82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Рисунок 2" descr="ффф"/>
          <p:cNvPicPr/>
          <p:nvPr/>
        </p:nvPicPr>
        <p:blipFill>
          <a:blip r:embed="rId2" cstate="print"/>
          <a:srcRect b="30627"/>
          <a:stretch>
            <a:fillRect/>
          </a:stretch>
        </p:blipFill>
        <p:spPr>
          <a:xfrm>
            <a:off x="251520" y="116632"/>
            <a:ext cx="5616624" cy="66693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12160" y="1196752"/>
            <a:ext cx="2987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Разработанная схема </a:t>
            </a:r>
            <a:endParaRPr lang="ru-RU" sz="3200" dirty="0" smtClean="0"/>
          </a:p>
          <a:p>
            <a:pPr algn="ctr"/>
            <a:r>
              <a:rPr lang="ru-RU" sz="3200" dirty="0" smtClean="0"/>
              <a:t>бизнес-процесса </a:t>
            </a:r>
          </a:p>
          <a:p>
            <a:pPr algn="ctr"/>
            <a:r>
              <a:rPr lang="ru-RU" sz="3200" dirty="0" smtClean="0"/>
              <a:t>учета </a:t>
            </a:r>
            <a:endParaRPr lang="ru-RU" sz="3200" dirty="0" smtClean="0"/>
          </a:p>
          <a:p>
            <a:pPr algn="ctr"/>
            <a:r>
              <a:rPr lang="ru-RU" sz="3200" dirty="0" smtClean="0"/>
              <a:t>маркетинговых</a:t>
            </a:r>
            <a:endParaRPr lang="ru-RU" sz="3200" dirty="0" smtClean="0"/>
          </a:p>
          <a:p>
            <a:pPr algn="ctr"/>
            <a:r>
              <a:rPr lang="ru-RU" sz="3200" dirty="0" smtClean="0"/>
              <a:t>компенсаций</a:t>
            </a:r>
          </a:p>
          <a:p>
            <a:pPr algn="ctr"/>
            <a:r>
              <a:rPr lang="ru-RU" sz="3200" dirty="0" smtClean="0"/>
              <a:t>от поставщиков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533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/>
              <a:t>Разработанная схема бизнес-процесса учета компенсаций </a:t>
            </a:r>
            <a:r>
              <a:rPr lang="ru-RU" sz="2000" b="1" dirty="0" smtClean="0"/>
              <a:t>(1</a:t>
            </a:r>
            <a:r>
              <a:rPr lang="ru-RU" sz="2000" b="1" dirty="0" smtClean="0"/>
              <a:t>)</a:t>
            </a:r>
          </a:p>
          <a:p>
            <a:r>
              <a:rPr lang="ru-RU" sz="2000" b="1" dirty="0" smtClean="0"/>
              <a:t> (верхняя часть, увеличенная) </a:t>
            </a:r>
            <a:endParaRPr lang="ru-RU" sz="2000" b="1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45128" cy="433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533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/>
              <a:t>Разработанная схема бизнес-процесса учета компенсаций (2)</a:t>
            </a:r>
          </a:p>
          <a:p>
            <a:r>
              <a:rPr lang="ru-RU" sz="2000" b="1" dirty="0" smtClean="0"/>
              <a:t> (нижняя часть, увеличенная) </a:t>
            </a:r>
            <a:endParaRPr lang="ru-RU" sz="2000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208912" cy="522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Основные </a:t>
            </a:r>
            <a:r>
              <a:rPr lang="ru-RU" sz="2000" b="1" dirty="0" smtClean="0"/>
              <a:t>элементы </a:t>
            </a:r>
            <a:r>
              <a:rPr lang="ru-RU" sz="2000" b="1" dirty="0" smtClean="0"/>
              <a:t>разработанной программы вывода </a:t>
            </a:r>
            <a:r>
              <a:rPr lang="ru-RU" sz="2000" b="1" dirty="0" smtClean="0"/>
              <a:t>УТП на рынок</a:t>
            </a:r>
            <a:endParaRPr lang="ru-RU" sz="2000" b="1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Рисунок 2" descr="Программа выведения УТП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352927" cy="50009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Календарный </a:t>
            </a:r>
            <a:r>
              <a:rPr lang="ru-RU" sz="2000" b="1" dirty="0" smtClean="0"/>
              <a:t>график реализации основных </a:t>
            </a:r>
            <a:r>
              <a:rPr lang="ru-RU" sz="2000" b="1" dirty="0" smtClean="0"/>
              <a:t>элементов </a:t>
            </a:r>
            <a:r>
              <a:rPr lang="ru-RU" sz="2000" b="1" dirty="0" smtClean="0"/>
              <a:t>программы вывода УТП на </a:t>
            </a:r>
            <a:r>
              <a:rPr lang="ru-RU" sz="2000" b="1" dirty="0" smtClean="0"/>
              <a:t>рынок (диаграмма </a:t>
            </a:r>
            <a:r>
              <a:rPr lang="ru-RU" sz="2000" b="1" dirty="0" err="1" smtClean="0"/>
              <a:t>Ганта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752528" cy="260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4752528" cy="228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509120"/>
            <a:ext cx="3744416" cy="168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51520" y="260648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Оценочные 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показатели элементов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программы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по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виду их 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возможного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результата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8131" name="AutoShape 3" descr="https://matintoleranse-allergi.no/wp-content/uploads/2018/02/coaching-hjelp-drammen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3" name="AutoShape 5" descr="https://matintoleranse-allergi.no/wp-content/uploads/2018/02/coaching-hjelp-drammen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652120" y="1268760"/>
            <a:ext cx="1136750" cy="8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916832"/>
            <a:ext cx="1242331" cy="107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924944"/>
            <a:ext cx="1512168" cy="11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292080" y="220486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Выполнена/</a:t>
            </a:r>
          </a:p>
          <a:p>
            <a:pPr algn="ctr"/>
            <a:r>
              <a:rPr lang="ru-RU" dirty="0" smtClean="0"/>
              <a:t>не выполнена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5004048" y="1844824"/>
            <a:ext cx="57606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36096" y="38610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Количественно измерима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5076056" y="4149080"/>
            <a:ext cx="57606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8304" y="2924944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Качественный результат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8244408" y="3573016"/>
            <a:ext cx="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>
          <a:xfrm>
            <a:off x="323528" y="2708921"/>
            <a:ext cx="8568952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  <p:sp>
        <p:nvSpPr>
          <p:cNvPr id="5" name="Номер слайда 6"/>
          <p:cNvSpPr txBox="1">
            <a:spLocks/>
          </p:cNvSpPr>
          <p:nvPr/>
        </p:nvSpPr>
        <p:spPr>
          <a:xfrm>
            <a:off x="683568" y="6381328"/>
            <a:ext cx="395536" cy="3098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7D7A59-36E2-48B9-B146-C1E59501F63F}" type="slidenum">
              <a:rPr lang="en-US" sz="1400" b="1" smtClean="0"/>
              <a:pPr/>
              <a:t>26</a:t>
            </a:fld>
            <a:endParaRPr 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373217"/>
            <a:ext cx="2160240" cy="84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2657"/>
            <a:ext cx="1008912" cy="101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1" y="3501008"/>
            <a:ext cx="3312367" cy="324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3409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>
          <a:xfrm>
            <a:off x="179512" y="332656"/>
            <a:ext cx="8640960" cy="100811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                                </a:t>
            </a:r>
            <a:r>
              <a:rPr lang="ru-RU" sz="4800" b="1" dirty="0" smtClean="0">
                <a:solidFill>
                  <a:schemeClr val="tx1"/>
                </a:solidFill>
              </a:rPr>
              <a:t>И СПАСИБО ЗА</a:t>
            </a:r>
            <a:r>
              <a:rPr lang="en-US" sz="4800" b="1" dirty="0" smtClean="0">
                <a:solidFill>
                  <a:schemeClr val="tx1"/>
                </a:solidFill>
                <a:latin typeface="CG Omega" pitchFamily="34" charset="0"/>
              </a:rPr>
              <a:t>: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6"/>
          <p:cNvSpPr txBox="1">
            <a:spLocks/>
          </p:cNvSpPr>
          <p:nvPr/>
        </p:nvSpPr>
        <p:spPr>
          <a:xfrm>
            <a:off x="611560" y="6381328"/>
            <a:ext cx="395536" cy="3098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7D7A59-36E2-48B9-B146-C1E59501F63F}" type="slidenum">
              <a:rPr lang="en-US" sz="1400" b="1" smtClean="0"/>
              <a:pPr/>
              <a:t>27</a:t>
            </a:fld>
            <a:endParaRPr lang="en-US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55245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5724128" y="1772817"/>
            <a:ext cx="3240360" cy="40324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знания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опыт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навыки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терпение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терпимость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мотивацию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веру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44825"/>
            <a:ext cx="446317" cy="37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73017"/>
            <a:ext cx="446317" cy="37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149080"/>
            <a:ext cx="446317" cy="37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25145"/>
            <a:ext cx="446317" cy="37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229201"/>
            <a:ext cx="446317" cy="37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96953"/>
            <a:ext cx="446317" cy="37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420889"/>
            <a:ext cx="446317" cy="37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бъект 1"/>
          <p:cNvSpPr txBox="1">
            <a:spLocks/>
          </p:cNvSpPr>
          <p:nvPr/>
        </p:nvSpPr>
        <p:spPr>
          <a:xfrm>
            <a:off x="179512" y="5949280"/>
            <a:ext cx="8712968" cy="72008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благодаря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которым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эта работа состоялась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09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6"/>
          <p:cNvSpPr txBox="1">
            <a:spLocks/>
          </p:cNvSpPr>
          <p:nvPr/>
        </p:nvSpPr>
        <p:spPr>
          <a:xfrm>
            <a:off x="539552" y="6381328"/>
            <a:ext cx="395536" cy="3098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7D7A59-36E2-48B9-B146-C1E59501F63F}" type="slidenum">
              <a:rPr lang="en-US" sz="1400" b="1" smtClean="0"/>
              <a:pPr/>
              <a:t>3</a:t>
            </a:fld>
            <a:endParaRPr lang="en-US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5639"/>
          <a:stretch>
            <a:fillRect/>
          </a:stretch>
        </p:blipFill>
        <p:spPr bwMode="auto">
          <a:xfrm>
            <a:off x="0" y="1"/>
            <a:ext cx="9146555" cy="263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1173"/>
          <a:stretch>
            <a:fillRect/>
          </a:stretch>
        </p:blipFill>
        <p:spPr bwMode="auto">
          <a:xfrm>
            <a:off x="0" y="685521"/>
            <a:ext cx="9144000" cy="45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635" y="2780929"/>
            <a:ext cx="404135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t="2347" r="-1802" b="3800"/>
          <a:stretch>
            <a:fillRect/>
          </a:stretch>
        </p:blipFill>
        <p:spPr bwMode="auto">
          <a:xfrm>
            <a:off x="4572000" y="2780929"/>
            <a:ext cx="432048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07904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www.mtagency.su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276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906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Calibri" pitchFamily="34" charset="0"/>
              </a:rPr>
              <a:t>Организационно-экономический анализ </a:t>
            </a:r>
            <a:r>
              <a:rPr lang="ru-RU" sz="3100" b="1" dirty="0" smtClean="0">
                <a:latin typeface="Calibri" pitchFamily="34" charset="0"/>
              </a:rPr>
              <a:t>деятельности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 Что сделано</a:t>
            </a:r>
            <a:endParaRPr 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1340768"/>
            <a:ext cx="72008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Сформулировано </a:t>
            </a:r>
            <a:r>
              <a:rPr lang="ru-RU" b="1" dirty="0" smtClean="0">
                <a:solidFill>
                  <a:schemeClr val="tx1"/>
                </a:solidFill>
              </a:rPr>
              <a:t>бизнес-видение для организации на 3 </a:t>
            </a:r>
            <a:r>
              <a:rPr lang="ru-RU" b="1" dirty="0" smtClean="0">
                <a:solidFill>
                  <a:schemeClr val="tx1"/>
                </a:solidFill>
              </a:rPr>
              <a:t>года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2564904"/>
            <a:ext cx="720080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Сформулирована </a:t>
            </a:r>
            <a:r>
              <a:rPr lang="ru-RU" b="1" dirty="0" smtClean="0">
                <a:solidFill>
                  <a:schemeClr val="tx1"/>
                </a:solidFill>
              </a:rPr>
              <a:t>бизнес-миссия компании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lvl="0" algn="ctr">
              <a:buNone/>
            </a:pPr>
            <a:endParaRPr lang="ru-RU" b="1" dirty="0" smtClean="0"/>
          </a:p>
          <a:p>
            <a:pPr lvl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 </a:t>
            </a:r>
            <a:r>
              <a:rPr lang="ru-RU" b="1" dirty="0" smtClean="0">
                <a:solidFill>
                  <a:srgbClr val="0070C0"/>
                </a:solidFill>
              </a:rPr>
              <a:t>нами </a:t>
            </a:r>
            <a:r>
              <a:rPr lang="ru-RU" b="1" dirty="0" err="1" smtClean="0">
                <a:solidFill>
                  <a:srgbClr val="0070C0"/>
                </a:solidFill>
              </a:rPr>
              <a:t>дистрибьюция</a:t>
            </a:r>
            <a:r>
              <a:rPr lang="ru-RU" b="1" dirty="0" smtClean="0">
                <a:solidFill>
                  <a:srgbClr val="0070C0"/>
                </a:solidFill>
              </a:rPr>
              <a:t> проще</a:t>
            </a:r>
            <a:r>
              <a:rPr lang="ru-RU" b="1" dirty="0" smtClean="0">
                <a:solidFill>
                  <a:srgbClr val="0070C0"/>
                </a:solidFill>
              </a:rPr>
              <a:t>!</a:t>
            </a:r>
          </a:p>
          <a:p>
            <a:pPr lvl="0"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lvl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Мы помогаем участникам </a:t>
            </a:r>
            <a:r>
              <a:rPr lang="en-US" dirty="0" smtClean="0">
                <a:solidFill>
                  <a:srgbClr val="0070C0"/>
                </a:solidFill>
              </a:rPr>
              <a:t>FMCG</a:t>
            </a:r>
            <a:r>
              <a:rPr lang="ru-RU" dirty="0" smtClean="0">
                <a:solidFill>
                  <a:srgbClr val="0070C0"/>
                </a:solidFill>
              </a:rPr>
              <a:t>-рынка в построении качественной </a:t>
            </a:r>
            <a:r>
              <a:rPr lang="ru-RU" dirty="0" err="1" smtClean="0">
                <a:solidFill>
                  <a:srgbClr val="0070C0"/>
                </a:solidFill>
              </a:rPr>
              <a:t>дистрибьюции</a:t>
            </a:r>
            <a:r>
              <a:rPr lang="ru-RU" dirty="0" smtClean="0">
                <a:solidFill>
                  <a:srgbClr val="0070C0"/>
                </a:solidFill>
              </a:rPr>
              <a:t>, постановке автоматизированного маркетингового учета, реализации </a:t>
            </a:r>
            <a:r>
              <a:rPr lang="ru-RU" dirty="0" err="1" smtClean="0">
                <a:solidFill>
                  <a:srgbClr val="0070C0"/>
                </a:solidFill>
              </a:rPr>
              <a:t>трейд-маркетинговых</a:t>
            </a:r>
            <a:r>
              <a:rPr lang="ru-RU" dirty="0" smtClean="0">
                <a:solidFill>
                  <a:srgbClr val="0070C0"/>
                </a:solidFill>
              </a:rPr>
              <a:t> мероприятий и получении компенсаций за них в полном объеме и точно в срок.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5301208"/>
            <a:ext cx="72008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Сформулированы стратегические цели компании на ближайшие </a:t>
            </a:r>
            <a:r>
              <a:rPr lang="ru-RU" b="1" dirty="0" smtClean="0">
                <a:solidFill>
                  <a:schemeClr val="tx1"/>
                </a:solidFill>
              </a:rPr>
              <a:t>3 года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1225595" cy="9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133284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13332" r="10333"/>
          <a:stretch>
            <a:fillRect/>
          </a:stretch>
        </p:blipFill>
        <p:spPr bwMode="auto">
          <a:xfrm>
            <a:off x="179512" y="3140968"/>
            <a:ext cx="135599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600" b="1" dirty="0" smtClean="0">
                <a:latin typeface="Calibri" pitchFamily="34" charset="0"/>
              </a:rPr>
              <a:t>Организационно-экономический анализ </a:t>
            </a:r>
            <a:r>
              <a:rPr lang="ru-RU" sz="2600" b="1" dirty="0" smtClean="0">
                <a:latin typeface="Calibri" pitchFamily="34" charset="0"/>
              </a:rPr>
              <a:t>деятельности </a:t>
            </a:r>
            <a:r>
              <a:rPr lang="ru-RU" b="1" dirty="0" smtClean="0">
                <a:solidFill>
                  <a:srgbClr val="0070C0"/>
                </a:solidFill>
              </a:rPr>
              <a:t>Анализ стадии жизненного цикла компании</a:t>
            </a:r>
            <a:endParaRPr 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040188" cy="685800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Этапы жизненного цикла </a:t>
            </a:r>
            <a:r>
              <a:rPr lang="ru-RU" sz="1400" dirty="0" smtClean="0">
                <a:solidFill>
                  <a:schemeClr val="tx1"/>
                </a:solidFill>
              </a:rPr>
              <a:t>организации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</a:rPr>
              <a:t>Ларри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Грейнера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4008" y="1196752"/>
            <a:ext cx="4041775" cy="68580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Этапы жизненного цикла организации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Ицхака </a:t>
            </a:r>
            <a:r>
              <a:rPr lang="ru-RU" sz="1400" dirty="0" err="1" smtClean="0">
                <a:solidFill>
                  <a:schemeClr val="tx1"/>
                </a:solidFill>
              </a:rPr>
              <a:t>Адизеса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Содержимое 12" descr="http://powerbranding.ru/wp-content/uploads/2014/07/greiner-olc-model.pn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038600" cy="274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https://avatars.mds.yandex.net/get-zen_doc/1221883/pub_5bf311f7ba19d900aa17f730_5bf31271c946fe00a93320f9/scale_1200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038600" cy="296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b4.static.userimages.ru/img/e/7/b/2912272057761fb82cd82f37c2e6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365104"/>
            <a:ext cx="432048" cy="14401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043608" y="5445224"/>
            <a:ext cx="2233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DDDDDD"/>
              </a:buClr>
              <a:buSzPct val="76000"/>
            </a:pPr>
            <a:r>
              <a:rPr lang="ru-RU" sz="2000" b="1" dirty="0" smtClean="0">
                <a:solidFill>
                  <a:srgbClr val="0070C0"/>
                </a:solidFill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</a:rPr>
              <a:t>Креативность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7" name="Рисунок 16" descr="https://b4.static.userimages.ru/img/e/7/b/2912272057761fb82cd82f37c2e6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548640" cy="1905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724128" y="5445224"/>
            <a:ext cx="2233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DDDDDD"/>
              </a:buClr>
              <a:buSzPct val="76000"/>
            </a:pPr>
            <a:r>
              <a:rPr lang="ru-RU" sz="2000" b="1" dirty="0" smtClean="0">
                <a:solidFill>
                  <a:srgbClr val="0070C0"/>
                </a:solidFill>
              </a:rPr>
              <a:t>«Ухаживание»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Стратегический анализ деятельности</a:t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Что 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сделано</a:t>
            </a:r>
            <a:endParaRPr 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1484784"/>
            <a:ext cx="72008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Анализ </a:t>
            </a:r>
            <a:r>
              <a:rPr lang="ru-RU" b="1" dirty="0" smtClean="0">
                <a:solidFill>
                  <a:schemeClr val="tx1"/>
                </a:solidFill>
              </a:rPr>
              <a:t>факторов макросреды на основе </a:t>
            </a:r>
            <a:r>
              <a:rPr lang="en-US" b="1" dirty="0" smtClean="0">
                <a:solidFill>
                  <a:schemeClr val="tx1"/>
                </a:solidFill>
              </a:rPr>
              <a:t>PEST</a:t>
            </a:r>
            <a:r>
              <a:rPr lang="ru-RU" b="1" dirty="0" smtClean="0">
                <a:solidFill>
                  <a:schemeClr val="tx1"/>
                </a:solidFill>
              </a:rPr>
              <a:t>-анализа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2636912"/>
            <a:ext cx="72008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Анализ </a:t>
            </a:r>
            <a:r>
              <a:rPr lang="ru-RU" b="1" dirty="0" smtClean="0">
                <a:solidFill>
                  <a:schemeClr val="tx1"/>
                </a:solidFill>
              </a:rPr>
              <a:t>конкурентной среды в  отрасли </a:t>
            </a:r>
            <a:r>
              <a:rPr lang="ru-RU" b="1" dirty="0" smtClean="0">
                <a:solidFill>
                  <a:schemeClr val="tx1"/>
                </a:solidFill>
              </a:rPr>
              <a:t>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конкурентной позиции </a:t>
            </a:r>
            <a:r>
              <a:rPr lang="ru-RU" b="1" dirty="0" smtClean="0">
                <a:solidFill>
                  <a:schemeClr val="tx1"/>
                </a:solidFill>
              </a:rPr>
              <a:t>компании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3861048"/>
            <a:ext cx="72008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</a:t>
            </a:r>
            <a:r>
              <a:rPr lang="ru-RU" b="1" dirty="0" smtClean="0">
                <a:solidFill>
                  <a:schemeClr val="tx1"/>
                </a:solidFill>
              </a:rPr>
              <a:t>Анализ </a:t>
            </a:r>
            <a:r>
              <a:rPr lang="ru-RU" b="1" dirty="0" smtClean="0">
                <a:solidFill>
                  <a:schemeClr val="tx1"/>
                </a:solidFill>
              </a:rPr>
              <a:t>сильных и слабых сторон компании, </a:t>
            </a:r>
            <a:r>
              <a:rPr lang="en-US" b="1" dirty="0" smtClean="0">
                <a:solidFill>
                  <a:schemeClr val="tx1"/>
                </a:solidFill>
              </a:rPr>
              <a:t>SWOT</a:t>
            </a:r>
            <a:r>
              <a:rPr lang="ru-RU" b="1" dirty="0" smtClean="0">
                <a:solidFill>
                  <a:schemeClr val="tx1"/>
                </a:solidFill>
              </a:rPr>
              <a:t>-анализ и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выбор </a:t>
            </a:r>
            <a:r>
              <a:rPr lang="ru-RU" b="1" dirty="0" smtClean="0">
                <a:solidFill>
                  <a:schemeClr val="tx1"/>
                </a:solidFill>
              </a:rPr>
              <a:t>конкурентной стратегии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5085184"/>
            <a:ext cx="72008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Анализ </a:t>
            </a:r>
            <a:r>
              <a:rPr lang="ru-RU" b="1" dirty="0" smtClean="0">
                <a:solidFill>
                  <a:schemeClr val="tx1"/>
                </a:solidFill>
              </a:rPr>
              <a:t>возможных стратегий роста компании по теории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Игоря </a:t>
            </a:r>
            <a:r>
              <a:rPr lang="ru-RU" b="1" dirty="0" err="1" smtClean="0">
                <a:solidFill>
                  <a:schemeClr val="tx1"/>
                </a:solidFill>
              </a:rPr>
              <a:t>Ансоффа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и выбор стратегии </a:t>
            </a:r>
            <a:r>
              <a:rPr lang="ru-RU" b="1" dirty="0" smtClean="0">
                <a:solidFill>
                  <a:schemeClr val="tx1"/>
                </a:solidFill>
              </a:rPr>
              <a:t>роста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936506" cy="93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6008"/>
          <a:stretch>
            <a:fillRect/>
          </a:stretch>
        </p:blipFill>
        <p:spPr bwMode="auto">
          <a:xfrm>
            <a:off x="323528" y="3789040"/>
            <a:ext cx="1102942" cy="105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118585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157192"/>
            <a:ext cx="1255017" cy="92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t="2614"/>
          <a:stretch>
            <a:fillRect/>
          </a:stretch>
        </p:blipFill>
        <p:spPr bwMode="auto">
          <a:xfrm>
            <a:off x="251520" y="1772816"/>
            <a:ext cx="6048672" cy="219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12648" y="6807656"/>
            <a:ext cx="1981200" cy="365760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40346"/>
            <a:ext cx="6048672" cy="255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528" y="3861048"/>
            <a:ext cx="4121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Услуги компании для дистрибьюторов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40768"/>
            <a:ext cx="4068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Услуги компании для производителей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2780928"/>
            <a:ext cx="28438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Основная конкурентная стратегия компании </a:t>
            </a:r>
          </a:p>
          <a:p>
            <a:pPr algn="ctr"/>
            <a:r>
              <a:rPr lang="ru-RU" sz="2200" b="1" dirty="0" smtClean="0"/>
              <a:t>–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стратегия сфокусированной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дифференциации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52400"/>
            <a:ext cx="8435280" cy="9906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Стратегический анализ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Анализ </a:t>
            </a:r>
            <a:r>
              <a:rPr lang="ru-RU" sz="3200" b="1" dirty="0" smtClean="0">
                <a:solidFill>
                  <a:srgbClr val="0070C0"/>
                </a:solidFill>
              </a:rPr>
              <a:t>услуг компании </a:t>
            </a:r>
            <a:r>
              <a:rPr lang="ru-RU" sz="3200" b="1" dirty="0" smtClean="0">
                <a:solidFill>
                  <a:srgbClr val="0070C0"/>
                </a:solidFill>
              </a:rPr>
              <a:t>и выбор конкурентной стратегии по </a:t>
            </a:r>
            <a:r>
              <a:rPr lang="ru-RU" sz="3200" b="1" dirty="0" smtClean="0">
                <a:solidFill>
                  <a:srgbClr val="0070C0"/>
                </a:solidFill>
              </a:rPr>
              <a:t>матрице </a:t>
            </a:r>
            <a:r>
              <a:rPr lang="ru-RU" sz="3200" b="1" dirty="0" smtClean="0">
                <a:solidFill>
                  <a:srgbClr val="0070C0"/>
                </a:solidFill>
              </a:rPr>
              <a:t>Майкла Портера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052736"/>
            <a:ext cx="2045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5-конечная звезда 11"/>
          <p:cNvSpPr/>
          <p:nvPr/>
        </p:nvSpPr>
        <p:spPr>
          <a:xfrm>
            <a:off x="3635896" y="3068960"/>
            <a:ext cx="288032" cy="26632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4283968" y="5517232"/>
            <a:ext cx="288032" cy="26632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3212976"/>
            <a:ext cx="30963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Основная стратегия развития компании </a:t>
            </a:r>
            <a:r>
              <a:rPr lang="ru-RU" sz="2200" b="1" dirty="0" smtClean="0"/>
              <a:t> </a:t>
            </a:r>
          </a:p>
          <a:p>
            <a:pPr algn="ctr"/>
            <a:r>
              <a:rPr lang="ru-RU" sz="2200" b="1" dirty="0" smtClean="0"/>
              <a:t>– </a:t>
            </a:r>
            <a:endParaRPr lang="ru-RU" sz="2200" b="1" dirty="0" smtClean="0"/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стратегия </a:t>
            </a:r>
            <a:r>
              <a:rPr lang="ru-RU" sz="2200" b="1" dirty="0" smtClean="0">
                <a:solidFill>
                  <a:srgbClr val="0070C0"/>
                </a:solidFill>
              </a:rPr>
              <a:t>концентрированного роста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52400"/>
            <a:ext cx="8435280" cy="9906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Стратегический анализ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Анализ </a:t>
            </a:r>
            <a:r>
              <a:rPr lang="ru-RU" sz="3200" b="1" dirty="0" smtClean="0">
                <a:solidFill>
                  <a:srgbClr val="0070C0"/>
                </a:solidFill>
              </a:rPr>
              <a:t>услуг компании </a:t>
            </a:r>
            <a:r>
              <a:rPr lang="ru-RU" sz="3200" b="1" dirty="0" smtClean="0">
                <a:solidFill>
                  <a:srgbClr val="0070C0"/>
                </a:solidFill>
              </a:rPr>
              <a:t>и выбор стратегии развития по </a:t>
            </a:r>
            <a:r>
              <a:rPr lang="ru-RU" sz="3200" b="1" dirty="0" smtClean="0">
                <a:solidFill>
                  <a:srgbClr val="0070C0"/>
                </a:solidFill>
              </a:rPr>
              <a:t>матрице Игоря </a:t>
            </a:r>
            <a:r>
              <a:rPr lang="ru-RU" sz="3200" b="1" dirty="0" err="1" smtClean="0">
                <a:solidFill>
                  <a:srgbClr val="0070C0"/>
                </a:solidFill>
              </a:rPr>
              <a:t>Ансоффа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908720"/>
            <a:ext cx="2232248" cy="164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1268761"/>
          <a:ext cx="5832647" cy="5256583"/>
        </p:xfrm>
        <a:graphic>
          <a:graphicData uri="http://schemas.openxmlformats.org/drawingml/2006/table">
            <a:tbl>
              <a:tblPr/>
              <a:tblGrid>
                <a:gridCol w="353708"/>
                <a:gridCol w="510388"/>
                <a:gridCol w="3096344"/>
                <a:gridCol w="1872207"/>
              </a:tblGrid>
              <a:tr h="19492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49" marR="39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49" marR="3904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СУЩЕСТВУЮЩИЕ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49" marR="39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Calibri"/>
                          <a:cs typeface="Times New Roman"/>
                        </a:rPr>
                        <a:t>НОВЫЕ</a:t>
                      </a: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49" marR="39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304">
                <a:tc rowSpan="2">
                  <a:txBody>
                    <a:bodyPr/>
                    <a:lstStyle/>
                    <a:p>
                      <a:pPr marL="47625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ТОВАРЫ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49" marR="390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Times New Roman"/>
                          <a:ea typeface="Calibri"/>
                          <a:cs typeface="Times New Roman"/>
                        </a:rPr>
                        <a:t>СУЩЕСТВУЮЩИЕ</a:t>
                      </a:r>
                    </a:p>
                    <a:p>
                      <a:pPr marL="47625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7625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49" marR="390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Более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глубокое проникновение на рынок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(захват рынка)</a:t>
                      </a:r>
                    </a:p>
                    <a:p>
                      <a:pPr marL="111125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Услуги мониторинга рынка</a:t>
                      </a:r>
                    </a:p>
                    <a:p>
                      <a:pPr marL="111125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Мерчендайзинг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</a:p>
                  </a:txBody>
                  <a:tcPr marL="39049" marR="39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en-US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рынка </a:t>
                      </a:r>
                      <a:endParaRPr lang="en-US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новые сегменты, каналы сбыта, география)</a:t>
                      </a:r>
                    </a:p>
                  </a:txBody>
                  <a:tcPr marL="39049" marR="39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Calibri"/>
                          <a:cs typeface="Times New Roman"/>
                        </a:rPr>
                        <a:t>НОВЫЕ</a:t>
                      </a: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49" marR="390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Развитие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товара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(совершенствование товара, новые товары, новые свойства товаров, новые марки)</a:t>
                      </a:r>
                    </a:p>
                    <a:p>
                      <a:pPr marL="111125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Поиск дистрибьютора в регионе</a:t>
                      </a:r>
                    </a:p>
                    <a:p>
                      <a:pPr marL="111125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Региональное представительство</a:t>
                      </a:r>
                    </a:p>
                    <a:p>
                      <a:pPr marL="111125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Абонементное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обслуживание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</a:t>
                      </a:r>
                    </a:p>
                    <a:p>
                      <a:pPr marL="111125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мониторингу рынка</a:t>
                      </a:r>
                    </a:p>
                    <a:p>
                      <a:pPr marL="111125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- Оптимизация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маркетингового учета 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11125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дитрибьюторской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компании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49" marR="39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Диверсификация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(родственные и неродственные рынка и продукты) </a:t>
                      </a:r>
                    </a:p>
                  </a:txBody>
                  <a:tcPr marL="39049" marR="39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5-конечная звезда 11"/>
          <p:cNvSpPr/>
          <p:nvPr/>
        </p:nvSpPr>
        <p:spPr>
          <a:xfrm>
            <a:off x="3635896" y="3501008"/>
            <a:ext cx="288032" cy="26632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Маркетинговый анализ деятельности</a:t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Что 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сделано</a:t>
            </a:r>
            <a:endParaRPr 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1484784"/>
            <a:ext cx="72008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Анализ товарной политики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2636912"/>
            <a:ext cx="72008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Анализ ценовой политики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3861048"/>
            <a:ext cx="72008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</a:t>
            </a:r>
            <a:r>
              <a:rPr lang="ru-RU" b="1" dirty="0" smtClean="0">
                <a:solidFill>
                  <a:schemeClr val="tx1"/>
                </a:solidFill>
              </a:rPr>
              <a:t>Анализ рыночных сегментов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5085184"/>
            <a:ext cx="72008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Анализ систем распределения и продвижения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292" y="1412776"/>
            <a:ext cx="1006356" cy="103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977168" cy="97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1073840" cy="96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157192"/>
            <a:ext cx="1181790" cy="90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1308</TotalTime>
  <Words>771</Words>
  <Application>Microsoft Office PowerPoint</Application>
  <PresentationFormat>Экран (4:3)</PresentationFormat>
  <Paragraphs>193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Начальная</vt:lpstr>
      <vt:lpstr>“Реализация стратегии сфокусированной дифференциации на основе формирования уникального торгового предложения” (на примере трейд-маркетингового агентства «MTAgency»)</vt:lpstr>
      <vt:lpstr>Опыт основателя за 18 последних лет работы</vt:lpstr>
      <vt:lpstr>Слайд 3</vt:lpstr>
      <vt:lpstr>Организационно-экономический анализ деятельности   Что сделано</vt:lpstr>
      <vt:lpstr>Организационно-экономический анализ деятельности Анализ стадии жизненного цикла компании</vt:lpstr>
      <vt:lpstr>Стратегический анализ деятельности Что сделано</vt:lpstr>
      <vt:lpstr>Слайд 7</vt:lpstr>
      <vt:lpstr>Слайд 8</vt:lpstr>
      <vt:lpstr>Маркетинговый анализ деятельности Что сделано</vt:lpstr>
      <vt:lpstr>Маркетинговый анализ деятельности Определение основных услуг компании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«Александр КАН» –  организация, в которой я работаю</dc:title>
  <dc:creator>Владимир Шеховцов</dc:creator>
  <cp:lastModifiedBy>Медведева</cp:lastModifiedBy>
  <cp:revision>206</cp:revision>
  <cp:lastPrinted>2017-04-11T14:34:26Z</cp:lastPrinted>
  <dcterms:created xsi:type="dcterms:W3CDTF">2016-12-02T12:32:17Z</dcterms:created>
  <dcterms:modified xsi:type="dcterms:W3CDTF">2020-12-01T03:55:24Z</dcterms:modified>
</cp:coreProperties>
</file>