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17"/>
  </p:notesMasterIdLst>
  <p:sldIdLst>
    <p:sldId id="265" r:id="rId3"/>
    <p:sldId id="263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6" r:id="rId12"/>
    <p:sldId id="273" r:id="rId13"/>
    <p:sldId id="277" r:id="rId14"/>
    <p:sldId id="274" r:id="rId15"/>
    <p:sldId id="260" r:id="rId1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10BE8720-75B4-4514-8423-731D3C07E522}">
          <p14:sldIdLst>
            <p14:sldId id="265"/>
            <p14:sldId id="263"/>
            <p14:sldId id="266"/>
            <p14:sldId id="267"/>
            <p14:sldId id="268"/>
            <p14:sldId id="269"/>
            <p14:sldId id="270"/>
            <p14:sldId id="271"/>
            <p14:sldId id="272"/>
            <p14:sldId id="276"/>
            <p14:sldId id="273"/>
            <p14:sldId id="277"/>
            <p14:sldId id="274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1310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9008448-7A3D-4ACC-9424-6CC307C4DFAE}" type="datetimeFigureOut">
              <a:rPr lang="ru-RU"/>
              <a:pPr>
                <a:defRPr/>
              </a:pPr>
              <a:t>13.12.2020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E1AFD24-CF95-4EAC-84CE-ACB83CB387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379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3"/>
          <p:cNvGrpSpPr>
            <a:grpSpLocks/>
          </p:cNvGrpSpPr>
          <p:nvPr userDrawn="1"/>
        </p:nvGrpSpPr>
        <p:grpSpPr bwMode="auto">
          <a:xfrm>
            <a:off x="0" y="3175"/>
            <a:ext cx="9144000" cy="6650038"/>
            <a:chOff x="0" y="2442"/>
            <a:chExt cx="9144000" cy="6650038"/>
          </a:xfrm>
        </p:grpSpPr>
        <p:pic>
          <p:nvPicPr>
            <p:cNvPr id="7" name="Picture 3" descr="C:\Users\PC_5\Desktop\den-rossii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42"/>
              <a:ext cx="9144000" cy="4797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7" descr="Логотип ФГУП 1024 проз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224461"/>
              <a:ext cx="1560513" cy="338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Рисунок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3465" y="150630"/>
              <a:ext cx="447675" cy="485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Рисунок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0524" y="150630"/>
              <a:ext cx="447675" cy="485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583" y="117287"/>
              <a:ext cx="542925" cy="552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9892" y="126813"/>
              <a:ext cx="438150" cy="533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7427" y="126813"/>
              <a:ext cx="438150" cy="533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" name="Группа 13"/>
            <p:cNvGrpSpPr>
              <a:grpSpLocks/>
            </p:cNvGrpSpPr>
            <p:nvPr/>
          </p:nvGrpSpPr>
          <p:grpSpPr bwMode="auto">
            <a:xfrm>
              <a:off x="628652" y="6013204"/>
              <a:ext cx="2228850" cy="623738"/>
              <a:chOff x="6659181" y="5769875"/>
              <a:chExt cx="2268672" cy="623638"/>
            </a:xfrm>
          </p:grpSpPr>
          <p:pic>
            <p:nvPicPr>
              <p:cNvPr id="19" name="Рисунок 18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72664" y="5769875"/>
                <a:ext cx="854384" cy="623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Прямоугольник 19"/>
              <p:cNvSpPr>
                <a:spLocks noChangeArrowheads="1"/>
              </p:cNvSpPr>
              <p:nvPr/>
            </p:nvSpPr>
            <p:spPr bwMode="auto">
              <a:xfrm>
                <a:off x="6659179" y="5777325"/>
                <a:ext cx="2268672" cy="2618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altLang="ru-RU" sz="1100"/>
              </a:p>
            </p:txBody>
          </p:sp>
        </p:grp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801" b="21999"/>
            <a:stretch>
              <a:fillRect/>
            </a:stretch>
          </p:blipFill>
          <p:spPr bwMode="auto">
            <a:xfrm>
              <a:off x="184750" y="6091483"/>
              <a:ext cx="887388" cy="467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" name="Группа 15"/>
            <p:cNvGrpSpPr>
              <a:grpSpLocks/>
            </p:cNvGrpSpPr>
            <p:nvPr/>
          </p:nvGrpSpPr>
          <p:grpSpPr bwMode="auto">
            <a:xfrm>
              <a:off x="1202594" y="5997667"/>
              <a:ext cx="757969" cy="654813"/>
              <a:chOff x="3121419" y="5757062"/>
              <a:chExt cx="757969" cy="654708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3695238" y="5845123"/>
                <a:ext cx="184150" cy="1841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600" b="1" spc="-20" dirty="0">
                  <a:solidFill>
                    <a:schemeClr val="bg1">
                      <a:lumMod val="50000"/>
                    </a:schemeClr>
                  </a:solidFill>
                  <a:latin typeface="+mn-lt"/>
                </a:endParaRPr>
              </a:p>
            </p:txBody>
          </p:sp>
          <p:pic>
            <p:nvPicPr>
              <p:cNvPr id="18" name="Рисунок 17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26" t="2667" r="18132" b="20226"/>
              <a:stretch>
                <a:fillRect/>
              </a:stretch>
            </p:blipFill>
            <p:spPr bwMode="auto">
              <a:xfrm>
                <a:off x="3121419" y="5757062"/>
                <a:ext cx="684272" cy="6547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8380" y="5678031"/>
            <a:ext cx="4636233" cy="101566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1433452">
              <a:lnSpc>
                <a:spcPct val="100000"/>
              </a:lnSpc>
              <a:spcBef>
                <a:spcPts val="0"/>
              </a:spcBef>
              <a:buNone/>
              <a:defRPr sz="2000">
                <a:latin typeface="Impact" panose="020B080603090205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 defTabSz="1433452"/>
            <a:r>
              <a:rPr lang="ru-RU" sz="2000" dirty="0">
                <a:solidFill>
                  <a:srgbClr val="000000"/>
                </a:solidFill>
                <a:latin typeface="Impact" pitchFamily="34" charset="0"/>
                <a:cs typeface="Arial" charset="0"/>
              </a:rPr>
              <a:t>Должность докладчика</a:t>
            </a:r>
            <a:br>
              <a:rPr lang="ru-RU" sz="2000" dirty="0">
                <a:solidFill>
                  <a:srgbClr val="000000"/>
                </a:solidFill>
                <a:latin typeface="Impact" pitchFamily="34" charset="0"/>
                <a:cs typeface="Arial" charset="0"/>
              </a:rPr>
            </a:br>
            <a:r>
              <a:rPr lang="ru-RU" sz="2000" dirty="0">
                <a:solidFill>
                  <a:srgbClr val="000000"/>
                </a:solidFill>
                <a:latin typeface="Impact" pitchFamily="34" charset="0"/>
                <a:cs typeface="Arial" charset="0"/>
              </a:rPr>
              <a:t>Ф.И.О. (шрифт </a:t>
            </a:r>
            <a:r>
              <a:rPr lang="en-US" sz="2000" dirty="0">
                <a:solidFill>
                  <a:srgbClr val="000000"/>
                </a:solidFill>
                <a:latin typeface="Impact" pitchFamily="34" charset="0"/>
                <a:cs typeface="Arial" charset="0"/>
              </a:rPr>
              <a:t>Impact</a:t>
            </a:r>
            <a:r>
              <a:rPr lang="ru-RU" sz="2000" dirty="0">
                <a:solidFill>
                  <a:srgbClr val="000000"/>
                </a:solidFill>
                <a:latin typeface="Impact" pitchFamily="34" charset="0"/>
                <a:cs typeface="Arial" charset="0"/>
              </a:rPr>
              <a:t> 20 </a:t>
            </a:r>
            <a:r>
              <a:rPr lang="ru-RU" sz="2000" dirty="0" err="1">
                <a:solidFill>
                  <a:srgbClr val="000000"/>
                </a:solidFill>
                <a:latin typeface="Impact" pitchFamily="34" charset="0"/>
                <a:cs typeface="Arial" charset="0"/>
              </a:rPr>
              <a:t>пт</a:t>
            </a:r>
            <a:r>
              <a:rPr lang="ru-RU" sz="2000" dirty="0">
                <a:solidFill>
                  <a:srgbClr val="000000"/>
                </a:solidFill>
                <a:latin typeface="Impact" pitchFamily="34" charset="0"/>
                <a:cs typeface="Arial" charset="0"/>
              </a:rPr>
              <a:t>, цвет черный)</a:t>
            </a:r>
          </a:p>
        </p:txBody>
      </p:sp>
      <p:sp>
        <p:nvSpPr>
          <p:cNvPr id="25" name="Заголовок 24"/>
          <p:cNvSpPr>
            <a:spLocks noGrp="1"/>
          </p:cNvSpPr>
          <p:nvPr>
            <p:ph type="title" hasCustomPrompt="1"/>
          </p:nvPr>
        </p:nvSpPr>
        <p:spPr>
          <a:xfrm>
            <a:off x="0" y="2895397"/>
            <a:ext cx="9144000" cy="142192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296" fontAlgn="base">
              <a:spcBef>
                <a:spcPct val="0"/>
              </a:spcBef>
              <a:spcAft>
                <a:spcPct val="0"/>
              </a:spcAft>
              <a:defRPr sz="3200">
                <a:latin typeface="Impact" panose="020B0806030902050204" pitchFamily="34" charset="0"/>
              </a:defRPr>
            </a:lvl1pPr>
          </a:lstStyle>
          <a:p>
            <a:pPr defTabSz="914296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srgbClr val="000000"/>
                </a:solidFill>
                <a:latin typeface="Impact" pitchFamily="34" charset="0"/>
                <a:cs typeface="Arial" charset="0"/>
              </a:rPr>
              <a:t>НАИМЕНОВАНИЕ ТЕМЫ ДОКЛАДА</a:t>
            </a:r>
            <a:br>
              <a:rPr lang="ru-RU" sz="3200" dirty="0">
                <a:solidFill>
                  <a:srgbClr val="000000"/>
                </a:solidFill>
                <a:latin typeface="Impact" pitchFamily="34" charset="0"/>
                <a:cs typeface="Arial" charset="0"/>
              </a:rPr>
            </a:br>
            <a:r>
              <a:rPr lang="ru-RU" sz="3200" dirty="0">
                <a:solidFill>
                  <a:srgbClr val="000000"/>
                </a:solidFill>
                <a:latin typeface="Impact" pitchFamily="34" charset="0"/>
                <a:cs typeface="Arial" charset="0"/>
              </a:rPr>
              <a:t>ШРИФТ </a:t>
            </a:r>
            <a:r>
              <a:rPr lang="en-US" sz="3200" dirty="0">
                <a:solidFill>
                  <a:srgbClr val="000000"/>
                </a:solidFill>
                <a:latin typeface="Impact" pitchFamily="34" charset="0"/>
                <a:cs typeface="Arial" charset="0"/>
              </a:rPr>
              <a:t>Impact</a:t>
            </a:r>
            <a:r>
              <a:rPr lang="ru-RU" sz="3200" dirty="0">
                <a:solidFill>
                  <a:srgbClr val="000000"/>
                </a:solidFill>
                <a:latin typeface="Impact" pitchFamily="34" charset="0"/>
                <a:cs typeface="Arial" charset="0"/>
              </a:rPr>
              <a:t> НЕ МЕНЕЕ 32 ПТ.</a:t>
            </a:r>
            <a:br>
              <a:rPr lang="ru-RU" sz="3200" dirty="0">
                <a:solidFill>
                  <a:srgbClr val="000000"/>
                </a:solidFill>
                <a:latin typeface="Impact" pitchFamily="34" charset="0"/>
                <a:cs typeface="Arial" charset="0"/>
              </a:rPr>
            </a:br>
            <a:r>
              <a:rPr lang="ru-RU" sz="3200" dirty="0">
                <a:solidFill>
                  <a:srgbClr val="000000"/>
                </a:solidFill>
                <a:latin typeface="Impact" pitchFamily="34" charset="0"/>
                <a:cs typeface="Arial" charset="0"/>
              </a:rPr>
              <a:t>ЦВЕТ ЧЕРНЫЙ, </a:t>
            </a:r>
            <a:r>
              <a:rPr lang="ru-RU" sz="3200" dirty="0">
                <a:solidFill>
                  <a:srgbClr val="002060"/>
                </a:solidFill>
                <a:latin typeface="Impact" pitchFamily="34" charset="0"/>
                <a:cs typeface="Arial" charset="0"/>
              </a:rPr>
              <a:t>ТЕМНО СИНИЙ</a:t>
            </a:r>
            <a:r>
              <a:rPr lang="ru-RU" sz="3200" dirty="0">
                <a:solidFill>
                  <a:srgbClr val="000000"/>
                </a:solidFill>
                <a:latin typeface="Impact" pitchFamily="34" charset="0"/>
                <a:cs typeface="Arial" charset="0"/>
              </a:rPr>
              <a:t>, </a:t>
            </a:r>
            <a:r>
              <a:rPr lang="ru-RU" sz="3200" dirty="0">
                <a:solidFill>
                  <a:srgbClr val="C00000"/>
                </a:solidFill>
                <a:latin typeface="Impact" pitchFamily="34" charset="0"/>
                <a:cs typeface="Arial" charset="0"/>
              </a:rPr>
              <a:t>КРАСНЫЙ</a:t>
            </a:r>
            <a:r>
              <a:rPr lang="ru-RU" sz="3200" dirty="0">
                <a:solidFill>
                  <a:srgbClr val="FF0000"/>
                </a:solidFill>
                <a:latin typeface="Impact" pitchFamily="34" charset="0"/>
                <a:cs typeface="Arial" charset="0"/>
              </a:rPr>
              <a:t> </a:t>
            </a:r>
            <a:endParaRPr lang="ru-RU" dirty="0"/>
          </a:p>
        </p:txBody>
      </p:sp>
      <p:sp>
        <p:nvSpPr>
          <p:cNvPr id="29" name="Текст 28"/>
          <p:cNvSpPr>
            <a:spLocks noGrp="1"/>
          </p:cNvSpPr>
          <p:nvPr>
            <p:ph type="body" sz="quarter" idx="10" hasCustomPrompt="1"/>
          </p:nvPr>
        </p:nvSpPr>
        <p:spPr>
          <a:xfrm>
            <a:off x="5759450" y="669925"/>
            <a:ext cx="1478641" cy="742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defRPr>
            </a:lvl1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Год</a:t>
            </a:r>
          </a:p>
        </p:txBody>
      </p:sp>
      <p:sp>
        <p:nvSpPr>
          <p:cNvPr id="34" name="Текст 33"/>
          <p:cNvSpPr>
            <a:spLocks noGrp="1"/>
          </p:cNvSpPr>
          <p:nvPr>
            <p:ph type="body" sz="quarter" idx="11" hasCustomPrompt="1"/>
          </p:nvPr>
        </p:nvSpPr>
        <p:spPr>
          <a:xfrm>
            <a:off x="7272338" y="224461"/>
            <a:ext cx="539750" cy="1613131"/>
          </a:xfrm>
          <a:prstGeom prst="rect">
            <a:avLst/>
          </a:prstGeom>
        </p:spPr>
        <p:txBody>
          <a:bodyPr vert="vert270"/>
          <a:lstStyle>
            <a:lvl1pPr marL="0" indent="0" algn="ctr">
              <a:buNone/>
              <a:defRPr sz="27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defRPr>
            </a:lvl1pPr>
          </a:lstStyle>
          <a:p>
            <a:pPr lvl="0"/>
            <a:r>
              <a:rPr lang="ru-RU" dirty="0"/>
              <a:t>Месяц</a:t>
            </a:r>
          </a:p>
        </p:txBody>
      </p:sp>
    </p:spTree>
    <p:extLst>
      <p:ext uri="{BB962C8B-B14F-4D97-AF65-F5344CB8AC3E}">
        <p14:creationId xmlns:p14="http://schemas.microsoft.com/office/powerpoint/2010/main" val="3910697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6"/>
          <a:stretch>
            <a:fillRect/>
          </a:stretch>
        </p:blipFill>
        <p:spPr bwMode="auto">
          <a:xfrm>
            <a:off x="0" y="-17463"/>
            <a:ext cx="9164638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8666163" y="117475"/>
            <a:ext cx="360362" cy="358775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3502"/>
            <a:ext cx="7886700" cy="53553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46393"/>
            <a:ext cx="7886700" cy="5551121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12188" y="114300"/>
            <a:ext cx="466725" cy="36512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800" b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53F5C2C-E8AC-4848-B2D6-0D8FA20295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6595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6"/>
          <a:stretch>
            <a:fillRect/>
          </a:stretch>
        </p:blipFill>
        <p:spPr bwMode="auto">
          <a:xfrm>
            <a:off x="0" y="-17463"/>
            <a:ext cx="9164638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612188" y="114300"/>
            <a:ext cx="466725" cy="365125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ctr" defTabSz="914400" rtl="0" eaLnBrk="1" latinLnBrk="0" hangingPunct="1">
              <a:defRPr sz="18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9CE2DF2-9314-4E0F-8DE9-CFFA35DF5C6E}" type="slidenum">
              <a:rPr lang="ru-RU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/>
          </a:p>
        </p:txBody>
      </p:sp>
      <p:sp>
        <p:nvSpPr>
          <p:cNvPr id="7" name="Овал 6"/>
          <p:cNvSpPr/>
          <p:nvPr userDrawn="1"/>
        </p:nvSpPr>
        <p:spPr>
          <a:xfrm>
            <a:off x="8666163" y="117475"/>
            <a:ext cx="360362" cy="358775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911225"/>
            <a:ext cx="3886200" cy="5586289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911225"/>
            <a:ext cx="3886200" cy="5586289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628650" y="-12941"/>
            <a:ext cx="7886700" cy="53553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05135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6"/>
          <a:stretch>
            <a:fillRect/>
          </a:stretch>
        </p:blipFill>
        <p:spPr bwMode="auto">
          <a:xfrm>
            <a:off x="0" y="-17463"/>
            <a:ext cx="9164638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612188" y="114300"/>
            <a:ext cx="466725" cy="365125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ctr" defTabSz="914400" rtl="0" eaLnBrk="1" latinLnBrk="0" hangingPunct="1">
              <a:defRPr sz="18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56557D3-DE87-4016-BA22-B18404CBC447}" type="slidenum">
              <a:rPr lang="ru-RU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/>
          </a:p>
        </p:txBody>
      </p:sp>
      <p:sp>
        <p:nvSpPr>
          <p:cNvPr id="9" name="Овал 8"/>
          <p:cNvSpPr/>
          <p:nvPr userDrawn="1"/>
        </p:nvSpPr>
        <p:spPr>
          <a:xfrm>
            <a:off x="8666163" y="117475"/>
            <a:ext cx="360362" cy="358775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942612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766524"/>
            <a:ext cx="3868340" cy="4739784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942612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766524"/>
            <a:ext cx="3887391" cy="4739784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628650" y="-12939"/>
            <a:ext cx="7886700" cy="53553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52470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след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nurinaOV\Desktop\Фото для посл слайда\DSC_0699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4" r="5844"/>
          <a:stretch>
            <a:fillRect/>
          </a:stretch>
        </p:blipFill>
        <p:spPr bwMode="auto">
          <a:xfrm>
            <a:off x="0" y="-100013"/>
            <a:ext cx="9144000" cy="597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723900" y="5886450"/>
            <a:ext cx="7781925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Спасибо за внимание</a:t>
            </a:r>
            <a:endParaRPr lang="ru-RU" sz="4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9344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612188" y="114300"/>
            <a:ext cx="466725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ctr" defTabSz="914400" rtl="0" eaLnBrk="1" latinLnBrk="0" hangingPunct="1">
              <a:defRPr sz="18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92A8D9A-D50B-4BE9-BBEE-9CACA547F6E7}" type="slidenum">
              <a:rPr lang="ru-RU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/>
          </a:p>
        </p:txBody>
      </p:sp>
      <p:sp>
        <p:nvSpPr>
          <p:cNvPr id="10" name="Овал 9"/>
          <p:cNvSpPr/>
          <p:nvPr userDrawn="1"/>
        </p:nvSpPr>
        <p:spPr>
          <a:xfrm>
            <a:off x="8666163" y="117475"/>
            <a:ext cx="360362" cy="358775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13.12.2020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043438"/>
            <a:ext cx="9144000" cy="2243882"/>
          </a:xfrm>
        </p:spPr>
        <p:txBody>
          <a:bodyPr>
            <a:normAutofit fontScale="90000"/>
          </a:bodyPr>
          <a:lstStyle/>
          <a:p>
            <a:r>
              <a:rPr lang="ru-RU" sz="2900" dirty="0">
                <a:latin typeface="Impact" panose="020B0806030902050204" pitchFamily="34" charset="0"/>
              </a:rPr>
              <a:t>Выпускная аттестационная работа</a:t>
            </a:r>
            <a:br>
              <a:rPr lang="ru-RU" sz="2900" dirty="0">
                <a:latin typeface="Impact" panose="020B0806030902050204" pitchFamily="34" charset="0"/>
              </a:rPr>
            </a:br>
            <a:r>
              <a:rPr lang="ru-RU" sz="2900" dirty="0">
                <a:latin typeface="Impact" panose="020B0806030902050204" pitchFamily="34" charset="0"/>
              </a:rPr>
              <a:t>на тему</a:t>
            </a:r>
            <a:br>
              <a:rPr lang="ru-RU" sz="2900" dirty="0">
                <a:latin typeface="Impact" panose="020B0806030902050204" pitchFamily="34" charset="0"/>
              </a:rPr>
            </a:br>
            <a:r>
              <a:rPr lang="ru-RU" sz="2900" dirty="0">
                <a:effectLst/>
                <a:latin typeface="Impact" panose="020B0806030902050204" pitchFamily="34" charset="0"/>
                <a:ea typeface="Times New Roman" panose="02020603050405020304" pitchFamily="18" charset="0"/>
              </a:rPr>
              <a:t>СОВЕРШЕНСТВОВАНИЕ ДОКУМЕНТАЦИОННОГО СОПРОВОЖДЕНИЯ ПРОЕКТОВ ПО ПРИОБРЕТЕНИЮ НОВОГО МЕТРОЛОГИЧЕСКОГО ОБОРУДОВАНИЯ ДЛЯ АО «КРАСМАШ»</a:t>
            </a:r>
            <a:endParaRPr lang="ru-RU" sz="2900" dirty="0">
              <a:latin typeface="Impact" panose="020B080603090205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18448" y="4830781"/>
            <a:ext cx="3145653" cy="936104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solidFill>
                  <a:schemeClr val="tx1"/>
                </a:solidFill>
                <a:latin typeface="Impact" panose="020B0806030902050204" pitchFamily="34" charset="0"/>
              </a:rPr>
              <a:t>Разработал: А.Ю. Кузин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Impact" panose="020B0806030902050204" pitchFamily="34" charset="0"/>
              </a:rPr>
              <a:t>Руководитель: Т.Ю. Агеева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99486B-1E33-475C-9E08-A1B515AECEAB}"/>
              </a:ext>
            </a:extLst>
          </p:cNvPr>
          <p:cNvSpPr txBox="1"/>
          <p:nvPr/>
        </p:nvSpPr>
        <p:spPr>
          <a:xfrm>
            <a:off x="3626869" y="6107837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Impact" panose="020B0806030902050204" pitchFamily="34" charset="0"/>
              </a:rPr>
              <a:t>Красноярск 2020</a:t>
            </a:r>
          </a:p>
        </p:txBody>
      </p:sp>
    </p:spTree>
    <p:extLst>
      <p:ext uri="{BB962C8B-B14F-4D97-AF65-F5344CB8AC3E}">
        <p14:creationId xmlns:p14="http://schemas.microsoft.com/office/powerpoint/2010/main" val="2469153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5DD630-B98C-440C-9E0F-7D2BD4107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Impact" panose="020B0806030902050204" pitchFamily="34" charset="0"/>
              </a:rPr>
              <a:t>Содержание и цели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1E4782-F9F0-4F19-94FD-0DEB6172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909" y="618838"/>
            <a:ext cx="8848004" cy="5394036"/>
          </a:xfrm>
        </p:spPr>
        <p:txBody>
          <a:bodyPr/>
          <a:lstStyle/>
          <a:p>
            <a:pPr indent="0" algn="just">
              <a:lnSpc>
                <a:spcPct val="150000"/>
              </a:lnSpc>
              <a:buNone/>
            </a:pPr>
            <a:r>
              <a:rPr lang="ru-RU" sz="17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Содержание проекта: </a:t>
            </a:r>
            <a:endParaRPr lang="ru-RU" sz="17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buNone/>
            </a:pPr>
            <a:r>
              <a:rPr lang="ru-RU" sz="17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Р</a:t>
            </a:r>
            <a:r>
              <a:rPr lang="ru-RU" sz="175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азработать комплект документов для технико-экономического обоснования приобретения нового метрологического оборудования в АО «Красмаш»</a:t>
            </a:r>
            <a:r>
              <a:rPr lang="ru-RU" sz="175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75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buNone/>
            </a:pPr>
            <a:r>
              <a:rPr lang="ru-RU" sz="17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О</a:t>
            </a:r>
            <a:r>
              <a:rPr lang="ru-RU" sz="175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ценить эффект от реализации проекта по разработке комплекта документов для обоснования приобретения нового метрологического оборудован я в АО «Красмаш»</a:t>
            </a:r>
            <a:r>
              <a:rPr lang="ru-RU" sz="175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75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buNone/>
            </a:pPr>
            <a:r>
              <a:rPr lang="ru-RU" sz="17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Р</a:t>
            </a:r>
            <a:r>
              <a:rPr lang="ru-RU" sz="175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азработать комплекс мероприятий по внедрению полученных результатов в производственный цикл АО «Красмаш»</a:t>
            </a:r>
            <a:r>
              <a:rPr lang="ru-RU" sz="17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0" algn="just">
              <a:lnSpc>
                <a:spcPct val="150000"/>
              </a:lnSpc>
              <a:buNone/>
            </a:pPr>
            <a:r>
              <a:rPr lang="ru-RU" sz="17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Цели проекта: </a:t>
            </a:r>
            <a:endParaRPr lang="ru-RU" sz="17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  <a:tabLst>
                <a:tab pos="630555" algn="l"/>
              </a:tabLst>
            </a:pPr>
            <a:r>
              <a:rPr lang="ru-RU" sz="17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Сокращения потерь рабочего времени при формировании комплекта обосновывающих документов на приобретение метрологического оборудования.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  <a:tabLst>
                <a:tab pos="630555" algn="l"/>
              </a:tabLst>
            </a:pPr>
            <a:r>
              <a:rPr lang="ru-RU" sz="17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Оптимизация процесса планирования приобретения метрологического оборудования.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  <a:tabLst>
                <a:tab pos="630555" algn="l"/>
              </a:tabLst>
            </a:pPr>
            <a:r>
              <a:rPr lang="ru-RU" sz="17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Оптимизация процесса внедрения приобретенного метрологического оборудования.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6FD1D67-3A39-4E5F-AFAC-8CED9E7652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3F5C2C-E8AC-4848-B2D6-0D8FA20295A5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6319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8BCAE5-EFAB-431E-82EE-5A115C899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latin typeface="Impact" panose="020B0806030902050204" pitchFamily="34" charset="0"/>
              </a:rPr>
              <a:t>Анализ структурных элементов документации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89FC4D3-1ADF-40A5-A748-4023C7973C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3F5C2C-E8AC-4848-B2D6-0D8FA20295A5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B6AE63E3-690A-456D-8968-6D02F0ECFC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438323"/>
              </p:ext>
            </p:extLst>
          </p:nvPr>
        </p:nvGraphicFramePr>
        <p:xfrm>
          <a:off x="128500" y="692446"/>
          <a:ext cx="8950413" cy="56492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9396">
                  <a:extLst>
                    <a:ext uri="{9D8B030D-6E8A-4147-A177-3AD203B41FA5}">
                      <a16:colId xmlns:a16="http://schemas.microsoft.com/office/drawing/2014/main" val="397824194"/>
                    </a:ext>
                  </a:extLst>
                </a:gridCol>
                <a:gridCol w="1523486">
                  <a:extLst>
                    <a:ext uri="{9D8B030D-6E8A-4147-A177-3AD203B41FA5}">
                      <a16:colId xmlns:a16="http://schemas.microsoft.com/office/drawing/2014/main" val="2081146147"/>
                    </a:ext>
                  </a:extLst>
                </a:gridCol>
                <a:gridCol w="461762">
                  <a:extLst>
                    <a:ext uri="{9D8B030D-6E8A-4147-A177-3AD203B41FA5}">
                      <a16:colId xmlns:a16="http://schemas.microsoft.com/office/drawing/2014/main" val="3593238192"/>
                    </a:ext>
                  </a:extLst>
                </a:gridCol>
                <a:gridCol w="601024">
                  <a:extLst>
                    <a:ext uri="{9D8B030D-6E8A-4147-A177-3AD203B41FA5}">
                      <a16:colId xmlns:a16="http://schemas.microsoft.com/office/drawing/2014/main" val="3488920591"/>
                    </a:ext>
                  </a:extLst>
                </a:gridCol>
                <a:gridCol w="626409">
                  <a:extLst>
                    <a:ext uri="{9D8B030D-6E8A-4147-A177-3AD203B41FA5}">
                      <a16:colId xmlns:a16="http://schemas.microsoft.com/office/drawing/2014/main" val="3480018868"/>
                    </a:ext>
                  </a:extLst>
                </a:gridCol>
                <a:gridCol w="1122908">
                  <a:extLst>
                    <a:ext uri="{9D8B030D-6E8A-4147-A177-3AD203B41FA5}">
                      <a16:colId xmlns:a16="http://schemas.microsoft.com/office/drawing/2014/main" val="2452869927"/>
                    </a:ext>
                  </a:extLst>
                </a:gridCol>
                <a:gridCol w="1122908">
                  <a:extLst>
                    <a:ext uri="{9D8B030D-6E8A-4147-A177-3AD203B41FA5}">
                      <a16:colId xmlns:a16="http://schemas.microsoft.com/office/drawing/2014/main" val="1170727397"/>
                    </a:ext>
                  </a:extLst>
                </a:gridCol>
                <a:gridCol w="629396">
                  <a:extLst>
                    <a:ext uri="{9D8B030D-6E8A-4147-A177-3AD203B41FA5}">
                      <a16:colId xmlns:a16="http://schemas.microsoft.com/office/drawing/2014/main" val="1757108267"/>
                    </a:ext>
                  </a:extLst>
                </a:gridCol>
                <a:gridCol w="629396">
                  <a:extLst>
                    <a:ext uri="{9D8B030D-6E8A-4147-A177-3AD203B41FA5}">
                      <a16:colId xmlns:a16="http://schemas.microsoft.com/office/drawing/2014/main" val="692978101"/>
                    </a:ext>
                  </a:extLst>
                </a:gridCol>
                <a:gridCol w="801864">
                  <a:extLst>
                    <a:ext uri="{9D8B030D-6E8A-4147-A177-3AD203B41FA5}">
                      <a16:colId xmlns:a16="http://schemas.microsoft.com/office/drawing/2014/main" val="124947875"/>
                    </a:ext>
                  </a:extLst>
                </a:gridCol>
                <a:gridCol w="801864">
                  <a:extLst>
                    <a:ext uri="{9D8B030D-6E8A-4147-A177-3AD203B41FA5}">
                      <a16:colId xmlns:a16="http://schemas.microsoft.com/office/drawing/2014/main" val="951265822"/>
                    </a:ext>
                  </a:extLst>
                </a:gridCol>
              </a:tblGrid>
              <a:tr h="33800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dirty="0">
                          <a:effectLst/>
                        </a:rPr>
                        <a:t>№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dirty="0">
                          <a:effectLst/>
                        </a:rPr>
                        <a:t>п</a:t>
                      </a:r>
                      <a:r>
                        <a:rPr lang="en-US" sz="1600" dirty="0">
                          <a:effectLst/>
                        </a:rPr>
                        <a:t>/</a:t>
                      </a:r>
                      <a:r>
                        <a:rPr lang="ru-RU" sz="1600" dirty="0">
                          <a:effectLst/>
                        </a:rPr>
                        <a:t>п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dirty="0">
                          <a:effectLst/>
                        </a:rPr>
                        <a:t>Наименование документа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dirty="0">
                          <a:effectLst/>
                        </a:rPr>
                        <a:t>Структурные элементы документации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762085"/>
                  </a:ext>
                </a:extLst>
              </a:tr>
              <a:tr h="26568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Цена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Описание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Применяемость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Экономический эффект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Затраты на обучение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Место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Внедрение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Источник финансирования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extLst>
                  <a:ext uri="{0D108BD9-81ED-4DB2-BD59-A6C34878D82A}">
                    <a16:rowId xmlns:a16="http://schemas.microsoft.com/office/drawing/2014/main" val="2479810458"/>
                  </a:ext>
                </a:extLst>
              </a:tr>
              <a:tr h="338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</a:rPr>
                        <a:t>Заявка в ПТР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dirty="0">
                          <a:effectLst/>
                        </a:rPr>
                        <a:t>+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dirty="0">
                          <a:effectLst/>
                        </a:rPr>
                        <a:t>+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dirty="0">
                          <a:effectLst/>
                        </a:rPr>
                        <a:t>-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>
                          <a:effectLst/>
                        </a:rPr>
                        <a:t>-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dirty="0">
                          <a:effectLst/>
                        </a:rPr>
                        <a:t>-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dirty="0">
                          <a:effectLst/>
                        </a:rPr>
                        <a:t>-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>
                          <a:effectLst/>
                        </a:rPr>
                        <a:t>-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dirty="0">
                          <a:effectLst/>
                        </a:rPr>
                        <a:t>-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>
                          <a:effectLst/>
                        </a:rPr>
                        <a:t>+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4521580"/>
                  </a:ext>
                </a:extLst>
              </a:tr>
              <a:tr h="7163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</a:rPr>
                        <a:t>Служебная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</a:rPr>
                        <a:t>записка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>
                          <a:effectLst/>
                        </a:rPr>
                        <a:t>+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>
                          <a:effectLst/>
                        </a:rPr>
                        <a:t>+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>
                          <a:effectLst/>
                        </a:rPr>
                        <a:t>-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dirty="0">
                          <a:effectLst/>
                        </a:rPr>
                        <a:t>+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dirty="0">
                          <a:effectLst/>
                        </a:rPr>
                        <a:t>+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dirty="0">
                          <a:effectLst/>
                        </a:rPr>
                        <a:t>+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dirty="0">
                          <a:effectLst/>
                        </a:rPr>
                        <a:t>-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dirty="0">
                          <a:effectLst/>
                        </a:rPr>
                        <a:t>-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>
                          <a:effectLst/>
                        </a:rPr>
                        <a:t>-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32433300"/>
                  </a:ext>
                </a:extLst>
              </a:tr>
              <a:tr h="7163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</a:rPr>
                        <a:t>ТЭО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>
                          <a:effectLst/>
                        </a:rPr>
                        <a:t>+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>
                          <a:effectLst/>
                        </a:rPr>
                        <a:t>+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>
                          <a:effectLst/>
                        </a:rPr>
                        <a:t>+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>
                          <a:effectLst/>
                        </a:rPr>
                        <a:t>+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dirty="0">
                          <a:effectLst/>
                        </a:rPr>
                        <a:t>+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</a:rPr>
                        <a:t>(с расчетом)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dirty="0">
                          <a:effectLst/>
                        </a:rPr>
                        <a:t>+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dirty="0">
                          <a:effectLst/>
                        </a:rPr>
                        <a:t>+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dirty="0">
                          <a:effectLst/>
                        </a:rPr>
                        <a:t>+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dirty="0">
                          <a:effectLst/>
                        </a:rPr>
                        <a:t>-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72725356"/>
                  </a:ext>
                </a:extLst>
              </a:tr>
              <a:tr h="7163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</a:rPr>
                        <a:t>Заявка в отдел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>
                          <a:effectLst/>
                        </a:rPr>
                        <a:t>снабжения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>
                          <a:effectLst/>
                        </a:rPr>
                        <a:t>+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>
                          <a:effectLst/>
                        </a:rPr>
                        <a:t>+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>
                          <a:effectLst/>
                        </a:rPr>
                        <a:t>-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>
                          <a:effectLst/>
                        </a:rPr>
                        <a:t>-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dirty="0">
                          <a:effectLst/>
                        </a:rPr>
                        <a:t>-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dirty="0">
                          <a:effectLst/>
                        </a:rPr>
                        <a:t>-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>
                          <a:effectLst/>
                        </a:rPr>
                        <a:t>-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>
                          <a:effectLst/>
                        </a:rPr>
                        <a:t>-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dirty="0">
                          <a:effectLst/>
                        </a:rPr>
                        <a:t>+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31865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9424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A676AA-9E58-4892-B46A-F4C918DAF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34" y="105064"/>
            <a:ext cx="8450263" cy="365125"/>
          </a:xfrm>
        </p:spPr>
        <p:txBody>
          <a:bodyPr/>
          <a:lstStyle/>
          <a:p>
            <a:r>
              <a:rPr lang="ru-RU" sz="2400" dirty="0">
                <a:latin typeface="Impact" panose="020B0806030902050204" pitchFamily="34" charset="0"/>
              </a:rPr>
              <a:t>Описание процедур формирования комплекта документов</a:t>
            </a:r>
            <a:endParaRPr lang="ru-RU" sz="2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2C15410-061B-4897-B3DB-C2448500D9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3F5C2C-E8AC-4848-B2D6-0D8FA20295A5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E4B8E296-9869-4652-8B9F-68CC7044F197}"/>
              </a:ext>
            </a:extLst>
          </p:cNvPr>
          <p:cNvSpPr txBox="1">
            <a:spLocks/>
          </p:cNvSpPr>
          <p:nvPr/>
        </p:nvSpPr>
        <p:spPr>
          <a:xfrm>
            <a:off x="244763" y="3990973"/>
            <a:ext cx="8654473" cy="365125"/>
          </a:xfrm>
          <a:prstGeom prst="rect">
            <a:avLst/>
          </a:prstGeom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Рисунок процедуры было-стало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23563FA-CE02-4399-ABAC-953A1F3A1B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67" y="1636696"/>
            <a:ext cx="8954046" cy="3895886"/>
          </a:xfrm>
        </p:spPr>
      </p:pic>
    </p:spTree>
    <p:extLst>
      <p:ext uri="{BB962C8B-B14F-4D97-AF65-F5344CB8AC3E}">
        <p14:creationId xmlns:p14="http://schemas.microsoft.com/office/powerpoint/2010/main" val="36710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A676AA-9E58-4892-B46A-F4C918DAF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Impact" panose="020B0806030902050204" pitchFamily="34" charset="0"/>
              </a:rPr>
              <a:t>Критерии оценки эффективности проекта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1C4360-6E2A-41A9-925D-A9DF2073E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449" y="1018368"/>
            <a:ext cx="8654473" cy="365125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Затраты рабочего времени на формирование комплекта документов на приобретение.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2C15410-061B-4897-B3DB-C2448500D9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3F5C2C-E8AC-4848-B2D6-0D8FA20295A5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2723641A-F3B1-4E6D-BDC2-DC1B526B5E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057386"/>
              </p:ext>
            </p:extLst>
          </p:nvPr>
        </p:nvGraphicFramePr>
        <p:xfrm>
          <a:off x="46181" y="1770957"/>
          <a:ext cx="9070109" cy="43141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4616">
                  <a:extLst>
                    <a:ext uri="{9D8B030D-6E8A-4147-A177-3AD203B41FA5}">
                      <a16:colId xmlns:a16="http://schemas.microsoft.com/office/drawing/2014/main" val="3850266379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958053910"/>
                    </a:ext>
                  </a:extLst>
                </a:gridCol>
                <a:gridCol w="2096655">
                  <a:extLst>
                    <a:ext uri="{9D8B030D-6E8A-4147-A177-3AD203B41FA5}">
                      <a16:colId xmlns:a16="http://schemas.microsoft.com/office/drawing/2014/main" val="960039323"/>
                    </a:ext>
                  </a:extLst>
                </a:gridCol>
                <a:gridCol w="2036403">
                  <a:extLst>
                    <a:ext uri="{9D8B030D-6E8A-4147-A177-3AD203B41FA5}">
                      <a16:colId xmlns:a16="http://schemas.microsoft.com/office/drawing/2014/main" val="3151038042"/>
                    </a:ext>
                  </a:extLst>
                </a:gridCol>
                <a:gridCol w="2452035">
                  <a:extLst>
                    <a:ext uri="{9D8B030D-6E8A-4147-A177-3AD203B41FA5}">
                      <a16:colId xmlns:a16="http://schemas.microsoft.com/office/drawing/2014/main" val="707711185"/>
                    </a:ext>
                  </a:extLst>
                </a:gridCol>
              </a:tblGrid>
              <a:tr h="730174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dirty="0">
                          <a:effectLst/>
                        </a:rPr>
                        <a:t>№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dirty="0">
                          <a:effectLst/>
                        </a:rPr>
                        <a:t>п</a:t>
                      </a:r>
                      <a:r>
                        <a:rPr lang="en-US" sz="2000" dirty="0">
                          <a:effectLst/>
                        </a:rPr>
                        <a:t>/</a:t>
                      </a:r>
                      <a:r>
                        <a:rPr lang="ru-RU" sz="2000" dirty="0">
                          <a:effectLst/>
                        </a:rPr>
                        <a:t>п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dirty="0">
                          <a:effectLst/>
                        </a:rPr>
                        <a:t>Вид приобретения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dirty="0">
                          <a:effectLst/>
                        </a:rPr>
                        <a:t>Затраты рабочего времени, н</a:t>
                      </a:r>
                      <a:r>
                        <a:rPr lang="en-US" sz="2000" dirty="0">
                          <a:effectLst/>
                        </a:rPr>
                        <a:t>/</a:t>
                      </a:r>
                      <a:r>
                        <a:rPr lang="ru-RU" sz="2000" dirty="0">
                          <a:effectLst/>
                        </a:rPr>
                        <a:t>ч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dirty="0">
                          <a:effectLst/>
                        </a:rPr>
                        <a:t>Экономия затрат рабочего времени,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dirty="0">
                          <a:effectLst/>
                        </a:rPr>
                        <a:t>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60554129"/>
                  </a:ext>
                </a:extLst>
              </a:tr>
              <a:tr h="15429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dirty="0">
                          <a:effectLst/>
                        </a:rPr>
                        <a:t>Существующий подход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dirty="0">
                          <a:effectLst/>
                        </a:rPr>
                        <a:t>Предлагаемый подход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611986"/>
                  </a:ext>
                </a:extLst>
              </a:tr>
              <a:tr h="10699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dirty="0">
                          <a:effectLst/>
                        </a:rPr>
                        <a:t>Плановое приобретение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>
                          <a:effectLst/>
                        </a:rPr>
                        <a:t>20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dirty="0">
                          <a:effectLst/>
                        </a:rPr>
                        <a:t>15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dirty="0">
                          <a:effectLst/>
                        </a:rPr>
                        <a:t>25%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45682883"/>
                  </a:ext>
                </a:extLst>
              </a:tr>
              <a:tr h="9710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>
                          <a:effectLst/>
                        </a:rPr>
                        <a:t>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>
                          <a:effectLst/>
                        </a:rPr>
                        <a:t>Внеплановое приобретение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dirty="0">
                          <a:effectLst/>
                        </a:rPr>
                        <a:t>26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>
                          <a:effectLst/>
                        </a:rPr>
                        <a:t>18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dirty="0">
                          <a:effectLst/>
                        </a:rPr>
                        <a:t>31%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5420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2789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Impact" panose="020B0806030902050204" pitchFamily="34" charset="0"/>
              </a:rPr>
              <a:t>Актуальность темы исследования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80109" y="766340"/>
            <a:ext cx="8783782" cy="1902757"/>
          </a:xfrm>
        </p:spPr>
        <p:txBody>
          <a:bodyPr/>
          <a:lstStyle/>
          <a:p>
            <a:pPr marL="0" indent="442913" algn="just">
              <a:lnSpc>
                <a:spcPct val="150000"/>
              </a:lnSpc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Совершенствование документального сопровождения проектов по приобретению нового метрологического оборудования является основой эффективной деятельности предприятия и позволяет ориентироваться и пластично видоизменяться в условиях рыночной экономики. </a:t>
            </a:r>
            <a:endParaRPr lang="ru-RU" sz="20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F5C2C-E8AC-4848-B2D6-0D8FA20295A5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EB3D14D1-0C6E-4A29-95F3-6DCFB5AD5780}"/>
              </a:ext>
            </a:extLst>
          </p:cNvPr>
          <p:cNvSpPr txBox="1">
            <a:spLocks/>
          </p:cNvSpPr>
          <p:nvPr/>
        </p:nvSpPr>
        <p:spPr>
          <a:xfrm>
            <a:off x="180109" y="3141228"/>
            <a:ext cx="8654473" cy="365125"/>
          </a:xfrm>
          <a:prstGeom prst="rect">
            <a:avLst/>
          </a:prstGeom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Потери денежных ресурсов.</a:t>
            </a:r>
            <a:endParaRPr lang="ru-RU" dirty="0"/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57BC96A1-B19A-4ADE-B033-46E54AF3C9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793324"/>
              </p:ext>
            </p:extLst>
          </p:nvPr>
        </p:nvGraphicFramePr>
        <p:xfrm>
          <a:off x="415937" y="3506353"/>
          <a:ext cx="8349370" cy="25853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9874">
                  <a:extLst>
                    <a:ext uri="{9D8B030D-6E8A-4147-A177-3AD203B41FA5}">
                      <a16:colId xmlns:a16="http://schemas.microsoft.com/office/drawing/2014/main" val="2452559600"/>
                    </a:ext>
                  </a:extLst>
                </a:gridCol>
                <a:gridCol w="1669874">
                  <a:extLst>
                    <a:ext uri="{9D8B030D-6E8A-4147-A177-3AD203B41FA5}">
                      <a16:colId xmlns:a16="http://schemas.microsoft.com/office/drawing/2014/main" val="125813498"/>
                    </a:ext>
                  </a:extLst>
                </a:gridCol>
                <a:gridCol w="1669874">
                  <a:extLst>
                    <a:ext uri="{9D8B030D-6E8A-4147-A177-3AD203B41FA5}">
                      <a16:colId xmlns:a16="http://schemas.microsoft.com/office/drawing/2014/main" val="2539872100"/>
                    </a:ext>
                  </a:extLst>
                </a:gridCol>
                <a:gridCol w="1669874">
                  <a:extLst>
                    <a:ext uri="{9D8B030D-6E8A-4147-A177-3AD203B41FA5}">
                      <a16:colId xmlns:a16="http://schemas.microsoft.com/office/drawing/2014/main" val="819529401"/>
                    </a:ext>
                  </a:extLst>
                </a:gridCol>
                <a:gridCol w="1669874">
                  <a:extLst>
                    <a:ext uri="{9D8B030D-6E8A-4147-A177-3AD203B41FA5}">
                      <a16:colId xmlns:a16="http://schemas.microsoft.com/office/drawing/2014/main" val="3382265800"/>
                    </a:ext>
                  </a:extLst>
                </a:gridCol>
              </a:tblGrid>
              <a:tr h="861769"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dirty="0">
                          <a:effectLst/>
                        </a:rPr>
                        <a:t>Период приобретения и внедрения оборудования(год), тыс. руб.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8265666"/>
                  </a:ext>
                </a:extLst>
              </a:tr>
              <a:tr h="8617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>
                          <a:effectLst/>
                        </a:rPr>
                        <a:t>2015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dirty="0">
                          <a:effectLst/>
                        </a:rPr>
                        <a:t>2016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dirty="0">
                          <a:effectLst/>
                        </a:rPr>
                        <a:t>2017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dirty="0">
                          <a:effectLst/>
                        </a:rPr>
                        <a:t>2018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>
                          <a:effectLst/>
                        </a:rPr>
                        <a:t>2019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57421065"/>
                  </a:ext>
                </a:extLst>
              </a:tr>
              <a:tr h="8617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>
                          <a:effectLst/>
                        </a:rPr>
                        <a:t>1537,0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>
                          <a:effectLst/>
                        </a:rPr>
                        <a:t>546,0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>
                          <a:effectLst/>
                        </a:rPr>
                        <a:t>1985,0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dirty="0">
                          <a:effectLst/>
                        </a:rPr>
                        <a:t>1052,0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dirty="0">
                          <a:effectLst/>
                        </a:rPr>
                        <a:t>281,0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956044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4666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046A4B-271A-4F62-8D4F-8BE9EBD88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Impact" panose="020B0806030902050204" pitchFamily="34" charset="0"/>
              </a:rPr>
              <a:t>Цель исследования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2A0140-56B4-44AD-A241-FD5B307FA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26606"/>
            <a:ext cx="7886700" cy="5804787"/>
          </a:xfrm>
        </p:spPr>
        <p:txBody>
          <a:bodyPr/>
          <a:lstStyle/>
          <a:p>
            <a:pPr indent="0" algn="just">
              <a:lnSpc>
                <a:spcPct val="150000"/>
              </a:lnSpc>
              <a:buNone/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Объектом исследования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выступает АО «Красмаш». </a:t>
            </a:r>
          </a:p>
          <a:p>
            <a:pPr indent="0" algn="just">
              <a:lnSpc>
                <a:spcPct val="150000"/>
              </a:lnSpc>
              <a:buNone/>
            </a:pP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buNone/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Предметом исследования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является документационное обеспечение в рамках методики обоснования приобретения метрологического оборудования АО «Красмаш».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buNone/>
            </a:pP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buNone/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 исследования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заключается в разработке комплекта документов технико-экономического обоснования приобретения метрологического оборудования.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1E343E1-08AC-4831-B9A1-E8117B357A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3F5C2C-E8AC-4848-B2D6-0D8FA20295A5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7317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1FB91F-0166-4BAB-93D8-42BA1F191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Impact" panose="020B0806030902050204" pitchFamily="34" charset="0"/>
              </a:rPr>
              <a:t>История </a:t>
            </a:r>
            <a:r>
              <a:rPr lang="ru-RU" dirty="0" err="1">
                <a:latin typeface="Impact" panose="020B0806030902050204" pitchFamily="34" charset="0"/>
              </a:rPr>
              <a:t>Красмаша</a:t>
            </a:r>
            <a:endParaRPr lang="ru-RU" dirty="0">
              <a:latin typeface="Impact" panose="020B080603090205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358B8E-E156-4EA9-9616-09D88AD4D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218" y="1112649"/>
            <a:ext cx="8617527" cy="2387934"/>
          </a:xfrm>
        </p:spPr>
        <p:txBody>
          <a:bodyPr/>
          <a:lstStyle/>
          <a:p>
            <a:pPr marL="0" indent="442913" algn="just">
              <a:lnSpc>
                <a:spcPct val="150000"/>
              </a:lnSpc>
              <a:buNone/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Красноярский машиностроительный завод - крупнейший производитель ракетной космической техники, техники и оборудования гражданского назначения. </a:t>
            </a:r>
          </a:p>
          <a:p>
            <a:pPr marL="0" indent="442913" algn="just">
              <a:lnSpc>
                <a:spcPct val="150000"/>
              </a:lnSpc>
              <a:buNone/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Датой рождения Акционерного Общества «Красноярский машиностроительный завод» принято считать 13 июля 1932 г. Возникновение завода в начале 30-х годов было вызвано острой потребностью в освоении новых рудных и угольных месторождений Сибири.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79E21FD-3BFC-4003-894F-BCB3146671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3F5C2C-E8AC-4848-B2D6-0D8FA20295A5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1CCC4A-127F-45C4-9D3E-AA1E7498B7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9144000" cy="343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353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CAF631-F550-4A0C-B2C9-64F16373A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Impact" panose="020B0806030902050204" pitchFamily="34" charset="0"/>
              </a:rPr>
              <a:t>Красмаш сегодня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F6BF8E-6613-4E8B-8569-72DA3EBF0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82" y="743193"/>
            <a:ext cx="8211127" cy="5777680"/>
          </a:xfrm>
        </p:spPr>
        <p:txBody>
          <a:bodyPr/>
          <a:lstStyle/>
          <a:p>
            <a:pPr marL="0" indent="442913" algn="just">
              <a:lnSpc>
                <a:spcPct val="150000"/>
              </a:lnSpc>
              <a:buNone/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1958 «Красмаш» был перепрофилирован на серийное производство баллистических ракет как основных средств доставки боевых ядерных зарядов.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442913" algn="just">
              <a:lnSpc>
                <a:spcPct val="150000"/>
              </a:lnSpc>
              <a:buNone/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АО "Красмаш" занимает одно из ведущих мест в отрасли производства ракетно-космической техники. В 2003 г., 2007 г., 2012 г., 2015 г. за большой вклад в разработку и создание РКТ, укрепление обороноспособности страны, предприятие отмечено Благодарностями Президента РФ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 2009 году присуждена премия Правительства РФ в области качества. </a:t>
            </a:r>
          </a:p>
          <a:p>
            <a:pPr indent="0" algn="just">
              <a:lnSpc>
                <a:spcPct val="150000"/>
              </a:lnSpc>
              <a:buNone/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0" algn="just">
              <a:lnSpc>
                <a:spcPct val="150000"/>
              </a:lnSpc>
              <a:buNone/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47AE810-E3E4-475C-ACEA-5F7143C91B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3F5C2C-E8AC-4848-B2D6-0D8FA20295A5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297EB8-36AA-4AAD-91D0-04897FB96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491" y="3429000"/>
            <a:ext cx="8436508" cy="320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70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69C61D-0D41-4F54-9C2F-6C25C72A4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Impact" panose="020B0806030902050204" pitchFamily="34" charset="0"/>
              </a:rPr>
              <a:t>Проблема исследования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FAC9D9-792C-4D89-926C-1898675B9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53439"/>
            <a:ext cx="7886700" cy="824379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проблема исследования: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Метрологическое оборудование не приобретается.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6A3E3E-8DE9-481A-869C-B31CDA3589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3F5C2C-E8AC-4848-B2D6-0D8FA20295A5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00116E-2930-48A3-BD25-1D3D67DCD2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927" y="1477818"/>
            <a:ext cx="6518837" cy="518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857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5DD630-B98C-440C-9E0F-7D2BD4107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Impact" panose="020B0806030902050204" pitchFamily="34" charset="0"/>
              </a:rPr>
              <a:t>Анализ проблемы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6FD1D67-3A39-4E5F-AFAC-8CED9E7652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3F5C2C-E8AC-4848-B2D6-0D8FA20295A5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8D81C8B-3448-4497-B503-641C8CA161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9449"/>
            <a:ext cx="9144000" cy="169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01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A13DBC-89D6-4F0F-9096-2B1ABB791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Impact" panose="020B0806030902050204" pitchFamily="34" charset="0"/>
              </a:rPr>
              <a:t>Дорожная карта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C95F704-75ED-46B7-A4BC-A789177927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3F5C2C-E8AC-4848-B2D6-0D8FA20295A5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BCF2BE-CFCF-40FC-9FB7-09990705D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79"/>
            <a:ext cx="9144000" cy="599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219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51D1DC-7013-4F5D-87DA-A9C488A0A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Impact" panose="020B0806030902050204" pitchFamily="34" charset="0"/>
              </a:rPr>
              <a:t>Дорожная карта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7128345-0AB5-4879-A60F-C96ED65963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3F5C2C-E8AC-4848-B2D6-0D8FA20295A5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BFDAFE-077F-4076-96B4-5971FB7F40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5" y="1524807"/>
            <a:ext cx="9073315" cy="456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0374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536</TotalTime>
  <Words>524</Words>
  <Application>Microsoft Office PowerPoint</Application>
  <PresentationFormat>Экран (4:3)</PresentationFormat>
  <Paragraphs>141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Impact</vt:lpstr>
      <vt:lpstr>Times New Roman</vt:lpstr>
      <vt:lpstr>Тема Office</vt:lpstr>
      <vt:lpstr>1_Тема Office</vt:lpstr>
      <vt:lpstr>Выпускная аттестационная работа на тему СОВЕРШЕНСТВОВАНИЕ ДОКУМЕНТАЦИОННОГО СОПРОВОЖДЕНИЯ ПРОЕКТОВ ПО ПРИОБРЕТЕНИЮ НОВОГО МЕТРОЛОГИЧЕСКОГО ОБОРУДОВАНИЯ ДЛЯ АО «КРАСМАШ»</vt:lpstr>
      <vt:lpstr>Актуальность темы исследования</vt:lpstr>
      <vt:lpstr>Цель исследования</vt:lpstr>
      <vt:lpstr>История Красмаша</vt:lpstr>
      <vt:lpstr>Красмаш сегодня</vt:lpstr>
      <vt:lpstr>Проблема исследования</vt:lpstr>
      <vt:lpstr>Анализ проблемы</vt:lpstr>
      <vt:lpstr>Дорожная карта</vt:lpstr>
      <vt:lpstr>Дорожная карта</vt:lpstr>
      <vt:lpstr>Содержание и цели проекта</vt:lpstr>
      <vt:lpstr>Анализ структурных элементов документации</vt:lpstr>
      <vt:lpstr>Описание процедур формирования комплекта документов</vt:lpstr>
      <vt:lpstr>Критерии оценки эффективности проекта</vt:lpstr>
      <vt:lpstr>Презентация PowerPoint</vt:lpstr>
    </vt:vector>
  </TitlesOfParts>
  <Company>AO Krasmash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Свиридов Евгений Геннадьевич</dc:creator>
  <cp:lastModifiedBy>Notebook Xiaomi</cp:lastModifiedBy>
  <cp:revision>89</cp:revision>
  <dcterms:created xsi:type="dcterms:W3CDTF">2017-02-22T04:58:31Z</dcterms:created>
  <dcterms:modified xsi:type="dcterms:W3CDTF">2020-12-13T08:33:27Z</dcterms:modified>
</cp:coreProperties>
</file>