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sldIdLst>
    <p:sldId id="256" r:id="rId2"/>
    <p:sldId id="257" r:id="rId3"/>
    <p:sldId id="267" r:id="rId4"/>
    <p:sldId id="268" r:id="rId5"/>
    <p:sldId id="273" r:id="rId6"/>
    <p:sldId id="269" r:id="rId7"/>
    <p:sldId id="258" r:id="rId8"/>
    <p:sldId id="270" r:id="rId9"/>
    <p:sldId id="271" r:id="rId10"/>
    <p:sldId id="27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09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819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46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529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0258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475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704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54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64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14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969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84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15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979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660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165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0767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9692" y="-1172307"/>
            <a:ext cx="8479693" cy="5223144"/>
          </a:xfrm>
          <a:ln>
            <a:noFill/>
          </a:ln>
        </p:spPr>
        <p:txBody>
          <a:bodyPr/>
          <a:lstStyle/>
          <a:p>
            <a:pPr algn="ctr"/>
            <a:r>
              <a:rPr lang="ru-RU" sz="4000" b="1" i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Проект: </a:t>
            </a:r>
            <a:r>
              <a:rPr lang="ru-RU" sz="4000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«</a:t>
            </a:r>
            <a:r>
              <a:rPr lang="ru-RU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Автоматизация </a:t>
            </a:r>
            <a:r>
              <a:rPr lang="ru-RU" sz="4000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сварочного производства путем внедрения </a:t>
            </a:r>
            <a:r>
              <a:rPr lang="ru-RU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роботов» </a:t>
            </a:r>
            <a:r>
              <a:rPr lang="ru-RU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40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предприятии </a:t>
            </a:r>
            <a:br>
              <a:rPr lang="ru-RU" sz="40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ООО ТПК «</a:t>
            </a:r>
            <a:r>
              <a:rPr lang="ru-RU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Красноярскэнергокомплект</a:t>
            </a:r>
            <a:r>
              <a:rPr lang="ru-RU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000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9978" y="4470963"/>
            <a:ext cx="7766936" cy="1811084"/>
          </a:xfrm>
        </p:spPr>
        <p:txBody>
          <a:bodyPr>
            <a:normAutofit/>
          </a:bodyPr>
          <a:lstStyle/>
          <a:p>
            <a:pPr algn="just"/>
            <a:r>
              <a:rPr lang="ru-RU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Автор проекта</a:t>
            </a:r>
            <a:r>
              <a:rPr lang="ru-RU" sz="1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цеха сварки                             Иванов Юрий Вячеславович</a:t>
            </a:r>
          </a:p>
          <a:p>
            <a:pPr algn="just"/>
            <a:r>
              <a:rPr lang="ru-RU" sz="1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                             Татьяна 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ергеевна </a:t>
            </a:r>
            <a:r>
              <a:rPr lang="ru-RU" sz="19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Зимнякова</a:t>
            </a:r>
            <a:endParaRPr lang="ru-RU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81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482" y="1947297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Срок окупаемости проекта:</a:t>
            </a:r>
            <a:endParaRPr lang="ru-RU" sz="4800" b="1" dirty="0">
              <a:solidFill>
                <a:schemeClr val="accent1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66305" y="2454032"/>
            <a:ext cx="4999171" cy="1431060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месяцев</a:t>
            </a:r>
          </a:p>
          <a:p>
            <a:pPr lvl="0" algn="ctr"/>
            <a:endParaRPr lang="ru-RU" sz="4800" dirty="0" smtClean="0"/>
          </a:p>
          <a:p>
            <a:pPr lvl="0" algn="ctr"/>
            <a:endParaRPr lang="ru-RU" sz="4800" dirty="0" smtClean="0"/>
          </a:p>
          <a:p>
            <a:pPr lvl="0" algn="ctr"/>
            <a:endParaRPr lang="ru-RU" sz="4800" dirty="0" smtClean="0"/>
          </a:p>
          <a:p>
            <a:pPr lvl="0" algn="ctr"/>
            <a:endParaRPr lang="ru-RU" sz="4800" dirty="0" smtClean="0"/>
          </a:p>
          <a:p>
            <a:pPr lvl="0" algn="ctr"/>
            <a:endParaRPr lang="ru-RU" sz="4800" dirty="0" smtClean="0"/>
          </a:p>
          <a:p>
            <a:pPr lvl="0" algn="ctr"/>
            <a:endParaRPr lang="ru-RU" sz="4800" dirty="0"/>
          </a:p>
          <a:p>
            <a:pPr algn="ctr"/>
            <a:endPara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147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8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6130" y="505037"/>
            <a:ext cx="1790898" cy="61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50091" y="1020448"/>
            <a:ext cx="968326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Завод </a:t>
            </a:r>
            <a:r>
              <a:rPr lang="ru-RU" dirty="0" err="1"/>
              <a:t>Zota</a:t>
            </a:r>
            <a:r>
              <a:rPr lang="ru-RU" dirty="0"/>
              <a:t> был основан в 1992 году как производственное структурное подразделение фирмы «</a:t>
            </a:r>
            <a:r>
              <a:rPr lang="ru-RU" dirty="0" err="1"/>
              <a:t>Красноярскэнергокомплект</a:t>
            </a:r>
            <a:r>
              <a:rPr lang="ru-RU" dirty="0"/>
              <a:t>».</a:t>
            </a:r>
          </a:p>
          <a:p>
            <a:pPr algn="just"/>
            <a:r>
              <a:rPr lang="ru-RU" dirty="0" smtClean="0"/>
              <a:t>	Основное </a:t>
            </a:r>
            <a:r>
              <a:rPr lang="ru-RU" dirty="0"/>
              <a:t>направление деятельности – разработка, производство и сервисное обслуживание отопительного оборудования, выпускаемого под торговой маркой </a:t>
            </a:r>
            <a:r>
              <a:rPr lang="ru-RU" dirty="0" err="1"/>
              <a:t>Zota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Торговая марка </a:t>
            </a:r>
            <a:r>
              <a:rPr lang="ru-RU" dirty="0" err="1"/>
              <a:t>Zota</a:t>
            </a:r>
            <a:r>
              <a:rPr lang="ru-RU" dirty="0"/>
              <a:t> зарекомендовала себя не только на Российском рынке отопительной техники, но и в странах СНГ с лучшей стороны, во многом благодаря высокому качеству оборудования, разумной ценовой политике, развитию сети сервисного обслуживания по регионам России, а также высокими эксплуатационными характеристиками отопительных приборов, которые отличаются повышенной степенью безопасности использования. В данный момент компания </a:t>
            </a:r>
            <a:r>
              <a:rPr lang="en-US" dirty="0" err="1"/>
              <a:t>Zota</a:t>
            </a:r>
            <a:r>
              <a:rPr lang="ru-RU" dirty="0"/>
              <a:t> сотрудничает с такими крупными иностранными фирмами как </a:t>
            </a:r>
            <a:r>
              <a:rPr lang="en-US" dirty="0" err="1"/>
              <a:t>Valtec</a:t>
            </a:r>
            <a:r>
              <a:rPr lang="ru-RU" dirty="0"/>
              <a:t> и </a:t>
            </a:r>
            <a:r>
              <a:rPr lang="en-US" dirty="0"/>
              <a:t>L</a:t>
            </a:r>
            <a:r>
              <a:rPr lang="ru-RU" dirty="0" err="1"/>
              <a:t>eroy</a:t>
            </a:r>
            <a:r>
              <a:rPr lang="ru-RU" dirty="0"/>
              <a:t> </a:t>
            </a:r>
            <a:r>
              <a:rPr lang="en-US" dirty="0"/>
              <a:t>M</a:t>
            </a:r>
            <a:r>
              <a:rPr lang="ru-RU" dirty="0" err="1"/>
              <a:t>erlin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/>
              <a:t> </a:t>
            </a:r>
            <a:r>
              <a:rPr lang="ru-RU" dirty="0" smtClean="0"/>
              <a:t>	Под </a:t>
            </a:r>
            <a:r>
              <a:rPr lang="ru-RU" dirty="0"/>
              <a:t>торговой маркой </a:t>
            </a:r>
            <a:r>
              <a:rPr lang="en-US" dirty="0" err="1"/>
              <a:t>Zota</a:t>
            </a:r>
            <a:r>
              <a:rPr lang="ru-RU" dirty="0"/>
              <a:t> выпускается широкая линейка продукции, включающая:</a:t>
            </a:r>
          </a:p>
          <a:p>
            <a:pPr lvl="0" algn="just"/>
            <a:r>
              <a:rPr lang="ru-RU" dirty="0" smtClean="0"/>
              <a:t>- семь </a:t>
            </a:r>
            <a:r>
              <a:rPr lang="ru-RU" dirty="0"/>
              <a:t>линеек </a:t>
            </a:r>
            <a:r>
              <a:rPr lang="ru-RU" dirty="0" err="1" smtClean="0"/>
              <a:t>электрокотлов</a:t>
            </a:r>
            <a:r>
              <a:rPr lang="ru-RU" dirty="0" smtClean="0"/>
              <a:t>;</a:t>
            </a:r>
            <a:endParaRPr lang="ru-RU" dirty="0"/>
          </a:p>
          <a:p>
            <a:pPr lvl="0" algn="just"/>
            <a:r>
              <a:rPr lang="ru-RU" dirty="0" smtClean="0"/>
              <a:t>- девять </a:t>
            </a:r>
            <a:r>
              <a:rPr lang="ru-RU" dirty="0"/>
              <a:t>линеек твердотопливных </a:t>
            </a:r>
            <a:r>
              <a:rPr lang="ru-RU" dirty="0" smtClean="0"/>
              <a:t>котлов;</a:t>
            </a:r>
            <a:endParaRPr lang="ru-RU" dirty="0"/>
          </a:p>
          <a:p>
            <a:pPr lvl="0" algn="just"/>
            <a:r>
              <a:rPr lang="ru-RU" dirty="0" smtClean="0"/>
              <a:t>- две </a:t>
            </a:r>
            <a:r>
              <a:rPr lang="ru-RU" dirty="0"/>
              <a:t>линейки полуавтоматических </a:t>
            </a:r>
            <a:r>
              <a:rPr lang="ru-RU" dirty="0" smtClean="0"/>
              <a:t>котлов;</a:t>
            </a:r>
          </a:p>
          <a:p>
            <a:pPr marL="285750" lvl="0" indent="-285750" algn="just">
              <a:buFontTx/>
              <a:buChar char="-"/>
            </a:pPr>
            <a:r>
              <a:rPr lang="ru-RU" dirty="0" smtClean="0"/>
              <a:t>семь </a:t>
            </a:r>
            <a:r>
              <a:rPr lang="ru-RU" dirty="0"/>
              <a:t>линеек автоматических </a:t>
            </a:r>
            <a:r>
              <a:rPr lang="ru-RU" dirty="0" smtClean="0"/>
              <a:t>котлов;</a:t>
            </a:r>
          </a:p>
          <a:p>
            <a:pPr marL="285750" lvl="0" indent="-285750" algn="just">
              <a:buFontTx/>
              <a:buChar char="-"/>
            </a:pPr>
            <a:r>
              <a:rPr lang="ru-RU" dirty="0" smtClean="0"/>
              <a:t>модульные </a:t>
            </a:r>
            <a:r>
              <a:rPr lang="ru-RU" dirty="0"/>
              <a:t>котельные на базе серии автоматических котлов </a:t>
            </a:r>
            <a:r>
              <a:rPr lang="en-US" dirty="0"/>
              <a:t>Robot</a:t>
            </a:r>
            <a:r>
              <a:rPr lang="ru-RU" dirty="0"/>
              <a:t>;</a:t>
            </a:r>
          </a:p>
          <a:p>
            <a:pPr lvl="0" algn="just"/>
            <a:r>
              <a:rPr lang="ru-RU" dirty="0" smtClean="0"/>
              <a:t>- проточные </a:t>
            </a:r>
            <a:r>
              <a:rPr lang="ru-RU" dirty="0"/>
              <a:t>водонагреватели линейки </a:t>
            </a:r>
            <a:r>
              <a:rPr lang="ru-RU" dirty="0" err="1" smtClean="0"/>
              <a:t>электросауны</a:t>
            </a:r>
            <a:r>
              <a:rPr lang="ru-RU" dirty="0" smtClean="0"/>
              <a:t> </a:t>
            </a:r>
            <a:r>
              <a:rPr lang="ru-RU" dirty="0" err="1"/>
              <a:t>Viza</a:t>
            </a:r>
            <a:r>
              <a:rPr lang="ru-RU" dirty="0"/>
              <a:t>;</a:t>
            </a:r>
          </a:p>
          <a:p>
            <a:pPr lvl="0" algn="just"/>
            <a:r>
              <a:rPr lang="ru-RU" dirty="0" smtClean="0"/>
              <a:t>- </a:t>
            </a:r>
            <a:r>
              <a:rPr lang="ru-RU" dirty="0" err="1" smtClean="0"/>
              <a:t>ТЭНы</a:t>
            </a:r>
            <a:r>
              <a:rPr lang="ru-RU" dirty="0"/>
              <a:t>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220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2626" y="578339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Стратегические цели ООО ТПК «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Красноярскэнергокомплект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: </a:t>
            </a:r>
            <a:endParaRPr lang="ru-RU" sz="3200" b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700780" y="2039816"/>
            <a:ext cx="8596668" cy="454080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Получение максимальной прибыли;</a:t>
            </a:r>
          </a:p>
          <a:p>
            <a:r>
              <a:rPr lang="ru-RU" sz="2800" dirty="0" smtClean="0"/>
              <a:t>Повышение </a:t>
            </a:r>
            <a:r>
              <a:rPr lang="ru-RU" sz="2800" dirty="0" smtClean="0"/>
              <a:t>конкурентоспособности продукции;</a:t>
            </a:r>
          </a:p>
          <a:p>
            <a:pPr lvl="0"/>
            <a:r>
              <a:rPr lang="ru-RU" sz="2800" dirty="0" smtClean="0"/>
              <a:t>Расширение </a:t>
            </a:r>
            <a:r>
              <a:rPr lang="ru-RU" sz="2800" dirty="0"/>
              <a:t>рынка </a:t>
            </a:r>
            <a:r>
              <a:rPr lang="ru-RU" sz="2800" dirty="0" smtClean="0"/>
              <a:t>сбыта;</a:t>
            </a:r>
          </a:p>
          <a:p>
            <a:pPr lvl="0"/>
            <a:r>
              <a:rPr lang="ru-RU" sz="2800" dirty="0" smtClean="0"/>
              <a:t>Увеличение объема продаж;</a:t>
            </a:r>
          </a:p>
          <a:p>
            <a:r>
              <a:rPr lang="ru-RU" sz="2800" dirty="0"/>
              <a:t>Р</a:t>
            </a:r>
            <a:r>
              <a:rPr lang="ru-RU" sz="2800" dirty="0" smtClean="0"/>
              <a:t>асширение </a:t>
            </a:r>
            <a:r>
              <a:rPr lang="ru-RU" sz="2800" dirty="0"/>
              <a:t>линейки производимой продукции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Улучшение имиджа, повышение известности предприятия и его </a:t>
            </a:r>
            <a:r>
              <a:rPr lang="ru-RU" sz="2800" dirty="0" smtClean="0"/>
              <a:t>продукции</a:t>
            </a:r>
            <a:r>
              <a:rPr lang="ru-RU" sz="2800" dirty="0"/>
              <a:t>.</a:t>
            </a:r>
            <a:endParaRPr lang="ru-RU" sz="2800" dirty="0" smtClean="0"/>
          </a:p>
          <a:p>
            <a:pPr marL="0" indent="0">
              <a:buNone/>
            </a:pPr>
            <a:r>
              <a:rPr lang="ru-RU" sz="2400" dirty="0" smtClean="0"/>
              <a:t> </a:t>
            </a: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  <a:p>
            <a:pPr lvl="0"/>
            <a:endParaRPr lang="ru-RU" sz="2400" dirty="0"/>
          </a:p>
          <a:p>
            <a:endParaRPr lang="ru-RU" sz="2400" dirty="0" smtClean="0"/>
          </a:p>
          <a:p>
            <a:endParaRPr lang="ru-RU" sz="2400" dirty="0"/>
          </a:p>
          <a:p>
            <a:pPr lvl="0"/>
            <a:endParaRPr lang="ru-RU" sz="2400" dirty="0" smtClean="0"/>
          </a:p>
          <a:p>
            <a:pPr lvl="0"/>
            <a:endParaRPr lang="ru-RU" sz="2400" dirty="0"/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8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6130" y="505037"/>
            <a:ext cx="1790898" cy="61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951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8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6130" y="505037"/>
            <a:ext cx="1790898" cy="61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65907" y="922216"/>
            <a:ext cx="856566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	Для </a:t>
            </a:r>
            <a:r>
              <a:rPr lang="ru-RU" dirty="0"/>
              <a:t>сварки твердотопливных котлов отопления в компании ООО ТПК «</a:t>
            </a:r>
            <a:r>
              <a:rPr lang="ru-RU" dirty="0" err="1"/>
              <a:t>Красноярскэнергокомплект</a:t>
            </a:r>
            <a:r>
              <a:rPr lang="ru-RU" dirty="0"/>
              <a:t>» широко применяется сварочный полуавтомат инверторного типа «Пионер-5000</a:t>
            </a:r>
            <a:r>
              <a:rPr lang="ru-RU" dirty="0" smtClean="0"/>
              <a:t>».</a:t>
            </a:r>
          </a:p>
          <a:p>
            <a:pPr>
              <a:lnSpc>
                <a:spcPct val="150000"/>
              </a:lnSpc>
            </a:pPr>
            <a:r>
              <a:rPr lang="ru-RU" dirty="0"/>
              <a:t>	Сварка корпуса котла разделена на 5 технологических операций: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/>
              <a:t>Сборка внутреннего контура корпуса котла;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/>
              <a:t>Сварка внутреннего контура корпуса котла;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/>
              <a:t>Сборка наружного контура корпуса котла;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/>
              <a:t>Сварка наружного контура корпуса котла;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err="1"/>
              <a:t>Опрессовка</a:t>
            </a:r>
            <a:r>
              <a:rPr lang="ru-RU" dirty="0"/>
              <a:t> корпуса котла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	</a:t>
            </a:r>
            <a:endParaRPr lang="ru-RU" dirty="0"/>
          </a:p>
          <a:p>
            <a:pPr lvl="0">
              <a:lnSpc>
                <a:spcPct val="150000"/>
              </a:lnSpc>
            </a:pPr>
            <a:r>
              <a:rPr lang="ru-RU" dirty="0" smtClean="0"/>
              <a:t>	</a:t>
            </a:r>
          </a:p>
          <a:p>
            <a:pPr lvl="0">
              <a:lnSpc>
                <a:spcPct val="150000"/>
              </a:lnSpc>
            </a:pPr>
            <a:r>
              <a:rPr lang="ru-RU" dirty="0"/>
              <a:t>	</a:t>
            </a:r>
            <a:endParaRPr lang="ru-RU" dirty="0" smtClean="0"/>
          </a:p>
          <a:p>
            <a:pPr lvl="0">
              <a:lnSpc>
                <a:spcPct val="150000"/>
              </a:lnSpc>
            </a:pPr>
            <a:r>
              <a:rPr lang="ru-RU" dirty="0"/>
              <a:t>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9952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8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6130" y="505037"/>
            <a:ext cx="1790898" cy="61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84553" y="969108"/>
            <a:ext cx="856566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	В </a:t>
            </a:r>
            <a:r>
              <a:rPr lang="ru-RU" dirty="0"/>
              <a:t>настоящее время наиболее явными проблемами производства в сварочном цехе являются: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ru-RU" dirty="0"/>
              <a:t>Дефицит квалифицированных сварщиков на рынке труда города Красноярска (производительность труда сварщиков в диапазоне от 70% до 150%);   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ru-RU" dirty="0"/>
              <a:t>Снижение производительности труда рабочего в течении рабочей смены, связанное с усталостью от мускульной работы при кантовании </a:t>
            </a:r>
            <a:r>
              <a:rPr lang="ru-RU" dirty="0" smtClean="0"/>
              <a:t>изделий;</a:t>
            </a:r>
            <a:endParaRPr lang="ru-RU" dirty="0"/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ru-RU" dirty="0"/>
              <a:t>Высокий процент брака достигающий до 12%, что требует дополнительную трудоемкость на ремонт дефектов, выявившихся в процессе </a:t>
            </a:r>
            <a:r>
              <a:rPr lang="ru-RU" dirty="0" smtClean="0"/>
              <a:t>изготовления.</a:t>
            </a:r>
          </a:p>
          <a:p>
            <a:pPr lvl="0" algn="just"/>
            <a:endParaRPr lang="ru-RU" dirty="0"/>
          </a:p>
          <a:p>
            <a:pPr algn="just"/>
            <a:r>
              <a:rPr lang="ru-RU" dirty="0" smtClean="0"/>
              <a:t>	Предлагаемый </a:t>
            </a:r>
            <a:r>
              <a:rPr lang="ru-RU" dirty="0"/>
              <a:t>проект «Автоматизации производства путем внедрения сварочных роботов» устраняет все вышеперечисленные проблемы в сварочном цехе, и в то же время соответствует стратегическим целям развития предприятия в области модернизации производства. </a:t>
            </a:r>
          </a:p>
          <a:p>
            <a:pPr algn="just"/>
            <a:r>
              <a:rPr lang="ru-RU" dirty="0"/>
              <a:t> </a:t>
            </a:r>
            <a:r>
              <a:rPr lang="ru-RU" dirty="0" smtClean="0"/>
              <a:t>	</a:t>
            </a:r>
          </a:p>
          <a:p>
            <a:pPr lvl="0" algn="just">
              <a:lnSpc>
                <a:spcPct val="150000"/>
              </a:lnSpc>
            </a:pPr>
            <a:r>
              <a:rPr lang="ru-RU" dirty="0"/>
              <a:t>	</a:t>
            </a:r>
            <a:endParaRPr lang="ru-RU" dirty="0" smtClean="0"/>
          </a:p>
          <a:p>
            <a:pPr lvl="0" algn="just">
              <a:lnSpc>
                <a:spcPct val="150000"/>
              </a:lnSpc>
            </a:pPr>
            <a:r>
              <a:rPr lang="ru-RU" dirty="0"/>
              <a:t>	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342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150" y="867508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проекта : </a:t>
            </a:r>
            <a:endParaRPr lang="ru-RU" sz="3200" b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61703" y="1914770"/>
            <a:ext cx="8596668" cy="454080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3000" dirty="0"/>
              <a:t>С</a:t>
            </a:r>
            <a:r>
              <a:rPr lang="ru-RU" sz="3000" dirty="0" smtClean="0"/>
              <a:t>окращение трудоемкости процесса сварки на 20%; </a:t>
            </a:r>
          </a:p>
          <a:p>
            <a:pPr lvl="0"/>
            <a:r>
              <a:rPr lang="ru-RU" sz="3000" dirty="0"/>
              <a:t>О</a:t>
            </a:r>
            <a:r>
              <a:rPr lang="ru-RU" sz="3000" dirty="0" smtClean="0"/>
              <a:t>беспечение </a:t>
            </a:r>
            <a:r>
              <a:rPr lang="ru-RU" sz="3000" dirty="0"/>
              <a:t>стабильности выпуска продукции высокого качества и снижение процента </a:t>
            </a:r>
            <a:r>
              <a:rPr lang="ru-RU" sz="3000" dirty="0" smtClean="0"/>
              <a:t>брака до 3%;</a:t>
            </a:r>
          </a:p>
          <a:p>
            <a:pPr lvl="0"/>
            <a:r>
              <a:rPr lang="ru-RU" sz="3000" dirty="0" smtClean="0"/>
              <a:t>Снижение себестоимости продукции;</a:t>
            </a:r>
          </a:p>
          <a:p>
            <a:r>
              <a:rPr lang="ru-RU" sz="3000" dirty="0" smtClean="0"/>
              <a:t>Минимизация влияния человеческого фактора на процесс сварки;</a:t>
            </a:r>
          </a:p>
          <a:p>
            <a:pPr lvl="0"/>
            <a:r>
              <a:rPr lang="ru-RU" sz="3000" dirty="0"/>
              <a:t>Увеличить производство корпусов котлов сварочным цехом до наступления пиковых продаж, в срок до 01.09.2021 </a:t>
            </a:r>
            <a:r>
              <a:rPr lang="ru-RU" sz="3000" dirty="0" smtClean="0"/>
              <a:t>года.</a:t>
            </a:r>
            <a:endParaRPr lang="ru-RU" sz="3000" dirty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  <a:p>
            <a:pPr lvl="0"/>
            <a:endParaRPr lang="ru-RU" sz="2400" dirty="0" smtClean="0"/>
          </a:p>
          <a:p>
            <a:pPr lvl="0"/>
            <a:endParaRPr lang="ru-RU" sz="2400" dirty="0"/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8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6130" y="505037"/>
            <a:ext cx="1790898" cy="61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382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4565" y="218830"/>
            <a:ext cx="8596668" cy="1320800"/>
          </a:xfrm>
        </p:spPr>
        <p:txBody>
          <a:bodyPr anchor="t">
            <a:norm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лан по приобретению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внедрения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сварочного робота</a:t>
            </a:r>
            <a:endParaRPr lang="ru-RU" sz="3200" b="1" i="1" u="sng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4965" t="12837" r="2901" b="33860"/>
          <a:stretch/>
        </p:blipFill>
        <p:spPr bwMode="auto">
          <a:xfrm>
            <a:off x="710075" y="1406770"/>
            <a:ext cx="9262355" cy="45563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159266" y="6136028"/>
            <a:ext cx="91998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 проекта 10 млн. рублей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7057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0676" y="203201"/>
            <a:ext cx="10410092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Риски и возможные последствия, связанные с реализацией проекта и мероприятия по их устранению:</a:t>
            </a:r>
            <a:endParaRPr lang="ru-RU" b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3958"/>
              </p:ext>
            </p:extLst>
          </p:nvPr>
        </p:nvGraphicFramePr>
        <p:xfrm>
          <a:off x="812801" y="1781908"/>
          <a:ext cx="8651630" cy="48533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2194"/>
                <a:gridCol w="2562194"/>
                <a:gridCol w="3527242"/>
              </a:tblGrid>
              <a:tr h="2481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Риск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333" marR="33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Возможные последствия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333" marR="333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Мероприятия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333" marR="33333" marT="0" marB="0"/>
                </a:tc>
              </a:tr>
              <a:tr h="7729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Повышение курса евро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333" marR="333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Увеличение стоимости и сроков поставки оборудования связанной с повышением курса иностранной валюты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333" marR="333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- изменение валютного платежа, валютные оговорки;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- поиск товара-заменителя.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333" marR="33333" marT="0" marB="0"/>
                </a:tc>
              </a:tr>
              <a:tr h="21093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Отток кадров, обученных для работы на данном виде оборудования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333" marR="333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Остановка работы оборудования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333" marR="333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- написание подробного технологического процесса операции настройки оборудования;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- сохранение резервной копии программы для сварки на роботизированном комплексе;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- повысить уровень зарплаты до среднестатистической конкретной специальности по рынку.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333" marR="33333" marT="0" marB="0"/>
                </a:tc>
              </a:tr>
              <a:tr h="17229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Изменение конструкции корпуса котла для устранения недоступных для сварки мест на роботизированном сварочном комплексе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333" marR="333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Увеличение времени отработки технологии и написания сварочной программы, связанный с конструктивными особенностями сварки на роботизированном комплексе.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333" marR="333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- согласование и корректировка КД  с поставщиком и настройщиком оборудования на стадии поставки оборудования;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- изменение КД без ожидания конструкторского извещения с отметкой в журнале оперативных решений.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333" marR="3333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84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467" y="41548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Эффективность проекта:</a:t>
            </a:r>
            <a:endParaRPr lang="ru-RU" sz="3200" b="1" dirty="0">
              <a:solidFill>
                <a:schemeClr val="accent1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7999" y="1123466"/>
            <a:ext cx="9321078" cy="2839779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ru-RU" sz="11200" dirty="0" smtClean="0"/>
              <a:t>Уменьшение издержек производства;</a:t>
            </a:r>
          </a:p>
          <a:p>
            <a:pPr lvl="0"/>
            <a:r>
              <a:rPr lang="ru-RU" sz="11200" dirty="0" smtClean="0"/>
              <a:t>Минимальная вероятность образования дефектов в сварных швах;</a:t>
            </a:r>
          </a:p>
          <a:p>
            <a:pPr lvl="0"/>
            <a:r>
              <a:rPr lang="ru-RU" sz="11200" dirty="0" smtClean="0"/>
              <a:t>Снижение </a:t>
            </a:r>
            <a:r>
              <a:rPr lang="ru-RU" sz="11200" dirty="0" err="1" smtClean="0"/>
              <a:t>энергозатратности</a:t>
            </a:r>
            <a:r>
              <a:rPr lang="ru-RU" sz="11200" dirty="0" smtClean="0"/>
              <a:t> на 40%;</a:t>
            </a:r>
          </a:p>
          <a:p>
            <a:pPr lvl="0"/>
            <a:r>
              <a:rPr lang="ru-RU" sz="11200" dirty="0" smtClean="0"/>
              <a:t>Снижение себестоимости на 4%;</a:t>
            </a:r>
          </a:p>
          <a:p>
            <a:pPr lvl="0"/>
            <a:r>
              <a:rPr lang="ru-RU" sz="11200" dirty="0" smtClean="0"/>
              <a:t>Снижение % брака;</a:t>
            </a:r>
          </a:p>
          <a:p>
            <a:pPr lvl="0"/>
            <a:r>
              <a:rPr lang="ru-RU" sz="11200" dirty="0" smtClean="0"/>
              <a:t>Уменьшение трудоемкости на 25%;</a:t>
            </a:r>
          </a:p>
          <a:p>
            <a:pPr lvl="0"/>
            <a:r>
              <a:rPr lang="ru-RU" sz="11200" dirty="0" smtClean="0"/>
              <a:t>Привлечение рабочих более низкой квалификации;</a:t>
            </a:r>
          </a:p>
          <a:p>
            <a:pPr lvl="0"/>
            <a:r>
              <a:rPr lang="ru-RU" sz="11200" dirty="0" smtClean="0"/>
              <a:t>Стабильно высокое качество выпускаемой продукции;</a:t>
            </a:r>
          </a:p>
          <a:p>
            <a:pPr lvl="0"/>
            <a:r>
              <a:rPr lang="ru-RU" sz="11200" dirty="0" smtClean="0"/>
              <a:t>Повышение безопасности работ.</a:t>
            </a:r>
          </a:p>
          <a:p>
            <a:pPr marL="0" lvl="0" indent="0">
              <a:buNone/>
            </a:pPr>
            <a:r>
              <a:rPr lang="ru-RU" sz="11200" dirty="0" smtClean="0"/>
              <a:t/>
            </a:r>
            <a:br>
              <a:rPr lang="ru-RU" sz="11200" dirty="0" smtClean="0"/>
            </a:br>
            <a:endParaRPr lang="ru-RU" sz="11200" dirty="0" smtClean="0"/>
          </a:p>
          <a:p>
            <a:pPr lvl="0"/>
            <a:endParaRPr lang="ru-RU" sz="3300" dirty="0" smtClean="0"/>
          </a:p>
          <a:p>
            <a:pPr lvl="0"/>
            <a:endParaRPr lang="ru-RU" sz="2800" dirty="0" smtClean="0"/>
          </a:p>
          <a:p>
            <a:pPr lvl="0"/>
            <a:endParaRPr lang="ru-RU" sz="2800" dirty="0" smtClean="0"/>
          </a:p>
          <a:p>
            <a:pPr lvl="0"/>
            <a:endParaRPr lang="ru-RU" sz="2800" dirty="0" smtClean="0"/>
          </a:p>
          <a:p>
            <a:pPr lvl="0"/>
            <a:endParaRPr lang="ru-RU" sz="2800" dirty="0" smtClean="0"/>
          </a:p>
          <a:p>
            <a:pPr lvl="0"/>
            <a:endParaRPr lang="ru-RU" sz="2800" dirty="0"/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865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1076</TotalTime>
  <Words>337</Words>
  <Application>Microsoft Office PowerPoint</Application>
  <PresentationFormat>Произвольный</PresentationFormat>
  <Paragraphs>103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Грань</vt:lpstr>
      <vt:lpstr>Проект: «Автоматизация сварочного производства путем внедрения роботов» на предприятии  ООО ТПК «Красноярскэнергокомплект»</vt:lpstr>
      <vt:lpstr>Презентация PowerPoint</vt:lpstr>
      <vt:lpstr>Стратегические цели ООО ТПК «Красноярскэнергокомплект» : </vt:lpstr>
      <vt:lpstr>Презентация PowerPoint</vt:lpstr>
      <vt:lpstr>Презентация PowerPoint</vt:lpstr>
      <vt:lpstr>Цели проекта : </vt:lpstr>
      <vt:lpstr>План по приобретению и внедрения сварочного робота</vt:lpstr>
      <vt:lpstr>Риски и возможные последствия, связанные с реализацией проекта и мероприятия по их устранению:</vt:lpstr>
      <vt:lpstr>Эффективность проекта:</vt:lpstr>
      <vt:lpstr>Срок окупаемости проекта: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Проект: «Разработка и внедрение плана по трудоемкости проектирования изделий в конструкторском бюро»</dc:title>
  <dc:creator>Базарова Анастасия Михайловна</dc:creator>
  <cp:lastModifiedBy>юрец</cp:lastModifiedBy>
  <cp:revision>64</cp:revision>
  <dcterms:created xsi:type="dcterms:W3CDTF">2017-09-18T06:13:08Z</dcterms:created>
  <dcterms:modified xsi:type="dcterms:W3CDTF">2020-12-15T06:59:31Z</dcterms:modified>
</cp:coreProperties>
</file>