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21"/>
  </p:notesMasterIdLst>
  <p:handoutMasterIdLst>
    <p:handoutMasterId r:id="rId22"/>
  </p:handoutMasterIdLst>
  <p:sldIdLst>
    <p:sldId id="861" r:id="rId2"/>
    <p:sldId id="862" r:id="rId3"/>
    <p:sldId id="869" r:id="rId4"/>
    <p:sldId id="872" r:id="rId5"/>
    <p:sldId id="866" r:id="rId6"/>
    <p:sldId id="883" r:id="rId7"/>
    <p:sldId id="864" r:id="rId8"/>
    <p:sldId id="876" r:id="rId9"/>
    <p:sldId id="870" r:id="rId10"/>
    <p:sldId id="873" r:id="rId11"/>
    <p:sldId id="867" r:id="rId12"/>
    <p:sldId id="884" r:id="rId13"/>
    <p:sldId id="886" r:id="rId14"/>
    <p:sldId id="885" r:id="rId15"/>
    <p:sldId id="891" r:id="rId16"/>
    <p:sldId id="887" r:id="rId17"/>
    <p:sldId id="888" r:id="rId18"/>
    <p:sldId id="889" r:id="rId19"/>
    <p:sldId id="890" r:id="rId20"/>
  </p:sldIdLst>
  <p:sldSz cx="9699625" cy="6858000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05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EB34"/>
    <a:srgbClr val="EA0000"/>
    <a:srgbClr val="FFCC99"/>
    <a:srgbClr val="E9EDF4"/>
    <a:srgbClr val="080808"/>
    <a:srgbClr val="D0D8E8"/>
    <a:srgbClr val="141B50"/>
    <a:srgbClr val="0000FF"/>
    <a:srgbClr val="66FF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44" autoAdjust="0"/>
    <p:restoredTop sz="91755" autoAdjust="0"/>
  </p:normalViewPr>
  <p:slideViewPr>
    <p:cSldViewPr>
      <p:cViewPr varScale="1">
        <p:scale>
          <a:sx n="119" d="100"/>
          <a:sy n="119" d="100"/>
        </p:scale>
        <p:origin x="-1752" y="-90"/>
      </p:cViewPr>
      <p:guideLst>
        <p:guide orient="horz" pos="2160"/>
        <p:guide pos="30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334" y="-84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&#1040;&#1083;&#1077;&#1082;&#1089;&#1077;&#1081;\Desktop\&#1055;&#1088;&#1077;&#1079;&#1080;&#1076;&#1077;&#1085;&#1090;&#1089;&#1082;&#1072;&#1103;%20&#1087;&#1088;&#1086;&#1075;&#1088;&#1072;&#1084;&#1084;&#1072;\!&#1044;&#1048;&#1055;&#1051;&#1054;&#1052;\&#1050;&#1091;&#1089;&#1082;&#1080;%20&#1076;&#1080;&#1087;&#1083;&#1086;&#1084;&#1072;\&#1060;&#1080;&#1085;&#1072;&#1085;&#1089;&#1086;&#1074;&#1072;&#1103;%20&#1086;&#1094;&#1077;&#1085;&#1082;&#1072;%20&#1087;&#1088;&#1086;&#1077;&#1082;&#1090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>
                <a:solidFill>
                  <a:schemeClr val="tx1"/>
                </a:solidFill>
              </a:rPr>
              <a:t>Сравнительная диаграмма циклов</a:t>
            </a:r>
            <a:r>
              <a:rPr lang="ru-RU" sz="2400" baseline="0" dirty="0">
                <a:solidFill>
                  <a:schemeClr val="tx1"/>
                </a:solidFill>
              </a:rPr>
              <a:t> </a:t>
            </a:r>
            <a:r>
              <a:rPr lang="ru-RU" sz="2400" baseline="0" dirty="0" smtClean="0">
                <a:solidFill>
                  <a:schemeClr val="tx1"/>
                </a:solidFill>
              </a:rPr>
              <a:t>создания </a:t>
            </a:r>
            <a:r>
              <a:rPr lang="ru-RU" sz="2400" baseline="0" dirty="0">
                <a:solidFill>
                  <a:schemeClr val="tx1"/>
                </a:solidFill>
              </a:rPr>
              <a:t>пассивного оборудования</a:t>
            </a:r>
            <a:endParaRPr lang="ru-RU" sz="24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Диплом!$P$29</c:f>
              <c:strCache>
                <c:ptCount val="1"/>
                <c:pt idx="0">
                  <c:v>Срок изготовления ПРО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Диплом!$O$30:$O$32</c:f>
              <c:strCache>
                <c:ptCount val="3"/>
                <c:pt idx="0">
                  <c:v>Ситуация до</c:v>
                </c:pt>
                <c:pt idx="1">
                  <c:v>Текущая ситуация</c:v>
                </c:pt>
                <c:pt idx="2">
                  <c:v>Ситуация после</c:v>
                </c:pt>
              </c:strCache>
            </c:strRef>
          </c:cat>
          <c:val>
            <c:numRef>
              <c:f>Диплом!$P$30:$P$32</c:f>
              <c:numCache>
                <c:formatCode>General</c:formatCode>
                <c:ptCount val="3"/>
                <c:pt idx="0">
                  <c:v>29</c:v>
                </c:pt>
                <c:pt idx="1">
                  <c:v>13</c:v>
                </c:pt>
                <c:pt idx="2">
                  <c:v>11</c:v>
                </c:pt>
              </c:numCache>
            </c:numRef>
          </c:val>
        </c:ser>
        <c:ser>
          <c:idx val="1"/>
          <c:order val="1"/>
          <c:tx>
            <c:strRef>
              <c:f>Диплом!$Q$29</c:f>
              <c:strCache>
                <c:ptCount val="1"/>
                <c:pt idx="0">
                  <c:v>Общий цикл создания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Диплом!$O$30:$O$32</c:f>
              <c:strCache>
                <c:ptCount val="3"/>
                <c:pt idx="0">
                  <c:v>Ситуация до</c:v>
                </c:pt>
                <c:pt idx="1">
                  <c:v>Текущая ситуация</c:v>
                </c:pt>
                <c:pt idx="2">
                  <c:v>Ситуация после</c:v>
                </c:pt>
              </c:strCache>
            </c:strRef>
          </c:cat>
          <c:val>
            <c:numRef>
              <c:f>Диплом!$Q$30:$Q$32</c:f>
              <c:numCache>
                <c:formatCode>General</c:formatCode>
                <c:ptCount val="3"/>
                <c:pt idx="0">
                  <c:v>96</c:v>
                </c:pt>
                <c:pt idx="1">
                  <c:v>27</c:v>
                </c:pt>
                <c:pt idx="2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194176"/>
        <c:axId val="36675968"/>
        <c:axId val="0"/>
      </c:bar3DChart>
      <c:catAx>
        <c:axId val="3619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675968"/>
        <c:crosses val="autoZero"/>
        <c:auto val="1"/>
        <c:lblAlgn val="ctr"/>
        <c:lblOffset val="100"/>
        <c:noMultiLvlLbl val="0"/>
      </c:catAx>
      <c:valAx>
        <c:axId val="36675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194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4333"/>
          </a:xfrm>
          <a:prstGeom prst="rect">
            <a:avLst/>
          </a:prstGeom>
        </p:spPr>
        <p:txBody>
          <a:bodyPr vert="horz" lIns="88175" tIns="44088" rIns="88175" bIns="4408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4333"/>
          </a:xfrm>
          <a:prstGeom prst="rect">
            <a:avLst/>
          </a:prstGeom>
        </p:spPr>
        <p:txBody>
          <a:bodyPr vert="horz" lIns="88175" tIns="44088" rIns="88175" bIns="4408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60AC72-5C3C-4E2C-BA0F-DC8B42512305}" type="datetimeFigureOut">
              <a:rPr lang="ru-RU"/>
              <a:pPr>
                <a:defRPr/>
              </a:pPr>
              <a:t>14.12.2020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817"/>
            <a:ext cx="2945862" cy="495872"/>
          </a:xfrm>
          <a:prstGeom prst="rect">
            <a:avLst/>
          </a:prstGeom>
        </p:spPr>
        <p:txBody>
          <a:bodyPr vert="horz" lIns="88175" tIns="44088" rIns="88175" bIns="4408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294" y="9430817"/>
            <a:ext cx="2945862" cy="495872"/>
          </a:xfrm>
          <a:prstGeom prst="rect">
            <a:avLst/>
          </a:prstGeom>
        </p:spPr>
        <p:txBody>
          <a:bodyPr vert="horz" lIns="88175" tIns="44088" rIns="88175" bIns="4408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711108E-05ED-47CA-BEF3-51EE1D70C1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762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862" cy="497413"/>
          </a:xfrm>
          <a:prstGeom prst="rect">
            <a:avLst/>
          </a:prstGeom>
        </p:spPr>
        <p:txBody>
          <a:bodyPr vert="horz" lIns="95464" tIns="47735" rIns="95464" bIns="4773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294" y="2"/>
            <a:ext cx="2945862" cy="497413"/>
          </a:xfrm>
          <a:prstGeom prst="rect">
            <a:avLst/>
          </a:prstGeom>
        </p:spPr>
        <p:txBody>
          <a:bodyPr vert="horz" lIns="95464" tIns="47735" rIns="95464" bIns="4773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EEC1F49D-03E2-441D-9DE1-187C9D9A4E41}" type="datetimeFigureOut">
              <a:rPr lang="ru-RU"/>
              <a:pPr>
                <a:defRPr/>
              </a:pPr>
              <a:t>14.12.2020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6125"/>
            <a:ext cx="52641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64" tIns="47735" rIns="95464" bIns="4773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68" y="4715409"/>
            <a:ext cx="5438747" cy="4469010"/>
          </a:xfrm>
          <a:prstGeom prst="rect">
            <a:avLst/>
          </a:prstGeom>
        </p:spPr>
        <p:txBody>
          <a:bodyPr vert="horz" lIns="95464" tIns="47735" rIns="95464" bIns="47735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817"/>
            <a:ext cx="2945862" cy="495872"/>
          </a:xfrm>
          <a:prstGeom prst="rect">
            <a:avLst/>
          </a:prstGeom>
        </p:spPr>
        <p:txBody>
          <a:bodyPr vert="horz" lIns="95464" tIns="47735" rIns="95464" bIns="4773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294" y="9430817"/>
            <a:ext cx="2945862" cy="495872"/>
          </a:xfrm>
          <a:prstGeom prst="rect">
            <a:avLst/>
          </a:prstGeom>
        </p:spPr>
        <p:txBody>
          <a:bodyPr vert="horz" lIns="95464" tIns="47735" rIns="95464" bIns="4773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499BB6F-B073-4A3A-A8E5-2EE8CCFB77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92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9BB6F-B073-4A3A-A8E5-2EE8CCFB777C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4737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АО «ИСС» одно из ведущих предприятий ракетно-космической отрасли в России. Предприятие было образовано в 1959 году. Основными направлениями деятельности являются:</a:t>
            </a:r>
          </a:p>
          <a:p>
            <a:pPr lvl="0"/>
            <a:r>
              <a:rPr lang="ru-R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создание КА для фиксированной, персональной и широкополосной спутниковой связи;</a:t>
            </a:r>
          </a:p>
          <a:p>
            <a:pPr lvl="0"/>
            <a:r>
              <a:rPr lang="ru-R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создание КК навигационной спутниковой системы «</a:t>
            </a:r>
            <a:r>
              <a:rPr lang="ru-RU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Глонасс</a:t>
            </a:r>
            <a:r>
              <a:rPr lang="ru-R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рамках данной деятельности предприятие обеспечивает полный цикл работ, который включает:</a:t>
            </a:r>
          </a:p>
          <a:p>
            <a:pPr lvl="0"/>
            <a:r>
              <a:rPr lang="ru-R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проектирование и разработка изготовление и наземная экспериментальная отработка испытания запуск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Предприятие имеет все необходимые ресурсы:</a:t>
            </a:r>
          </a:p>
          <a:p>
            <a:pPr lvl="0"/>
            <a:r>
              <a:rPr lang="ru-R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квалифицированный персонал</a:t>
            </a:r>
          </a:p>
          <a:p>
            <a:pPr lvl="0"/>
            <a:r>
              <a:rPr lang="ru-R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проверенную кооперацию</a:t>
            </a:r>
          </a:p>
          <a:p>
            <a:pPr lvl="0"/>
            <a:r>
              <a:rPr lang="ru-R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производственно-</a:t>
            </a:r>
            <a:r>
              <a:rPr lang="ru-RU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технологичекую</a:t>
            </a:r>
            <a:r>
              <a:rPr lang="ru-R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базу</a:t>
            </a:r>
          </a:p>
          <a:p>
            <a:pPr lvl="0"/>
            <a:r>
              <a:rPr lang="ru-R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испытательную базу.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Предприятие имеет опыт реализации проектов с отечественными и зарубежными заказчиками,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данный момент численность сотрудников составляет более 8500 человек. На разных стадиях проектирования и изготовления находятся порядка 15 связных КА и ряд навигационных и геодезических КА.</a:t>
            </a:r>
          </a:p>
          <a:p>
            <a:pPr algn="just"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АО «ИСС» принимает участие в реализации программ в интересах как государственных, так и коммерческих заказчиков.</a:t>
            </a:r>
          </a:p>
          <a:p>
            <a:pPr algn="just">
              <a:defRPr/>
            </a:pP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1. Федеральная космическая программа;</a:t>
            </a:r>
          </a:p>
          <a:p>
            <a:pPr algn="just"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2. Федеральная целевая программа «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Глонасс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»;</a:t>
            </a:r>
          </a:p>
          <a:p>
            <a:pPr algn="just"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3. Программы в интересах МО РФ;</a:t>
            </a:r>
          </a:p>
          <a:p>
            <a:pPr algn="just"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4. Коммерческие проекты.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9BB6F-B073-4A3A-A8E5-2EE8CCFB777C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878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9BB6F-B073-4A3A-A8E5-2EE8CCFB777C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589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99BB6F-B073-4A3A-A8E5-2EE8CCFB777C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097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Текущий жизненный цикл создания пассивного ретрансляционного оборудования составляет 30…45 месяцев и технические (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массо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-габаритные и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выскочастотные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) характеристики существенно уступают зарубежным аналогам –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Thales 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Alenia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Space, 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Ruag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, 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Tesat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…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Доля пассивного оборудования в стоимости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/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массы составляет 10-20%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9BB6F-B073-4A3A-A8E5-2EE8CCFB777C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0448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99BB6F-B073-4A3A-A8E5-2EE8CCFB777C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257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9413" y="3933056"/>
            <a:ext cx="7200800" cy="6480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9413" y="1653952"/>
            <a:ext cx="7200799" cy="4789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666666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983" y="273050"/>
            <a:ext cx="319111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2284" y="273053"/>
            <a:ext cx="542236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4983" y="1435103"/>
            <a:ext cx="319111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84188" y="6356350"/>
            <a:ext cx="2263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14700" y="6356350"/>
            <a:ext cx="30702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51663" y="6356350"/>
            <a:ext cx="2263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3D30B-BDC0-40F3-BDBE-E6791440FC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1195" y="4800600"/>
            <a:ext cx="5819775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1195" y="612775"/>
            <a:ext cx="5819775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1195" y="5367338"/>
            <a:ext cx="581977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84188" y="6356350"/>
            <a:ext cx="2263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14700" y="6356350"/>
            <a:ext cx="30702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51663" y="6356350"/>
            <a:ext cx="2263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A6244-5DC2-4859-A01F-CD0055EE7A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189" y="274638"/>
            <a:ext cx="873125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4189" y="1600202"/>
            <a:ext cx="873125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84188" y="6356350"/>
            <a:ext cx="2263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14700" y="6356350"/>
            <a:ext cx="30702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51663" y="6356350"/>
            <a:ext cx="2263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13CEA-D46F-4329-981E-66BBD686A0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32228" y="274643"/>
            <a:ext cx="2182416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4981" y="274643"/>
            <a:ext cx="6385586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84188" y="6356350"/>
            <a:ext cx="2263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14700" y="6356350"/>
            <a:ext cx="30702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51663" y="6356350"/>
            <a:ext cx="2263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AF23D-478C-44BD-936B-EC6D70CC3A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9413" y="3933056"/>
            <a:ext cx="7200800" cy="6480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9413" y="1653952"/>
            <a:ext cx="7200799" cy="4789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666666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FO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324" y="0"/>
            <a:ext cx="913766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5477" y="332656"/>
            <a:ext cx="5904656" cy="7200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 i="0" u="none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5356" y="1844824"/>
            <a:ext cx="8136906" cy="45365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80808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2400">
                <a:solidFill>
                  <a:srgbClr val="808080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2000">
                <a:solidFill>
                  <a:srgbClr val="808080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800">
                <a:solidFill>
                  <a:srgbClr val="808080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800">
                <a:solidFill>
                  <a:srgbClr val="808080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746125" y="6530975"/>
            <a:ext cx="1079500" cy="3270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15355" y="6524625"/>
            <a:ext cx="679450" cy="327025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82A4775-42FA-4C0D-90E1-9C333D4C48D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3"/>
          <p:cNvSpPr txBox="1">
            <a:spLocks/>
          </p:cNvSpPr>
          <p:nvPr userDrawn="1"/>
        </p:nvSpPr>
        <p:spPr>
          <a:xfrm>
            <a:off x="992160" y="6524625"/>
            <a:ext cx="7642375" cy="334963"/>
          </a:xfrm>
          <a:prstGeom prst="rect">
            <a:avLst/>
          </a:prstGeom>
        </p:spPr>
        <p:txBody>
          <a:bodyPr/>
          <a:lstStyle/>
          <a:p>
            <a:pPr algn="ctr"/>
            <a:endParaRPr lang="ru-RU" sz="10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1" name="Picture 1" descr="C:\Users\UserISS\Pictures\по рабте\исс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092" y="285728"/>
            <a:ext cx="1056630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5477" y="332656"/>
            <a:ext cx="5904656" cy="7200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 i="0" u="none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746125" y="6530975"/>
            <a:ext cx="1079500" cy="3270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34363" y="6530975"/>
            <a:ext cx="679450" cy="327025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82A4775-42FA-4C0D-90E1-9C333D4C48D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6" name="Picture 1" descr="C:\Users\UserISS\Pictures\по рабте\исс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092" y="285728"/>
            <a:ext cx="1056630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205" y="4406905"/>
            <a:ext cx="824468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6205" y="2906713"/>
            <a:ext cx="824468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84188" y="6356350"/>
            <a:ext cx="2263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14700" y="6356350"/>
            <a:ext cx="30702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51663" y="6356350"/>
            <a:ext cx="2263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AFDAA-F289-4419-83A2-D7D0C076C8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189" y="274638"/>
            <a:ext cx="873125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4982" y="1600204"/>
            <a:ext cx="42840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0645" y="1600204"/>
            <a:ext cx="42840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84188" y="6356350"/>
            <a:ext cx="2263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14700" y="6356350"/>
            <a:ext cx="30702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51663" y="6356350"/>
            <a:ext cx="2263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44CF1-69F2-4A6B-B93E-10D4DD72A5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189" y="274638"/>
            <a:ext cx="873125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4981" y="1535113"/>
            <a:ext cx="428568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4981" y="2174875"/>
            <a:ext cx="428568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27277" y="1535113"/>
            <a:ext cx="428736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27277" y="2174875"/>
            <a:ext cx="4287369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84188" y="6356350"/>
            <a:ext cx="2263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14700" y="6356350"/>
            <a:ext cx="30702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51663" y="6356350"/>
            <a:ext cx="2263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94200-5CFA-489A-AFA4-97C60027A1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189" y="274638"/>
            <a:ext cx="873125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84188" y="6356350"/>
            <a:ext cx="2263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14700" y="6356350"/>
            <a:ext cx="30702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51663" y="6356350"/>
            <a:ext cx="2263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B9A25-F931-4673-8E5B-B0C02FA69F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84188" y="6356350"/>
            <a:ext cx="2263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14700" y="6356350"/>
            <a:ext cx="30702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51663" y="6356350"/>
            <a:ext cx="2263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BB94E-6740-4DB9-9ABC-D3F50BDD40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 userDrawn="1"/>
        </p:nvGrpSpPr>
        <p:grpSpPr>
          <a:xfrm>
            <a:off x="920722" y="1500174"/>
            <a:ext cx="7673506" cy="2857520"/>
            <a:chOff x="920722" y="1500174"/>
            <a:chExt cx="7673506" cy="285752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920722" y="1500174"/>
              <a:ext cx="2857520" cy="285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2" descr="C:\Documents and Settings\Администратор\Рабочий стол\prez\new\title-clear_ru.jpg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 l="38122" t="27944" r="11396" b="42663"/>
            <a:stretch>
              <a:fillRect/>
            </a:stretch>
          </p:blipFill>
          <p:spPr bwMode="auto">
            <a:xfrm>
              <a:off x="3697684" y="1916832"/>
              <a:ext cx="4896544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Нижний колонтитул 3"/>
          <p:cNvSpPr txBox="1">
            <a:spLocks/>
          </p:cNvSpPr>
          <p:nvPr userDrawn="1"/>
        </p:nvSpPr>
        <p:spPr>
          <a:xfrm>
            <a:off x="1063598" y="6524625"/>
            <a:ext cx="7570937" cy="3349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© </a:t>
            </a:r>
            <a:r>
              <a:rPr lang="ru-RU" sz="10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АО «ИСС»</a:t>
            </a:r>
            <a:r>
              <a:rPr lang="en-US" sz="10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 – 201</a:t>
            </a:r>
            <a:r>
              <a:rPr lang="ru-RU" sz="10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7</a:t>
            </a:r>
          </a:p>
        </p:txBody>
      </p:sp>
      <p:pic>
        <p:nvPicPr>
          <p:cNvPr id="46081" name="Picture 1" descr="C:\Users\UserISS\Pictures\по рабте\исс.pn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05116" y="2143116"/>
            <a:ext cx="2430250" cy="164307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18" r:id="rId5"/>
    <p:sldLayoutId id="2147484319" r:id="rId6"/>
    <p:sldLayoutId id="2147484320" r:id="rId7"/>
    <p:sldLayoutId id="2147484321" r:id="rId8"/>
    <p:sldLayoutId id="2147484322" r:id="rId9"/>
    <p:sldLayoutId id="2147484323" r:id="rId10"/>
    <p:sldLayoutId id="2147484324" r:id="rId11"/>
    <p:sldLayoutId id="2147484325" r:id="rId12"/>
    <p:sldLayoutId id="2147484326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77780" y="2014357"/>
            <a:ext cx="91440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+mn-lt"/>
              </a:rPr>
              <a:t> Оптимизация процессов проектирования, конструирования, </a:t>
            </a:r>
            <a:r>
              <a:rPr lang="ru-RU" sz="2400" b="1" dirty="0" smtClean="0">
                <a:latin typeface="+mn-lt"/>
              </a:rPr>
              <a:t>изготовления и </a:t>
            </a:r>
            <a:r>
              <a:rPr lang="ru-RU" sz="2400" b="1" dirty="0">
                <a:latin typeface="+mn-lt"/>
              </a:rPr>
              <a:t>испытаний пассивного ретрансляционного оборудования в цикле создания </a:t>
            </a:r>
            <a:r>
              <a:rPr lang="ru-RU" sz="2400" b="1" dirty="0" smtClean="0">
                <a:latin typeface="+mn-lt"/>
              </a:rPr>
              <a:t>коммерческих космических аппаратов связи</a:t>
            </a:r>
            <a:endParaRPr lang="ru-RU" sz="2400" b="1" dirty="0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0656" y="4884019"/>
            <a:ext cx="91440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latin typeface="+mn-lt"/>
              </a:rPr>
              <a:t>Организация: АО «Информационные спутниковые системы» имени академика М.Ф. </a:t>
            </a:r>
            <a:r>
              <a:rPr lang="ru-RU" sz="1600" dirty="0" err="1">
                <a:latin typeface="+mn-lt"/>
              </a:rPr>
              <a:t>Решетнева</a:t>
            </a:r>
            <a:r>
              <a:rPr lang="ru-RU" sz="1600" dirty="0">
                <a:latin typeface="+mn-lt"/>
              </a:rPr>
              <a:t>»</a:t>
            </a:r>
          </a:p>
          <a:p>
            <a:pPr algn="r"/>
            <a:r>
              <a:rPr lang="ru-RU" sz="1600" dirty="0">
                <a:latin typeface="+mn-lt"/>
              </a:rPr>
              <a:t> </a:t>
            </a:r>
          </a:p>
          <a:p>
            <a:pPr algn="r"/>
            <a:r>
              <a:rPr lang="ru-RU" sz="1600" dirty="0" smtClean="0">
                <a:latin typeface="+mn-lt"/>
              </a:rPr>
              <a:t>Авторы: Проценко </a:t>
            </a:r>
            <a:r>
              <a:rPr lang="ru-RU" sz="1600" dirty="0">
                <a:latin typeface="+mn-lt"/>
              </a:rPr>
              <a:t>Евгений </a:t>
            </a:r>
            <a:r>
              <a:rPr lang="ru-RU" sz="1600" dirty="0" smtClean="0">
                <a:latin typeface="+mn-lt"/>
              </a:rPr>
              <a:t>Борисович - </a:t>
            </a:r>
            <a:r>
              <a:rPr lang="ru-RU" sz="1600" dirty="0">
                <a:latin typeface="+mn-lt"/>
              </a:rPr>
              <a:t>начальник сектора проектирования связных ПН</a:t>
            </a:r>
          </a:p>
          <a:p>
            <a:pPr algn="r"/>
            <a:r>
              <a:rPr lang="ru-RU" sz="1600" dirty="0" smtClean="0">
                <a:latin typeface="+mn-lt"/>
              </a:rPr>
              <a:t>	Кузьменко </a:t>
            </a:r>
            <a:r>
              <a:rPr lang="ru-RU" sz="1600" dirty="0">
                <a:latin typeface="+mn-lt"/>
              </a:rPr>
              <a:t>Алексей </a:t>
            </a:r>
            <a:r>
              <a:rPr lang="ru-RU" sz="1600" dirty="0" smtClean="0">
                <a:latin typeface="+mn-lt"/>
              </a:rPr>
              <a:t>Викторович - </a:t>
            </a:r>
            <a:r>
              <a:rPr lang="ru-RU" sz="1600" dirty="0">
                <a:latin typeface="+mn-lt"/>
              </a:rPr>
              <a:t>заместитель начальника цеха изготовления </a:t>
            </a:r>
            <a:r>
              <a:rPr lang="ru-RU" sz="1600" dirty="0" smtClean="0">
                <a:latin typeface="+mn-lt"/>
              </a:rPr>
              <a:t>крупногабаритных трансформируемых рефлекторов и антенно-фидерных устройств</a:t>
            </a:r>
            <a:endParaRPr lang="ru-RU" sz="1600" dirty="0"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A4775-42FA-4C0D-90E1-9C333D4C48D0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94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 txBox="1">
            <a:spLocks/>
          </p:cNvSpPr>
          <p:nvPr/>
        </p:nvSpPr>
        <p:spPr bwMode="auto">
          <a:xfrm>
            <a:off x="1105396" y="285728"/>
            <a:ext cx="8352927" cy="45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ru-RU" sz="2400" b="1" dirty="0" smtClean="0">
                <a:latin typeface="Calibri" pitchFamily="34" charset="0"/>
              </a:rPr>
              <a:t>Выводы по «Ситуации до»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A4775-42FA-4C0D-90E1-9C333D4C48D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1340" y="1484784"/>
            <a:ext cx="79928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+mn-lt"/>
              </a:rPr>
              <a:t>Принятые меры по сокращению цикла изготовления*:</a:t>
            </a:r>
          </a:p>
          <a:p>
            <a:pPr marL="457200" lvl="0" indent="-457200">
              <a:buAutoNum type="arabicPeriod"/>
            </a:pPr>
            <a:r>
              <a:rPr lang="ru-RU" sz="2000" dirty="0" smtClean="0">
                <a:latin typeface="+mn-lt"/>
              </a:rPr>
              <a:t>Применение </a:t>
            </a:r>
            <a:r>
              <a:rPr lang="ru-RU" sz="2000" b="1" dirty="0">
                <a:latin typeface="+mn-lt"/>
              </a:rPr>
              <a:t>концепции </a:t>
            </a:r>
            <a:r>
              <a:rPr lang="ru-RU" sz="2000" b="1" dirty="0" err="1">
                <a:latin typeface="+mn-lt"/>
              </a:rPr>
              <a:t>протолетных</a:t>
            </a:r>
            <a:r>
              <a:rPr lang="ru-RU" sz="2000" b="1" dirty="0">
                <a:latin typeface="+mn-lt"/>
              </a:rPr>
              <a:t> образцов </a:t>
            </a:r>
            <a:r>
              <a:rPr lang="ru-RU" sz="2000" dirty="0">
                <a:latin typeface="+mn-lt"/>
              </a:rPr>
              <a:t>и отказ от отдельных этапов наземной экспериментальной </a:t>
            </a:r>
            <a:r>
              <a:rPr lang="ru-RU" sz="2000" dirty="0" smtClean="0">
                <a:latin typeface="+mn-lt"/>
              </a:rPr>
              <a:t>отработки. </a:t>
            </a:r>
            <a:r>
              <a:rPr lang="ru-RU" sz="2000" b="1" dirty="0" err="1" smtClean="0">
                <a:latin typeface="+mn-lt"/>
              </a:rPr>
              <a:t>Протолетный</a:t>
            </a:r>
            <a:r>
              <a:rPr lang="ru-RU" sz="2000" b="1" dirty="0" smtClean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образец – штатное изделие, предназначенное для запуска и работе на орбите и проходящее испытания на повышенных нагрузках при сниженном временном воздействии</a:t>
            </a:r>
            <a:r>
              <a:rPr lang="ru-RU" sz="2000" b="1" dirty="0"/>
              <a:t>.</a:t>
            </a:r>
            <a:endParaRPr lang="ru-RU" sz="2000" b="1" dirty="0" smtClean="0">
              <a:latin typeface="+mn-lt"/>
            </a:endParaRPr>
          </a:p>
          <a:p>
            <a:pPr marL="457200" lvl="0" indent="-457200">
              <a:buAutoNum type="arabicPeriod"/>
            </a:pPr>
            <a:endParaRPr lang="ru-RU" sz="2000" dirty="0">
              <a:latin typeface="+mn-lt"/>
            </a:endParaRPr>
          </a:p>
          <a:p>
            <a:r>
              <a:rPr lang="ru-RU" sz="2000" dirty="0" smtClean="0">
                <a:latin typeface="+mn-lt"/>
              </a:rPr>
              <a:t>2. Увеличение </a:t>
            </a:r>
            <a:r>
              <a:rPr lang="ru-RU" sz="2000" dirty="0">
                <a:latin typeface="+mn-lt"/>
              </a:rPr>
              <a:t>количества привлеченных ресурсов «Слесарь-сборщик», «Регулировщик», «БТК» на одну дополнительную единицу соответственно.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9089" y="5589240"/>
            <a:ext cx="8576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* - данные меры уже приняты на АО ИСС и описываются в дипломной работе для понимания тенденций организационных изменений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663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 txBox="1">
            <a:spLocks/>
          </p:cNvSpPr>
          <p:nvPr/>
        </p:nvSpPr>
        <p:spPr bwMode="auto">
          <a:xfrm>
            <a:off x="1105396" y="285728"/>
            <a:ext cx="8352927" cy="45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ru-RU" sz="2400" b="1" dirty="0">
                <a:latin typeface="Calibri" pitchFamily="34" charset="0"/>
              </a:rPr>
              <a:t>Календарный план </a:t>
            </a:r>
            <a:r>
              <a:rPr lang="ru-RU" sz="2400" b="1" dirty="0" smtClean="0">
                <a:latin typeface="Calibri" pitchFamily="34" charset="0"/>
              </a:rPr>
              <a:t>«Текущая ситуация»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A4775-42FA-4C0D-90E1-9C333D4C48D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57324" y="1124744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n-lt"/>
              </a:rPr>
              <a:t>Основные моменты</a:t>
            </a:r>
            <a:r>
              <a:rPr lang="ru-RU" dirty="0" smtClean="0">
                <a:latin typeface="+mn-lt"/>
              </a:rPr>
              <a:t>:</a:t>
            </a:r>
          </a:p>
          <a:p>
            <a:r>
              <a:rPr lang="ru-RU" dirty="0" smtClean="0">
                <a:latin typeface="+mn-lt"/>
              </a:rPr>
              <a:t>Цикл создания пассивного оборудования – </a:t>
            </a:r>
            <a:r>
              <a:rPr lang="ru-RU" b="1" dirty="0" smtClean="0">
                <a:latin typeface="+mn-lt"/>
              </a:rPr>
              <a:t>27 месяцев</a:t>
            </a:r>
          </a:p>
          <a:p>
            <a:r>
              <a:rPr lang="ru-RU" dirty="0" smtClean="0">
                <a:latin typeface="+mn-lt"/>
              </a:rPr>
              <a:t>Длительность производственного цикла – </a:t>
            </a:r>
            <a:r>
              <a:rPr lang="ru-RU" b="1" dirty="0" smtClean="0">
                <a:latin typeface="+mn-lt"/>
              </a:rPr>
              <a:t>13 месяцев</a:t>
            </a:r>
            <a:r>
              <a:rPr lang="ru-RU" dirty="0" smtClean="0">
                <a:latin typeface="+mn-lt"/>
              </a:rPr>
              <a:t>, из них:</a:t>
            </a:r>
          </a:p>
          <a:p>
            <a:r>
              <a:rPr lang="ru-RU" dirty="0" smtClean="0">
                <a:latin typeface="+mn-lt"/>
              </a:rPr>
              <a:t>Первый этап НЭО КДИ  – отсутствует (концепция </a:t>
            </a:r>
            <a:r>
              <a:rPr lang="ru-RU" dirty="0" err="1" smtClean="0">
                <a:latin typeface="+mn-lt"/>
              </a:rPr>
              <a:t>протолетных</a:t>
            </a:r>
            <a:r>
              <a:rPr lang="ru-RU" dirty="0" smtClean="0">
                <a:latin typeface="+mn-lt"/>
              </a:rPr>
              <a:t> образцов)</a:t>
            </a:r>
          </a:p>
          <a:p>
            <a:r>
              <a:rPr lang="ru-RU" dirty="0" smtClean="0">
                <a:latin typeface="+mn-lt"/>
              </a:rPr>
              <a:t>Второй этап НЭО ПРИ – отсутствует (</a:t>
            </a:r>
            <a:r>
              <a:rPr lang="ru-RU" dirty="0">
                <a:latin typeface="+mn-lt"/>
              </a:rPr>
              <a:t>концепция </a:t>
            </a:r>
            <a:r>
              <a:rPr lang="ru-RU" dirty="0" err="1">
                <a:latin typeface="+mn-lt"/>
              </a:rPr>
              <a:t>протолетных</a:t>
            </a:r>
            <a:r>
              <a:rPr lang="ru-RU" dirty="0">
                <a:latin typeface="+mn-lt"/>
              </a:rPr>
              <a:t> образцов)</a:t>
            </a:r>
          </a:p>
          <a:p>
            <a:r>
              <a:rPr lang="ru-RU" dirty="0" smtClean="0">
                <a:latin typeface="+mn-lt"/>
              </a:rPr>
              <a:t>Изготовление штатных образцов – </a:t>
            </a:r>
            <a:r>
              <a:rPr lang="ru-RU" b="1" dirty="0" smtClean="0">
                <a:latin typeface="+mn-lt"/>
              </a:rPr>
              <a:t>13 месяцев </a:t>
            </a:r>
          </a:p>
          <a:p>
            <a:endParaRPr lang="ru-RU" b="1" dirty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57324" y="4785223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+mn-lt"/>
              </a:rPr>
              <a:t>Узкие места:</a:t>
            </a:r>
          </a:p>
          <a:p>
            <a:r>
              <a:rPr lang="ru-RU" dirty="0">
                <a:latin typeface="+mn-lt"/>
              </a:rPr>
              <a:t>Ресурс «Слесарь-сборщик»</a:t>
            </a:r>
          </a:p>
          <a:p>
            <a:r>
              <a:rPr lang="ru-RU" dirty="0">
                <a:latin typeface="+mn-lt"/>
              </a:rPr>
              <a:t>Ресурс «Регулировщик</a:t>
            </a:r>
            <a:r>
              <a:rPr lang="ru-RU" dirty="0" smtClean="0">
                <a:latin typeface="+mn-lt"/>
              </a:rPr>
              <a:t>»</a:t>
            </a:r>
          </a:p>
          <a:p>
            <a:r>
              <a:rPr lang="ru-RU" dirty="0" smtClean="0">
                <a:latin typeface="+mn-lt"/>
              </a:rPr>
              <a:t>Камера для </a:t>
            </a:r>
            <a:r>
              <a:rPr lang="ru-RU" dirty="0" err="1" smtClean="0">
                <a:latin typeface="+mn-lt"/>
              </a:rPr>
              <a:t>термовакуума</a:t>
            </a:r>
            <a:endParaRPr lang="ru-RU" dirty="0">
              <a:latin typeface="+mn-lt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652" y="2820742"/>
            <a:ext cx="3071177" cy="3164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028" y="2820742"/>
            <a:ext cx="2675983" cy="316481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457324" y="3199651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Лист трудовых ресурсов:</a:t>
            </a:r>
          </a:p>
          <a:p>
            <a:r>
              <a:rPr lang="ru-RU" dirty="0" smtClean="0"/>
              <a:t>«Слесарь сборщик» - 5</a:t>
            </a:r>
          </a:p>
          <a:p>
            <a:r>
              <a:rPr lang="ru-RU" dirty="0" smtClean="0"/>
              <a:t>«Регулировщик» - 5</a:t>
            </a:r>
          </a:p>
          <a:p>
            <a:r>
              <a:rPr lang="ru-RU" dirty="0" smtClean="0"/>
              <a:t>«БТК» - 4</a:t>
            </a:r>
          </a:p>
          <a:p>
            <a:r>
              <a:rPr lang="ru-RU" dirty="0" smtClean="0"/>
              <a:t>«ВП» - 2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417764" y="5985552"/>
            <a:ext cx="2466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n-lt"/>
              </a:rPr>
              <a:t>Слесарь-сборщик</a:t>
            </a:r>
            <a:endParaRPr lang="ru-RU" sz="16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60844" y="5985552"/>
            <a:ext cx="2466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n-lt"/>
              </a:rPr>
              <a:t>Регулировщик</a:t>
            </a:r>
            <a:endParaRPr lang="ru-R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414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564" y="188640"/>
            <a:ext cx="5904656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>Выводы по </a:t>
            </a:r>
            <a:r>
              <a:rPr lang="ru-RU" dirty="0" smtClean="0"/>
              <a:t>«Текущая ситуация»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A4775-42FA-4C0D-90E1-9C333D4C48D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1340" y="1196752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+mn-lt"/>
              </a:rPr>
              <a:t>Достигнутый результат </a:t>
            </a:r>
            <a:r>
              <a:rPr lang="ru-RU" sz="2000" dirty="0" smtClean="0">
                <a:latin typeface="+mn-lt"/>
              </a:rPr>
              <a:t>-  длительность цикла создания пассивного оборудования существенно сократилась, но не достигла требуемой в 18 месяцев. </a:t>
            </a:r>
            <a:r>
              <a:rPr lang="ru-RU" sz="2000" b="1" dirty="0" smtClean="0">
                <a:latin typeface="+mn-lt"/>
              </a:rPr>
              <a:t>ЦЕЛЬ НЕ ДОСТИГНУТА!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4263" y="2212415"/>
            <a:ext cx="84140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n-lt"/>
              </a:rPr>
              <a:t>Предлагаемые изменения: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+mn-lt"/>
              </a:rPr>
              <a:t>Увеличение </a:t>
            </a:r>
            <a:r>
              <a:rPr lang="ru-RU" dirty="0">
                <a:latin typeface="+mn-lt"/>
              </a:rPr>
              <a:t>персонала, задействованного в процессе производства пассивного </a:t>
            </a:r>
            <a:r>
              <a:rPr lang="ru-RU" dirty="0" smtClean="0">
                <a:latin typeface="+mn-lt"/>
              </a:rPr>
              <a:t>оборудования, </a:t>
            </a:r>
            <a:r>
              <a:rPr lang="ru-RU" dirty="0">
                <a:latin typeface="+mn-lt"/>
              </a:rPr>
              <a:t>в рамках развития собственных </a:t>
            </a:r>
            <a:r>
              <a:rPr lang="ru-RU" dirty="0" smtClean="0">
                <a:latin typeface="+mn-lt"/>
              </a:rPr>
              <a:t>компетенций с проведением обучения</a:t>
            </a:r>
          </a:p>
          <a:p>
            <a:pPr marL="342900" indent="-342900">
              <a:buAutoNum type="arabicPeriod"/>
            </a:pPr>
            <a:endParaRPr lang="ru-RU" dirty="0" smtClean="0">
              <a:latin typeface="+mn-lt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latin typeface="+mn-lt"/>
              </a:rPr>
              <a:t>Приобретение: </a:t>
            </a:r>
          </a:p>
          <a:p>
            <a:r>
              <a:rPr lang="ru-RU" dirty="0" smtClean="0">
                <a:latin typeface="+mn-lt"/>
              </a:rPr>
              <a:t>- прецизионного станка в механический цех – повышение такта выпуска деталей</a:t>
            </a:r>
          </a:p>
          <a:p>
            <a:r>
              <a:rPr lang="ru-RU" dirty="0" smtClean="0">
                <a:latin typeface="+mn-lt"/>
              </a:rPr>
              <a:t>- дополнительной термобарокамеры – параллельное проведение испытаний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+mn-lt"/>
              </a:rPr>
              <a:t>измерительного оборудования – возможность увеличить ресурс «Регулировщик»</a:t>
            </a:r>
          </a:p>
          <a:p>
            <a:pPr marL="285750" indent="-285750">
              <a:buFontTx/>
              <a:buChar char="-"/>
            </a:pPr>
            <a:endParaRPr lang="ru-RU" dirty="0" smtClean="0">
              <a:latin typeface="+mn-lt"/>
            </a:endParaRPr>
          </a:p>
          <a:p>
            <a:r>
              <a:rPr lang="ru-RU" dirty="0" smtClean="0">
                <a:latin typeface="+mn-lt"/>
              </a:rPr>
              <a:t>3. Внедрения </a:t>
            </a:r>
            <a:r>
              <a:rPr lang="ru-RU" b="1" dirty="0" err="1">
                <a:latin typeface="+mn-lt"/>
              </a:rPr>
              <a:t>протолетной</a:t>
            </a:r>
            <a:r>
              <a:rPr lang="ru-RU" b="1" dirty="0">
                <a:latin typeface="+mn-lt"/>
              </a:rPr>
              <a:t> концепции </a:t>
            </a:r>
            <a:r>
              <a:rPr lang="ru-RU" dirty="0">
                <a:latin typeface="+mn-lt"/>
              </a:rPr>
              <a:t>изготовления как базовой для пассивного </a:t>
            </a:r>
            <a:r>
              <a:rPr lang="ru-RU" dirty="0" smtClean="0">
                <a:latin typeface="+mn-lt"/>
              </a:rPr>
              <a:t>оборудования</a:t>
            </a:r>
          </a:p>
          <a:p>
            <a:endParaRPr lang="ru-RU" dirty="0" smtClean="0">
              <a:latin typeface="+mn-lt"/>
            </a:endParaRPr>
          </a:p>
          <a:p>
            <a:r>
              <a:rPr lang="ru-RU" dirty="0" smtClean="0">
                <a:latin typeface="+mn-lt"/>
              </a:rPr>
              <a:t>4. Применение </a:t>
            </a:r>
            <a:r>
              <a:rPr lang="ru-RU" dirty="0">
                <a:latin typeface="+mn-lt"/>
              </a:rPr>
              <a:t>принципов </a:t>
            </a:r>
            <a:r>
              <a:rPr lang="ru-RU" b="1" dirty="0">
                <a:latin typeface="+mn-lt"/>
              </a:rPr>
              <a:t>управления проектами</a:t>
            </a:r>
          </a:p>
        </p:txBody>
      </p:sp>
    </p:spTree>
    <p:extLst>
      <p:ext uri="{BB962C8B-B14F-4D97-AF65-F5344CB8AC3E}">
        <p14:creationId xmlns:p14="http://schemas.microsoft.com/office/powerpoint/2010/main" val="32360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Календарный план «Ситуация </a:t>
            </a:r>
            <a:r>
              <a:rPr lang="ru-RU" dirty="0" smtClean="0"/>
              <a:t>после»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A4775-42FA-4C0D-90E1-9C333D4C48D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7324" y="1124744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n-lt"/>
              </a:rPr>
              <a:t>Основные моменты</a:t>
            </a:r>
            <a:r>
              <a:rPr lang="ru-RU" dirty="0" smtClean="0">
                <a:latin typeface="+mn-lt"/>
              </a:rPr>
              <a:t>:</a:t>
            </a:r>
          </a:p>
          <a:p>
            <a:r>
              <a:rPr lang="ru-RU" dirty="0" smtClean="0">
                <a:latin typeface="+mn-lt"/>
              </a:rPr>
              <a:t>Цикл создания пассивного оборудования – </a:t>
            </a:r>
            <a:r>
              <a:rPr lang="ru-RU" b="1" dirty="0" smtClean="0">
                <a:latin typeface="+mn-lt"/>
              </a:rPr>
              <a:t>18 месяцев</a:t>
            </a:r>
          </a:p>
          <a:p>
            <a:r>
              <a:rPr lang="ru-RU" dirty="0" smtClean="0">
                <a:latin typeface="+mn-lt"/>
              </a:rPr>
              <a:t>Длительность производственного цикла – </a:t>
            </a:r>
            <a:r>
              <a:rPr lang="ru-RU" b="1" dirty="0" smtClean="0">
                <a:latin typeface="+mn-lt"/>
              </a:rPr>
              <a:t>11 месяцев</a:t>
            </a:r>
            <a:r>
              <a:rPr lang="ru-RU" dirty="0" smtClean="0">
                <a:latin typeface="+mn-lt"/>
              </a:rPr>
              <a:t>, из них:</a:t>
            </a:r>
          </a:p>
          <a:p>
            <a:r>
              <a:rPr lang="ru-RU" dirty="0" smtClean="0">
                <a:latin typeface="+mn-lt"/>
              </a:rPr>
              <a:t>Первый этап НЭО КДИ  – отсутствует (концепция </a:t>
            </a:r>
            <a:r>
              <a:rPr lang="ru-RU" dirty="0" err="1" smtClean="0">
                <a:latin typeface="+mn-lt"/>
              </a:rPr>
              <a:t>протолетных</a:t>
            </a:r>
            <a:r>
              <a:rPr lang="ru-RU" dirty="0" smtClean="0">
                <a:latin typeface="+mn-lt"/>
              </a:rPr>
              <a:t> образцов)</a:t>
            </a:r>
          </a:p>
          <a:p>
            <a:r>
              <a:rPr lang="ru-RU" dirty="0" smtClean="0">
                <a:latin typeface="+mn-lt"/>
              </a:rPr>
              <a:t>Второй этап НЭО ПРИ – отсутствует (</a:t>
            </a:r>
            <a:r>
              <a:rPr lang="ru-RU" dirty="0">
                <a:latin typeface="+mn-lt"/>
              </a:rPr>
              <a:t>концепция </a:t>
            </a:r>
            <a:r>
              <a:rPr lang="ru-RU" dirty="0" err="1">
                <a:latin typeface="+mn-lt"/>
              </a:rPr>
              <a:t>протолетных</a:t>
            </a:r>
            <a:r>
              <a:rPr lang="ru-RU" dirty="0">
                <a:latin typeface="+mn-lt"/>
              </a:rPr>
              <a:t> образцов)</a:t>
            </a:r>
          </a:p>
          <a:p>
            <a:r>
              <a:rPr lang="ru-RU" dirty="0" smtClean="0">
                <a:latin typeface="+mn-lt"/>
              </a:rPr>
              <a:t>Изготовление штатных образцов – </a:t>
            </a:r>
            <a:r>
              <a:rPr lang="ru-RU" b="1" dirty="0" smtClean="0">
                <a:latin typeface="+mn-lt"/>
              </a:rPr>
              <a:t>11 месяцев </a:t>
            </a:r>
          </a:p>
          <a:p>
            <a:endParaRPr lang="ru-RU" b="1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324" y="3199651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Лист трудовых ресурсов:</a:t>
            </a:r>
          </a:p>
          <a:p>
            <a:r>
              <a:rPr lang="ru-RU" dirty="0" smtClean="0"/>
              <a:t>«Слесарь сборщик» - 6</a:t>
            </a:r>
          </a:p>
          <a:p>
            <a:r>
              <a:rPr lang="ru-RU" dirty="0" smtClean="0"/>
              <a:t>«Регулировщик» - 7</a:t>
            </a:r>
          </a:p>
          <a:p>
            <a:r>
              <a:rPr lang="ru-RU" dirty="0" smtClean="0"/>
              <a:t>«БТК» - 4</a:t>
            </a:r>
          </a:p>
          <a:p>
            <a:r>
              <a:rPr lang="ru-RU" dirty="0" smtClean="0"/>
              <a:t>«ВП» - 2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7324" y="4785223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+mn-lt"/>
              </a:rPr>
              <a:t>Узкие места:</a:t>
            </a:r>
          </a:p>
          <a:p>
            <a:r>
              <a:rPr lang="ru-RU" dirty="0" smtClean="0">
                <a:latin typeface="+mn-lt"/>
              </a:rPr>
              <a:t>Ресурс </a:t>
            </a:r>
            <a:r>
              <a:rPr lang="ru-RU" dirty="0">
                <a:latin typeface="+mn-lt"/>
              </a:rPr>
              <a:t>«Регулировщик</a:t>
            </a:r>
            <a:r>
              <a:rPr lang="ru-RU" dirty="0" smtClean="0">
                <a:latin typeface="+mn-lt"/>
              </a:rPr>
              <a:t>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788" y="2852936"/>
            <a:ext cx="4015259" cy="34147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08033" y="6232836"/>
            <a:ext cx="2466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n-lt"/>
              </a:rPr>
              <a:t>Регулировщик</a:t>
            </a:r>
            <a:endParaRPr lang="ru-R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46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 по </a:t>
            </a:r>
            <a:r>
              <a:rPr lang="ru-RU" dirty="0" smtClean="0"/>
              <a:t>«Ситуация после»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A4775-42FA-4C0D-90E1-9C333D4C48D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1340" y="1196752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+mn-lt"/>
              </a:rPr>
              <a:t>Достигнутый результат </a:t>
            </a:r>
            <a:r>
              <a:rPr lang="ru-RU" sz="2000" dirty="0" smtClean="0">
                <a:latin typeface="+mn-lt"/>
              </a:rPr>
              <a:t>-  длительность цикла создания пассивного оборудования достигла требуемой в 18 месяцев</a:t>
            </a:r>
          </a:p>
          <a:p>
            <a:r>
              <a:rPr lang="ru-RU" sz="2000" b="1" dirty="0" smtClean="0">
                <a:latin typeface="+mn-lt"/>
              </a:rPr>
              <a:t>ЦЕЛЬ ПРОЕКТА ДОСТИГНУТА!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340" y="2361791"/>
            <a:ext cx="8064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1. </a:t>
            </a:r>
            <a:r>
              <a:rPr lang="ru-RU" b="1" dirty="0" smtClean="0">
                <a:latin typeface="+mn-lt"/>
              </a:rPr>
              <a:t>Основным </a:t>
            </a:r>
            <a:r>
              <a:rPr lang="ru-RU" b="1" dirty="0">
                <a:latin typeface="+mn-lt"/>
              </a:rPr>
              <a:t>инструментом </a:t>
            </a:r>
            <a:r>
              <a:rPr lang="ru-RU" dirty="0">
                <a:latin typeface="+mn-lt"/>
              </a:rPr>
              <a:t>снижения цикла создания пассивного оборудования стало внедрение </a:t>
            </a:r>
            <a:r>
              <a:rPr lang="ru-RU" b="1" dirty="0">
                <a:latin typeface="+mn-lt"/>
              </a:rPr>
              <a:t>концепции </a:t>
            </a:r>
            <a:r>
              <a:rPr lang="ru-RU" b="1" dirty="0" err="1">
                <a:latin typeface="+mn-lt"/>
              </a:rPr>
              <a:t>протолетных</a:t>
            </a:r>
            <a:r>
              <a:rPr lang="ru-RU" b="1" dirty="0">
                <a:latin typeface="+mn-lt"/>
              </a:rPr>
              <a:t> образцов </a:t>
            </a:r>
            <a:r>
              <a:rPr lang="ru-RU" dirty="0">
                <a:latin typeface="+mn-lt"/>
              </a:rPr>
              <a:t>и оптимизация процесса создания конструкторской документации (подробнее – в дипломной работе Е.Б. Проценко</a:t>
            </a:r>
            <a:r>
              <a:rPr lang="ru-RU" dirty="0" smtClean="0">
                <a:latin typeface="+mn-lt"/>
              </a:rPr>
              <a:t>).</a:t>
            </a:r>
          </a:p>
          <a:p>
            <a:pPr marL="342900" indent="-342900">
              <a:buAutoNum type="arabicPeriod"/>
            </a:pPr>
            <a:endParaRPr lang="ru-RU" dirty="0" smtClean="0">
              <a:latin typeface="+mn-lt"/>
            </a:endParaRPr>
          </a:p>
          <a:p>
            <a:r>
              <a:rPr lang="ru-RU" dirty="0" smtClean="0">
                <a:latin typeface="+mn-lt"/>
              </a:rPr>
              <a:t>2. Организационные </a:t>
            </a:r>
            <a:r>
              <a:rPr lang="ru-RU" dirty="0">
                <a:latin typeface="+mn-lt"/>
              </a:rPr>
              <a:t>мероприятия, связанные с </a:t>
            </a:r>
            <a:r>
              <a:rPr lang="ru-RU" b="1" dirty="0">
                <a:latin typeface="+mn-lt"/>
              </a:rPr>
              <a:t>обучением персонала </a:t>
            </a:r>
            <a:r>
              <a:rPr lang="ru-RU" dirty="0">
                <a:latin typeface="+mn-lt"/>
              </a:rPr>
              <a:t>из числа слесарей-сборщиков и регулировщиков, а также мероприятия по </a:t>
            </a:r>
            <a:r>
              <a:rPr lang="ru-RU" b="1" dirty="0">
                <a:latin typeface="+mn-lt"/>
              </a:rPr>
              <a:t>приобретению необходимого оборудования </a:t>
            </a:r>
            <a:r>
              <a:rPr lang="ru-RU" dirty="0">
                <a:latin typeface="+mn-lt"/>
              </a:rPr>
              <a:t>для ликвидации «узких мест», также были </a:t>
            </a:r>
            <a:r>
              <a:rPr lang="ru-RU" dirty="0" smtClean="0">
                <a:latin typeface="+mn-lt"/>
              </a:rPr>
              <a:t>эффективны</a:t>
            </a:r>
          </a:p>
          <a:p>
            <a:endParaRPr lang="ru-RU" dirty="0" smtClean="0">
              <a:latin typeface="+mn-lt"/>
            </a:endParaRPr>
          </a:p>
          <a:p>
            <a:r>
              <a:rPr lang="ru-RU" dirty="0" smtClean="0">
                <a:latin typeface="+mn-lt"/>
              </a:rPr>
              <a:t>3. С </a:t>
            </a:r>
            <a:r>
              <a:rPr lang="ru-RU" dirty="0">
                <a:latin typeface="+mn-lt"/>
              </a:rPr>
              <a:t>точки зрения </a:t>
            </a:r>
            <a:r>
              <a:rPr lang="ru-RU" b="1" dirty="0">
                <a:latin typeface="+mn-lt"/>
              </a:rPr>
              <a:t>перспективы развития</a:t>
            </a:r>
            <a:r>
              <a:rPr lang="ru-RU" dirty="0">
                <a:latin typeface="+mn-lt"/>
              </a:rPr>
              <a:t> направления пассивного оборудования в АО ИСС, а также наличия заказов на космические аппараты связи, где можно применить пассивное оборудование разработки АО ИСС, выигранные 2 месяца могут стать </a:t>
            </a:r>
            <a:r>
              <a:rPr lang="ru-RU" b="1" dirty="0">
                <a:latin typeface="+mn-lt"/>
              </a:rPr>
              <a:t>весомым </a:t>
            </a:r>
            <a:r>
              <a:rPr lang="ru-RU" b="1" dirty="0" smtClean="0">
                <a:latin typeface="+mn-lt"/>
              </a:rPr>
              <a:t>аргументом</a:t>
            </a:r>
            <a:r>
              <a:rPr lang="ru-RU" dirty="0" smtClean="0">
                <a:latin typeface="+mn-lt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37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 по «Ситуация после»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A4775-42FA-4C0D-90E1-9C333D4C48D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8250775"/>
              </p:ext>
            </p:extLst>
          </p:nvPr>
        </p:nvGraphicFramePr>
        <p:xfrm>
          <a:off x="313308" y="1052737"/>
          <a:ext cx="9289032" cy="5471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1178" y="2060848"/>
            <a:ext cx="1043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месяцы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5696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Оценка экономической эффективности проекта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A4775-42FA-4C0D-90E1-9C333D4C48D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328037"/>
              </p:ext>
            </p:extLst>
          </p:nvPr>
        </p:nvGraphicFramePr>
        <p:xfrm>
          <a:off x="385316" y="1268760"/>
          <a:ext cx="5759999" cy="499201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847645"/>
                <a:gridCol w="303802"/>
                <a:gridCol w="635585"/>
                <a:gridCol w="635585"/>
                <a:gridCol w="701797"/>
                <a:gridCol w="635585"/>
              </a:tblGrid>
              <a:tr h="185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Периоды проекта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050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Операционная деятельность (ОД)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0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Притоки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50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Объем продаж (шт.)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30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30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30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50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цена (без НДС)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5500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5500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5500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50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доход от продаж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165000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165000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165000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50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Оттоки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50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текущие расходы: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50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Оплата труда (ОТ) с </a:t>
                      </a:r>
                      <a:r>
                        <a:rPr lang="ru-RU" sz="1100" dirty="0" err="1">
                          <a:effectLst/>
                        </a:rPr>
                        <a:t>соц.отчислениями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-4100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-4100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-4100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50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налоги (20% от прибыли)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-28160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-28160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-28160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50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Сальдо (итог операционной деятельности)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132740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132740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132740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5050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Инвестиционная деятельность (ИД)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0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Притоки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 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0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 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0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Оттоки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 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0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инвестиции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-201000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 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0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дополнительный оборотный капитал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 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0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Сальдо (итог инвестиционной деятельности)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-201000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0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0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ЧПД (Чистый денежный поток: ОД+ИД)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-201000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132740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132740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132740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0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ЧДП накопленный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-201000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-68260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64480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197220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0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Ставка дисконтирования (25%)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 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0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Коэффициент дисконтирования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1,25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1,5625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1,953125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0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ЧПД дисконтированный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-201000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106192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84954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67963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0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ЧДП дисконтированный накопленный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-201000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-94808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-9854,4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58108,</a:t>
                      </a:r>
                      <a:r>
                        <a:rPr lang="en-US" sz="1200" b="1" dirty="0" smtClean="0">
                          <a:effectLst/>
                        </a:rPr>
                        <a:t>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0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Доходность инвестиций</a:t>
                      </a:r>
                      <a:r>
                        <a:rPr lang="en-US" sz="1100" dirty="0">
                          <a:effectLst/>
                        </a:rPr>
                        <a:t> (Profitability index - PI)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</a:rPr>
                        <a:t>1,29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0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Внутренняя норма доходности IRR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 </a:t>
                      </a:r>
                      <a:r>
                        <a:rPr lang="ru-RU" sz="1100" b="1" dirty="0">
                          <a:effectLst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</a:rPr>
                        <a:t>44%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596" marR="4759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73948" y="558924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NPV</a:t>
            </a:r>
            <a:endParaRPr lang="ru-RU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9992" y="1340768"/>
            <a:ext cx="2772308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+mn-lt"/>
              </a:rPr>
              <a:t>А</a:t>
            </a:r>
            <a:r>
              <a:rPr lang="ru-RU" sz="1400" dirty="0" smtClean="0">
                <a:latin typeface="+mn-lt"/>
              </a:rPr>
              <a:t>мортизация </a:t>
            </a:r>
            <a:r>
              <a:rPr lang="ru-RU" sz="1400" dirty="0">
                <a:latin typeface="+mn-lt"/>
              </a:rPr>
              <a:t>в </a:t>
            </a:r>
            <a:r>
              <a:rPr lang="ru-RU" sz="1400" dirty="0" smtClean="0">
                <a:latin typeface="+mn-lt"/>
              </a:rPr>
              <a:t>год (за 10 лет) </a:t>
            </a:r>
            <a:r>
              <a:rPr lang="ru-RU" sz="1400" dirty="0">
                <a:latin typeface="+mn-lt"/>
              </a:rPr>
              <a:t>= 20 100 тыс. </a:t>
            </a:r>
            <a:r>
              <a:rPr lang="ru-RU" sz="1400" dirty="0" smtClean="0">
                <a:latin typeface="+mn-lt"/>
              </a:rPr>
              <a:t>руб.</a:t>
            </a:r>
          </a:p>
          <a:p>
            <a:endParaRPr lang="ru-RU" sz="1400" dirty="0" smtClean="0">
              <a:latin typeface="+mn-lt"/>
            </a:endParaRPr>
          </a:p>
          <a:p>
            <a:r>
              <a:rPr lang="ru-RU" sz="1400" dirty="0" smtClean="0">
                <a:latin typeface="+mn-lt"/>
              </a:rPr>
              <a:t>Прибыль </a:t>
            </a:r>
            <a:r>
              <a:rPr lang="ru-RU" sz="1400" dirty="0">
                <a:latin typeface="+mn-lt"/>
              </a:rPr>
              <a:t>до налогообложения = 140 800 тыс. </a:t>
            </a:r>
            <a:r>
              <a:rPr lang="ru-RU" sz="1400" dirty="0" smtClean="0">
                <a:latin typeface="+mn-lt"/>
              </a:rPr>
              <a:t>руб.</a:t>
            </a:r>
          </a:p>
          <a:p>
            <a:endParaRPr lang="ru-RU" sz="1400" dirty="0" smtClean="0">
              <a:latin typeface="+mn-lt"/>
            </a:endParaRPr>
          </a:p>
          <a:p>
            <a:r>
              <a:rPr lang="ru-RU" sz="1400" dirty="0">
                <a:latin typeface="+mn-lt"/>
              </a:rPr>
              <a:t>На каждый рубль инвестиций АО ИСС получает 1,29 руб. поступлений денежных средств.</a:t>
            </a:r>
            <a:endParaRPr lang="ru-RU" sz="1400" dirty="0" smtClean="0">
              <a:latin typeface="+mn-lt"/>
            </a:endParaRP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39797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Борьба с сопротивлением изменениям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A4775-42FA-4C0D-90E1-9C333D4C48D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620445"/>
              </p:ext>
            </p:extLst>
          </p:nvPr>
        </p:nvGraphicFramePr>
        <p:xfrm>
          <a:off x="529331" y="1072929"/>
          <a:ext cx="8486023" cy="523639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656185"/>
                <a:gridCol w="3096344"/>
                <a:gridCol w="3733494"/>
              </a:tblGrid>
              <a:tr h="408733">
                <a:tc>
                  <a:txBody>
                    <a:bodyPr/>
                    <a:lstStyle/>
                    <a:p>
                      <a:pPr mar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Подразделение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Организационный барьер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Причина противодействия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/>
                </a:tc>
              </a:tr>
              <a:tr h="1009135">
                <a:tc>
                  <a:txBody>
                    <a:bodyPr/>
                    <a:lstStyle/>
                    <a:p>
                      <a:pPr mar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ОТК и ВП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Инертность сложных организационных структур, трудность переориентации мышления из-за сложившихся норм деятельности, методов работы, информационных потоков и бизнес-процессов. </a:t>
                      </a:r>
                      <a:endParaRPr lang="ru-RU" sz="11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Внедрение </a:t>
                      </a:r>
                      <a:r>
                        <a:rPr lang="ru-RU" sz="1100" b="0" dirty="0" err="1">
                          <a:effectLst/>
                        </a:rPr>
                        <a:t>протолетной</a:t>
                      </a:r>
                      <a:r>
                        <a:rPr lang="ru-RU" sz="1100" b="0" dirty="0">
                          <a:effectLst/>
                        </a:rPr>
                        <a:t> концепции изготовления и, как следствие, отсутствие полноценных квалификационных испытаний и наземных отработочных образцов. Повышенная степень ответственности за допуск к летным испытаниям. 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/>
                </a:tc>
              </a:tr>
              <a:tr h="1235169">
                <a:tc>
                  <a:txBody>
                    <a:bodyPr/>
                    <a:lstStyle/>
                    <a:p>
                      <a:pPr mar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Проектно- конструкторские подразделения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Взаимозависимость подсистем, ведущая к тому, что одно несинхронизированное изменение может повлиять на реализацию всего проекта или деятельность всей организации. </a:t>
                      </a:r>
                    </a:p>
                    <a:p>
                      <a:pPr marL="45720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 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Для сокращения цикла разработки конструкторской документации привычная цепочка формирования и передачи проектной документации ломается – растет ответственность за конечный продукт, так как перечень лиц, которых можно обвинить в </a:t>
                      </a:r>
                      <a:r>
                        <a:rPr lang="ru-RU" sz="1100" b="0" dirty="0" err="1">
                          <a:effectLst/>
                        </a:rPr>
                        <a:t>некомпетенции</a:t>
                      </a:r>
                      <a:r>
                        <a:rPr lang="ru-RU" sz="1100" b="0" dirty="0">
                          <a:effectLst/>
                        </a:rPr>
                        <a:t>, уменьшается.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/>
                </a:tc>
              </a:tr>
              <a:tr h="1800253">
                <a:tc>
                  <a:txBody>
                    <a:bodyPr/>
                    <a:lstStyle/>
                    <a:p>
                      <a:pPr mar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Производственные подразделения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Отсутствие убежденности в необходимости изменений.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Недовольство переменами, насаждаемыми сверху. Обычно людям не нравится, когда с ними обращаются как с пассивными объектами, когда они не могут высказать своего мнения </a:t>
                      </a:r>
                      <a:endParaRPr lang="ru-RU" sz="11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Необходимость переобучения, </a:t>
                      </a:r>
                      <a:r>
                        <a:rPr lang="ru-RU" sz="1100" b="0" dirty="0" err="1">
                          <a:effectLst/>
                        </a:rPr>
                        <a:t>дообучения</a:t>
                      </a:r>
                      <a:r>
                        <a:rPr lang="ru-RU" sz="1100" b="0" dirty="0">
                          <a:effectLst/>
                        </a:rPr>
                        <a:t> для проведения сборочных работ с более сложными и чувствительными приборами, настройка на более сложном и дорогостоящем оборудовании автоматически означает повышение степени ответственности и не всегда – повышения заработной платы (в случае, если слесарь-сборщик высокого разряда и предлагаемые к выполнению работы входят в зону его компетенции, но ранее им не выполнялись)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/>
                </a:tc>
              </a:tr>
              <a:tr h="783102">
                <a:tc>
                  <a:txBody>
                    <a:bodyPr/>
                    <a:lstStyle/>
                    <a:p>
                      <a:pPr mar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Руководители среднего звена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</a:rPr>
                        <a:t>Отсутствие необходимых знаний в данном приборном направлении. Нежелание после 10/20/30 лет работы в отрасли выглядеть некомпетентным</a:t>
                      </a:r>
                      <a:endParaRPr lang="ru-RU" sz="11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Пассивное оборудование – технически сложное изделие, для понимания технических требований нужны знания из области радиотехники, гальваники, точной механики и пр.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304" marR="3830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51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A4775-42FA-4C0D-90E1-9C333D4C48D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17365" y="1196752"/>
            <a:ext cx="79208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n-lt"/>
              </a:rPr>
              <a:t> Цель </a:t>
            </a:r>
            <a:r>
              <a:rPr lang="ru-RU" b="1" dirty="0">
                <a:latin typeface="+mn-lt"/>
              </a:rPr>
              <a:t>дипломной работы достигнута </a:t>
            </a:r>
            <a:r>
              <a:rPr lang="ru-RU" dirty="0">
                <a:latin typeface="+mn-lt"/>
              </a:rPr>
              <a:t>– цикл создания пассивного оборудования согласно календарного плана «Ситуация после» составил 18 месяцев</a:t>
            </a:r>
            <a:r>
              <a:rPr lang="ru-RU" dirty="0" smtClean="0">
                <a:latin typeface="+mn-lt"/>
              </a:rPr>
              <a:t>.</a:t>
            </a:r>
          </a:p>
          <a:p>
            <a:endParaRPr lang="ru-RU" dirty="0" smtClean="0">
              <a:latin typeface="+mn-lt"/>
            </a:endParaRPr>
          </a:p>
          <a:p>
            <a:r>
              <a:rPr lang="ru-RU" b="1" dirty="0" smtClean="0">
                <a:latin typeface="+mn-lt"/>
              </a:rPr>
              <a:t>Что еще дает проект, кроме сокращения цикла создания ПРО?</a:t>
            </a:r>
            <a:endParaRPr lang="ru-RU" b="1" dirty="0">
              <a:latin typeface="+mn-lt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+mn-lt"/>
              </a:rPr>
              <a:t>Развитие компетенций персонала АО ИСС</a:t>
            </a:r>
          </a:p>
          <a:p>
            <a:pPr marL="342900" indent="-342900">
              <a:buAutoNum type="arabicPeriod"/>
            </a:pPr>
            <a:endParaRPr lang="ru-RU" dirty="0" smtClean="0">
              <a:latin typeface="+mn-lt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+mn-lt"/>
              </a:rPr>
              <a:t>Развитие современной станочной и испытательной базы АО ИСС</a:t>
            </a:r>
          </a:p>
          <a:p>
            <a:pPr marL="342900" indent="-342900">
              <a:buAutoNum type="arabicPeriod"/>
            </a:pPr>
            <a:endParaRPr lang="ru-RU" dirty="0" smtClean="0">
              <a:latin typeface="+mn-lt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+mn-lt"/>
              </a:rPr>
              <a:t>Реализация </a:t>
            </a:r>
            <a:r>
              <a:rPr lang="ru-RU" dirty="0" err="1" smtClean="0">
                <a:latin typeface="+mn-lt"/>
              </a:rPr>
              <a:t>импортозамещения</a:t>
            </a:r>
            <a:r>
              <a:rPr lang="ru-RU" dirty="0" smtClean="0">
                <a:latin typeface="+mn-lt"/>
              </a:rPr>
              <a:t> в области пассивного оборудования</a:t>
            </a:r>
          </a:p>
          <a:p>
            <a:pPr marL="342900" indent="-342900">
              <a:buAutoNum type="arabicPeriod"/>
            </a:pPr>
            <a:endParaRPr lang="ru-RU" dirty="0" smtClean="0">
              <a:latin typeface="+mn-lt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+mn-lt"/>
              </a:rPr>
              <a:t>Совокупная экономия от отказа использования ПРО иностранных изготовителей сопоставима с инвестиционными затратами </a:t>
            </a:r>
            <a:r>
              <a:rPr lang="ru-RU" dirty="0" smtClean="0">
                <a:latin typeface="+mn-lt"/>
              </a:rPr>
              <a:t>проекта</a:t>
            </a:r>
            <a:r>
              <a:rPr lang="ru-RU" dirty="0">
                <a:latin typeface="+mn-lt"/>
              </a:rPr>
              <a:t>:</a:t>
            </a:r>
            <a:r>
              <a:rPr lang="ru-RU" dirty="0" smtClean="0">
                <a:latin typeface="+mn-lt"/>
              </a:rPr>
              <a:t> </a:t>
            </a:r>
            <a:endParaRPr lang="ru-RU" dirty="0" smtClean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6410" y="4797152"/>
            <a:ext cx="72838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n-lt"/>
              </a:rPr>
              <a:t>Прямой доход от реализации 30 единиц пассивного оборудования составит 165 млн. руб</a:t>
            </a:r>
            <a:r>
              <a:rPr lang="ru-RU" dirty="0" smtClean="0">
                <a:latin typeface="+mn-lt"/>
              </a:rPr>
              <a:t>.</a:t>
            </a:r>
          </a:p>
          <a:p>
            <a:r>
              <a:rPr lang="ru-RU" dirty="0" smtClean="0">
                <a:latin typeface="+mn-lt"/>
              </a:rPr>
              <a:t>Затраты на покупку 30 единиц эквивалентного пассивного оборудования иностранного производства составят 345 млн. руб.</a:t>
            </a:r>
          </a:p>
          <a:p>
            <a:r>
              <a:rPr lang="ru-RU" b="1" dirty="0" smtClean="0">
                <a:latin typeface="+mn-lt"/>
              </a:rPr>
              <a:t>Итоговая экономия = 180 млн. руб.</a:t>
            </a: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05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A4775-42FA-4C0D-90E1-9C333D4C48D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17364" y="1412776"/>
            <a:ext cx="84249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"</a:t>
            </a:r>
            <a:r>
              <a:rPr lang="ru-RU" sz="2000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Хотите ли, чтобы наше социалистическое отечество было побито и чтобы оно утеряло свою независимость? Но если этого не хотите, вы должны в кратчайший срок ликвидировать его отсталость и развить настоящие большевистские темпы в деле строительства его социалистического хозяйства. Других путей нет. Вот почему Ленин говорил накануне Октября: "Либо смерть, либо догнать и перегнать передовые капиталистические страны". Мы отстали от передовых стран на 50–100 лет. Мы должны пробежать это расстояние в десять лет. </a:t>
            </a:r>
            <a:r>
              <a:rPr lang="ru-RU" sz="2000" b="1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Либо мы сделаем это, либо нас </a:t>
            </a:r>
            <a:r>
              <a:rPr lang="ru-RU" sz="2000" b="1" i="1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сомнут.</a:t>
            </a:r>
            <a:r>
              <a:rPr lang="ru-RU" sz="200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ru-RU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	</a:t>
            </a:r>
            <a:r>
              <a:rPr lang="ru-RU" i="1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				</a:t>
            </a:r>
          </a:p>
          <a:p>
            <a:r>
              <a:rPr lang="ru-RU" b="1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	</a:t>
            </a:r>
            <a:r>
              <a:rPr lang="ru-RU" b="1" i="1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				</a:t>
            </a:r>
            <a:r>
              <a:rPr lang="ru-RU" b="1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И.В. Сталин</a:t>
            </a:r>
            <a:r>
              <a:rPr lang="ru-RU" i="1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+mn-lt"/>
              </a:rPr>
              <a:t>4 февраля 1931 г. </a:t>
            </a:r>
            <a:r>
              <a:rPr lang="ru-RU" dirty="0" smtClean="0">
                <a:latin typeface="+mn-lt"/>
              </a:rPr>
              <a:t>						Первая всесоюзная конференция 						работников социалистической 						промышленности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559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189582"/>
            <a:ext cx="9699625" cy="7191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400" dirty="0"/>
              <a:t>ИНФОРМАЦИЯ О КОМПАНИИ</a:t>
            </a:r>
          </a:p>
        </p:txBody>
      </p:sp>
      <p:sp>
        <p:nvSpPr>
          <p:cNvPr id="19458" name="Text Box 17"/>
          <p:cNvSpPr txBox="1">
            <a:spLocks noChangeArrowheads="1"/>
          </p:cNvSpPr>
          <p:nvPr/>
        </p:nvSpPr>
        <p:spPr bwMode="auto">
          <a:xfrm>
            <a:off x="642938" y="1382144"/>
            <a:ext cx="8135937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r">
              <a:spcBef>
                <a:spcPts val="600"/>
              </a:spcBef>
            </a:pPr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ДЕЯТЕЛЬНОСТЬ</a:t>
            </a:r>
          </a:p>
          <a:p>
            <a:pPr lvl="0" algn="r">
              <a:spcBef>
                <a:spcPts val="600"/>
              </a:spcBef>
            </a:pPr>
            <a:r>
              <a:rPr lang="ru-RU" sz="1600" b="1" dirty="0">
                <a:solidFill>
                  <a:srgbClr val="C00000"/>
                </a:solidFill>
                <a:latin typeface="Calibri" pitchFamily="34" charset="0"/>
              </a:rPr>
              <a:t>создание космических аппаратов и космических систем гражданского и специального назначения</a:t>
            </a:r>
            <a:endParaRPr lang="en-US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 lvl="0" algn="r"/>
            <a:r>
              <a:rPr lang="ru-RU" sz="1600" b="1" dirty="0">
                <a:latin typeface="Calibri" pitchFamily="34" charset="0"/>
              </a:rPr>
              <a:t>Проектирование</a:t>
            </a:r>
            <a:r>
              <a:rPr lang="en-US" sz="1600" b="1" dirty="0">
                <a:latin typeface="Calibri" pitchFamily="34" charset="0"/>
              </a:rPr>
              <a:t> |  </a:t>
            </a:r>
            <a:r>
              <a:rPr lang="ru-RU" sz="1600" b="1" dirty="0">
                <a:latin typeface="Calibri" pitchFamily="34" charset="0"/>
              </a:rPr>
              <a:t>Изготовление</a:t>
            </a:r>
            <a:r>
              <a:rPr lang="en-US" sz="1600" b="1" dirty="0">
                <a:latin typeface="Calibri" pitchFamily="34" charset="0"/>
              </a:rPr>
              <a:t> | </a:t>
            </a:r>
            <a:r>
              <a:rPr lang="ru-RU" sz="1600" b="1" dirty="0">
                <a:latin typeface="Calibri" pitchFamily="34" charset="0"/>
              </a:rPr>
              <a:t> Интеграция</a:t>
            </a:r>
            <a:r>
              <a:rPr lang="en-US" sz="1600" b="1" dirty="0">
                <a:latin typeface="Calibri" pitchFamily="34" charset="0"/>
              </a:rPr>
              <a:t>  |  </a:t>
            </a:r>
            <a:r>
              <a:rPr lang="ru-RU" sz="1600" b="1" dirty="0">
                <a:latin typeface="Calibri" pitchFamily="34" charset="0"/>
              </a:rPr>
              <a:t>Испытания </a:t>
            </a:r>
            <a:r>
              <a:rPr lang="en-US" sz="1600" b="1" dirty="0">
                <a:latin typeface="Calibri" pitchFamily="34" charset="0"/>
              </a:rPr>
              <a:t> |  </a:t>
            </a:r>
            <a:r>
              <a:rPr lang="ru-RU" sz="1600" b="1" dirty="0">
                <a:latin typeface="Calibri" pitchFamily="34" charset="0"/>
              </a:rPr>
              <a:t>Подготовка и проведение запуска </a:t>
            </a:r>
            <a:r>
              <a:rPr lang="en-US" sz="1600" b="1" dirty="0">
                <a:latin typeface="Calibri" pitchFamily="34" charset="0"/>
              </a:rPr>
              <a:t> |  </a:t>
            </a:r>
            <a:r>
              <a:rPr lang="ru-RU" sz="1600" b="1" dirty="0">
                <a:latin typeface="Calibri" pitchFamily="34" charset="0"/>
              </a:rPr>
              <a:t>Эксплуатация и поддержка заказчика</a:t>
            </a:r>
            <a:endParaRPr lang="en-US" sz="1600" b="1" dirty="0">
              <a:latin typeface="Calibri" pitchFamily="34" charset="0"/>
            </a:endParaRPr>
          </a:p>
          <a:p>
            <a:pPr algn="r">
              <a:spcBef>
                <a:spcPts val="600"/>
              </a:spcBef>
            </a:pPr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ЧИСЛЕННОСТЬ</a:t>
            </a: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algn="r"/>
            <a:r>
              <a:rPr lang="ru-RU" sz="1600" b="1" dirty="0">
                <a:latin typeface="Calibri" pitchFamily="34" charset="0"/>
              </a:rPr>
              <a:t>Более  </a:t>
            </a:r>
            <a:r>
              <a:rPr lang="ru-RU" sz="1600" b="1" dirty="0" smtClean="0">
                <a:latin typeface="Calibri" pitchFamily="34" charset="0"/>
              </a:rPr>
              <a:t>8500</a:t>
            </a:r>
            <a:r>
              <a:rPr lang="ru-RU" sz="1600" b="1" dirty="0">
                <a:latin typeface="Calibri" pitchFamily="34" charset="0"/>
              </a:rPr>
              <a:t> </a:t>
            </a:r>
            <a:r>
              <a:rPr lang="ru-RU" sz="1600" b="1" dirty="0" smtClean="0">
                <a:latin typeface="Calibri" pitchFamily="34" charset="0"/>
              </a:rPr>
              <a:t>сотрудников</a:t>
            </a:r>
            <a:endParaRPr lang="ru-RU" sz="1600" b="1" dirty="0">
              <a:latin typeface="Calibri" pitchFamily="34" charset="0"/>
            </a:endParaRPr>
          </a:p>
          <a:p>
            <a:pPr lvl="0" algn="r">
              <a:spcBef>
                <a:spcPts val="600"/>
              </a:spcBef>
            </a:pPr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ГОДОВОЙ ОБОРОТ</a:t>
            </a:r>
          </a:p>
          <a:p>
            <a:pPr lvl="0" algn="r">
              <a:spcBef>
                <a:spcPts val="600"/>
              </a:spcBef>
            </a:pPr>
            <a:r>
              <a:rPr lang="ru-RU" sz="1600" b="1" dirty="0">
                <a:latin typeface="Calibri" pitchFamily="34" charset="0"/>
              </a:rPr>
              <a:t>Более </a:t>
            </a:r>
            <a:r>
              <a:rPr lang="en-US" sz="1600" b="1" dirty="0" smtClean="0">
                <a:latin typeface="Calibri" pitchFamily="34" charset="0"/>
              </a:rPr>
              <a:t>2</a:t>
            </a:r>
            <a:r>
              <a:rPr lang="ru-RU" sz="1600" b="1" dirty="0" smtClean="0">
                <a:latin typeface="Calibri" pitchFamily="34" charset="0"/>
              </a:rPr>
              <a:t>0 </a:t>
            </a:r>
            <a:r>
              <a:rPr lang="ru-RU" sz="1600" b="1" dirty="0">
                <a:latin typeface="Calibri" pitchFamily="34" charset="0"/>
              </a:rPr>
              <a:t>млрд. рублей (в </a:t>
            </a:r>
            <a:r>
              <a:rPr lang="ru-RU" sz="1600" b="1" dirty="0" smtClean="0">
                <a:latin typeface="Calibri" pitchFamily="34" charset="0"/>
              </a:rPr>
              <a:t>2019 </a:t>
            </a:r>
            <a:r>
              <a:rPr lang="ru-RU" sz="1600" b="1" dirty="0">
                <a:latin typeface="Calibri" pitchFamily="34" charset="0"/>
              </a:rPr>
              <a:t>г.)</a:t>
            </a:r>
            <a:endParaRPr lang="en-US" sz="1600" b="1" dirty="0">
              <a:latin typeface="Calibri" pitchFamily="34" charset="0"/>
            </a:endParaRPr>
          </a:p>
        </p:txBody>
      </p:sp>
      <p:pic>
        <p:nvPicPr>
          <p:cNvPr id="2050" name="Picture 2" descr="C:\Users\esb\Documents\Корпоративная презентация\Рекламные материалы УКМ\IMG_5019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6644" y="4803821"/>
            <a:ext cx="2541600" cy="1713600"/>
          </a:xfrm>
          <a:prstGeom prst="roundRect">
            <a:avLst>
              <a:gd name="adj" fmla="val 705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51" name="Picture 3" descr="C:\Users\esb\Pictures\Ямал-401  - 20141217 - 050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0340" y="4803821"/>
            <a:ext cx="2541600" cy="171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52" name="Picture 4" descr="C:\Users\esb\Pictures\2014-06-29-6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4036" y="4803821"/>
            <a:ext cx="2541600" cy="1721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2" name="Номер слайда 4"/>
          <p:cNvSpPr txBox="1">
            <a:spLocks/>
          </p:cNvSpPr>
          <p:nvPr/>
        </p:nvSpPr>
        <p:spPr>
          <a:xfrm>
            <a:off x="8994775" y="6530975"/>
            <a:ext cx="679450" cy="3270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sz="1000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" y="1071546"/>
            <a:ext cx="87789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600" b="1" dirty="0">
                <a:latin typeface="Calibri" pitchFamily="34" charset="0"/>
              </a:rPr>
              <a:t>АО «ИСС» является полностью государственной компанией. Основана в 1959 г.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A4775-42FA-4C0D-90E1-9C333D4C48D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398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 txBox="1">
            <a:spLocks/>
          </p:cNvSpPr>
          <p:nvPr/>
        </p:nvSpPr>
        <p:spPr bwMode="auto">
          <a:xfrm>
            <a:off x="1105396" y="285728"/>
            <a:ext cx="8352927" cy="45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ru-RU" sz="2400" b="1" dirty="0" smtClean="0">
                <a:latin typeface="Calibri" pitchFamily="34" charset="0"/>
              </a:rPr>
              <a:t>Мировые тенденции в области изготовления ПН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699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83" y="1484784"/>
            <a:ext cx="9145016" cy="388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101"/>
          <p:cNvSpPr>
            <a:spLocks noChangeArrowheads="1"/>
          </p:cNvSpPr>
          <p:nvPr/>
        </p:nvSpPr>
        <p:spPr bwMode="auto">
          <a:xfrm>
            <a:off x="120922" y="5783389"/>
            <a:ext cx="96317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600" b="1" dirty="0">
                <a:latin typeface="Calibri" pitchFamily="34" charset="0"/>
              </a:rPr>
              <a:t>Источник – конференция </a:t>
            </a:r>
            <a:r>
              <a:rPr lang="en-US" sz="1600" b="1" dirty="0">
                <a:latin typeface="Calibri" pitchFamily="34" charset="0"/>
              </a:rPr>
              <a:t>Space Tech Expo Europe</a:t>
            </a:r>
            <a:r>
              <a:rPr lang="ru-RU" sz="1600" b="1" dirty="0">
                <a:latin typeface="Calibri" pitchFamily="34" charset="0"/>
              </a:rPr>
              <a:t>, доклад </a:t>
            </a:r>
            <a:r>
              <a:rPr lang="en-US" sz="1600" b="1" dirty="0">
                <a:latin typeface="Calibri" pitchFamily="34" charset="0"/>
              </a:rPr>
              <a:t> </a:t>
            </a:r>
            <a:r>
              <a:rPr lang="ru-RU" sz="1600" b="1" dirty="0">
                <a:latin typeface="Calibri" pitchFamily="34" charset="0"/>
              </a:rPr>
              <a:t>«</a:t>
            </a:r>
            <a:r>
              <a:rPr lang="en-US" sz="1600" b="1" dirty="0">
                <a:latin typeface="Calibri" pitchFamily="34" charset="0"/>
              </a:rPr>
              <a:t>Innovation -Future Satellite Architectures</a:t>
            </a:r>
            <a:r>
              <a:rPr lang="ru-RU" sz="1600" b="1" dirty="0">
                <a:latin typeface="Calibri" pitchFamily="34" charset="0"/>
              </a:rPr>
              <a:t>» спутникового оператора </a:t>
            </a:r>
            <a:r>
              <a:rPr lang="en-US" sz="1600" b="1" dirty="0">
                <a:latin typeface="Calibri" pitchFamily="34" charset="0"/>
              </a:rPr>
              <a:t>SES</a:t>
            </a:r>
            <a:r>
              <a:rPr lang="ru-RU" sz="1600" b="1" dirty="0">
                <a:latin typeface="Calibri" pitchFamily="34" charset="0"/>
              </a:rPr>
              <a:t> </a:t>
            </a:r>
            <a:r>
              <a:rPr lang="en-US" sz="1600" b="1" dirty="0">
                <a:latin typeface="Calibri" pitchFamily="34" charset="0"/>
              </a:rPr>
              <a:t>25 </a:t>
            </a:r>
            <a:r>
              <a:rPr lang="ru-RU" sz="1600" b="1" dirty="0">
                <a:latin typeface="Calibri" pitchFamily="34" charset="0"/>
              </a:rPr>
              <a:t>октября 2017г.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A4775-42FA-4C0D-90E1-9C333D4C48D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455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 txBox="1">
            <a:spLocks/>
          </p:cNvSpPr>
          <p:nvPr/>
        </p:nvSpPr>
        <p:spPr bwMode="auto">
          <a:xfrm>
            <a:off x="1105396" y="285728"/>
            <a:ext cx="8352927" cy="45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>
                <a:latin typeface="+mn-lt"/>
              </a:rPr>
              <a:t> </a:t>
            </a:r>
            <a:r>
              <a:rPr lang="ru-RU" sz="2400" b="1" dirty="0" smtClean="0">
                <a:latin typeface="+mn-lt"/>
              </a:rPr>
              <a:t>Основные преимущества и недостатки АО ИСС в сфере изготовления коммерческих космических аппаратов</a:t>
            </a:r>
            <a:endParaRPr lang="ru-RU" sz="2400" b="1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1340" y="1546914"/>
            <a:ext cx="839343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n-lt"/>
              </a:rPr>
              <a:t>Преимущества</a:t>
            </a:r>
            <a:r>
              <a:rPr lang="ru-RU" sz="2000" dirty="0" smtClean="0">
                <a:latin typeface="+mn-lt"/>
              </a:rPr>
              <a:t>: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+mn-lt"/>
              </a:rPr>
              <a:t>Относительная </a:t>
            </a:r>
            <a:r>
              <a:rPr lang="ru-RU" sz="2000" dirty="0">
                <a:latin typeface="+mn-lt"/>
              </a:rPr>
              <a:t>дешевизна изготовления и проведения </a:t>
            </a:r>
            <a:r>
              <a:rPr lang="ru-RU" sz="2000" dirty="0" smtClean="0">
                <a:latin typeface="+mn-lt"/>
              </a:rPr>
              <a:t>работ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+mn-lt"/>
              </a:rPr>
              <a:t>Относительно приемлемые сроки изготовления космического аппарата, соответствующие мировым показателям</a:t>
            </a:r>
            <a:r>
              <a:rPr lang="ru-RU" sz="2000" dirty="0" smtClean="0">
                <a:latin typeface="+mn-lt"/>
              </a:rPr>
              <a:t>.</a:t>
            </a:r>
          </a:p>
          <a:p>
            <a:pPr marL="342900" indent="-342900">
              <a:buAutoNum type="arabicPeriod"/>
            </a:pPr>
            <a:endParaRPr lang="ru-RU" sz="2000" dirty="0" smtClean="0">
              <a:latin typeface="+mn-lt"/>
            </a:endParaRPr>
          </a:p>
          <a:p>
            <a:r>
              <a:rPr lang="ru-RU" sz="2000" b="1" dirty="0" smtClean="0">
                <a:latin typeface="+mn-lt"/>
              </a:rPr>
              <a:t>Недостатки</a:t>
            </a:r>
            <a:r>
              <a:rPr lang="ru-RU" sz="2000" dirty="0" smtClean="0">
                <a:latin typeface="+mn-lt"/>
              </a:rPr>
              <a:t>: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+mn-lt"/>
              </a:rPr>
              <a:t>Относительно </a:t>
            </a:r>
            <a:r>
              <a:rPr lang="ru-RU" sz="2000" dirty="0">
                <a:latin typeface="+mn-lt"/>
              </a:rPr>
              <a:t>малый объем собственных работ и, как следствие, низкая рентабельность изготовления при высокой степени ответственности и </a:t>
            </a:r>
            <a:r>
              <a:rPr lang="ru-RU" sz="2000" dirty="0" smtClean="0">
                <a:latin typeface="+mn-lt"/>
              </a:rPr>
              <a:t>рисках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+mn-lt"/>
              </a:rPr>
              <a:t>Слабо развитая конструкторско-производственная база, не отвечающая мировым требованиям в области ретрансляционного </a:t>
            </a:r>
            <a:r>
              <a:rPr lang="ru-RU" sz="2000" dirty="0" smtClean="0">
                <a:latin typeface="+mn-lt"/>
              </a:rPr>
              <a:t>оборудования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+mn-lt"/>
              </a:rPr>
              <a:t>Длительный цикл проектирования, конструирования, изготовления и наземной экспериментальной отработки</a:t>
            </a:r>
          </a:p>
          <a:p>
            <a:endParaRPr lang="ru-RU" sz="2000" dirty="0"/>
          </a:p>
          <a:p>
            <a:pPr marL="285750" indent="-285750"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A4775-42FA-4C0D-90E1-9C333D4C48D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54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 txBox="1">
            <a:spLocks/>
          </p:cNvSpPr>
          <p:nvPr/>
        </p:nvSpPr>
        <p:spPr bwMode="auto">
          <a:xfrm>
            <a:off x="1105396" y="285728"/>
            <a:ext cx="8352927" cy="45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ru-RU" sz="2400" b="1" dirty="0" smtClean="0">
                <a:latin typeface="Calibri" pitchFamily="34" charset="0"/>
              </a:rPr>
              <a:t>Постановка цели и задач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6" name="Rectangle 101"/>
          <p:cNvSpPr>
            <a:spLocks noChangeArrowheads="1"/>
          </p:cNvSpPr>
          <p:nvPr/>
        </p:nvSpPr>
        <p:spPr bwMode="auto">
          <a:xfrm>
            <a:off x="385316" y="1150065"/>
            <a:ext cx="88583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ru-RU" sz="2400" b="1" dirty="0">
                <a:latin typeface="+mn-lt"/>
              </a:rPr>
              <a:t>Цель данной дипломной работы</a:t>
            </a:r>
            <a:r>
              <a:rPr lang="ru-RU" sz="2400" dirty="0">
                <a:latin typeface="+mn-lt"/>
              </a:rPr>
              <a:t> – </a:t>
            </a:r>
            <a:r>
              <a:rPr lang="ru-RU" sz="2400" dirty="0" smtClean="0">
                <a:latin typeface="+mn-lt"/>
              </a:rPr>
              <a:t>оптимизация цикла </a:t>
            </a:r>
            <a:r>
              <a:rPr lang="ru-RU" sz="2400" dirty="0">
                <a:latin typeface="+mn-lt"/>
              </a:rPr>
              <a:t>создания (проектирования, конструирования, изготовления и испытаний) пассивного ретрансляционного оборудования на производственно-испытательской базе АО ИСС, </a:t>
            </a:r>
            <a:r>
              <a:rPr lang="ru-RU" sz="2400" dirty="0" smtClean="0">
                <a:latin typeface="+mn-lt"/>
              </a:rPr>
              <a:t>снижение продолжительности </a:t>
            </a:r>
            <a:r>
              <a:rPr lang="ru-RU" sz="2400" dirty="0">
                <a:latin typeface="+mn-lt"/>
              </a:rPr>
              <a:t>цикла до 18 месяцев.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A4775-42FA-4C0D-90E1-9C333D4C48D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5316" y="3416082"/>
            <a:ext cx="86998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+mn-lt"/>
              </a:rPr>
              <a:t>Задачи по производственному направлению:  </a:t>
            </a:r>
          </a:p>
          <a:p>
            <a:r>
              <a:rPr lang="ru-RU" sz="2800" dirty="0" smtClean="0">
                <a:latin typeface="+mn-lt"/>
              </a:rPr>
              <a:t>-анализ необходимых трудовых ресурсов</a:t>
            </a:r>
          </a:p>
          <a:p>
            <a:r>
              <a:rPr lang="ru-RU" sz="2800" dirty="0" smtClean="0">
                <a:latin typeface="+mn-lt"/>
              </a:rPr>
              <a:t>-анализ необходимого дополнительного станочного и испытательного оборудования</a:t>
            </a:r>
          </a:p>
          <a:p>
            <a:r>
              <a:rPr lang="ru-RU" sz="2800" dirty="0" smtClean="0">
                <a:latin typeface="+mn-lt"/>
              </a:rPr>
              <a:t>-разработка необходимых мероприятий</a:t>
            </a:r>
          </a:p>
          <a:p>
            <a:r>
              <a:rPr lang="ru-RU" sz="2800" dirty="0" smtClean="0">
                <a:latin typeface="+mn-lt"/>
              </a:rPr>
              <a:t>-оценка экономической и организационной эффективности</a:t>
            </a: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756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1500" y="188640"/>
            <a:ext cx="5904656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Образцы пассивного ретрансляционного оборудования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A4775-42FA-4C0D-90E1-9C333D4C48D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300" y="3323972"/>
            <a:ext cx="4979760" cy="3168501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81860" y="2996952"/>
            <a:ext cx="4316075" cy="30531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1540" y="1141659"/>
            <a:ext cx="49053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7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2160" y="332656"/>
            <a:ext cx="8707465" cy="720080"/>
          </a:xfrm>
        </p:spPr>
        <p:txBody>
          <a:bodyPr>
            <a:normAutofit/>
          </a:bodyPr>
          <a:lstStyle/>
          <a:p>
            <a:r>
              <a:rPr lang="ru-RU" sz="2400" cap="all" dirty="0" smtClean="0"/>
              <a:t>Особенности пассивного оборудования</a:t>
            </a:r>
            <a:endParaRPr lang="ru-RU" sz="2400" cap="all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85316" y="1340768"/>
            <a:ext cx="91073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dirty="0" smtClean="0">
                <a:latin typeface="+mn-lt"/>
              </a:rPr>
              <a:t>Высокие </a:t>
            </a:r>
            <a:r>
              <a:rPr lang="ru-RU" sz="2000" dirty="0">
                <a:latin typeface="+mn-lt"/>
              </a:rPr>
              <a:t>требования к точности изготовления деталей, формирующих электрический канал прибора (точность деталей до покрытия не должна превышать 10 мкм, после покрытия – 20 мкм</a:t>
            </a:r>
            <a:r>
              <a:rPr lang="ru-RU" sz="2000" dirty="0" smtClean="0">
                <a:latin typeface="+mn-lt"/>
              </a:rPr>
              <a:t>);</a:t>
            </a:r>
          </a:p>
          <a:p>
            <a:pPr marL="342900" indent="-342900" algn="just">
              <a:buAutoNum type="arabicPeriod"/>
            </a:pPr>
            <a:endParaRPr lang="ru-RU" sz="2000" dirty="0" smtClean="0">
              <a:latin typeface="+mn-lt"/>
            </a:endParaRPr>
          </a:p>
          <a:p>
            <a:pPr marL="342900" indent="-342900" algn="just">
              <a:buAutoNum type="arabicPeriod"/>
            </a:pPr>
            <a:r>
              <a:rPr lang="ru-RU" sz="2000" dirty="0">
                <a:latin typeface="+mn-lt"/>
              </a:rPr>
              <a:t>Высокие требования к </a:t>
            </a:r>
            <a:r>
              <a:rPr lang="ru-RU" sz="2000" dirty="0" err="1">
                <a:latin typeface="+mn-lt"/>
              </a:rPr>
              <a:t>радиогерметичности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прибора;</a:t>
            </a:r>
          </a:p>
          <a:p>
            <a:pPr marL="342900" indent="-342900" algn="just">
              <a:buAutoNum type="arabicPeriod"/>
            </a:pPr>
            <a:endParaRPr lang="ru-RU" sz="2000" dirty="0" smtClean="0">
              <a:latin typeface="+mn-lt"/>
            </a:endParaRPr>
          </a:p>
          <a:p>
            <a:pPr marL="342900" indent="-342900" algn="just">
              <a:buAutoNum type="arabicPeriod"/>
            </a:pPr>
            <a:r>
              <a:rPr lang="ru-RU" sz="2000" dirty="0">
                <a:latin typeface="+mn-lt"/>
              </a:rPr>
              <a:t>Необходимость </a:t>
            </a:r>
            <a:r>
              <a:rPr lang="ru-RU" sz="2000" dirty="0" smtClean="0">
                <a:latin typeface="+mn-lt"/>
              </a:rPr>
              <a:t>измерений различных вспомогательных </a:t>
            </a:r>
            <a:r>
              <a:rPr lang="ru-RU" sz="2000" dirty="0">
                <a:latin typeface="+mn-lt"/>
              </a:rPr>
              <a:t>радиотехнических параметров </a:t>
            </a:r>
            <a:r>
              <a:rPr lang="ru-RU" sz="2000" dirty="0" smtClean="0">
                <a:latin typeface="+mn-lt"/>
              </a:rPr>
              <a:t>прибора, ранее не проводимых на АО ИСС, с высокой </a:t>
            </a:r>
            <a:r>
              <a:rPr lang="ru-RU" sz="2000" dirty="0">
                <a:latin typeface="+mn-lt"/>
              </a:rPr>
              <a:t>точностью их </a:t>
            </a:r>
            <a:r>
              <a:rPr lang="ru-RU" sz="2000" dirty="0" smtClean="0">
                <a:latin typeface="+mn-lt"/>
              </a:rPr>
              <a:t>определения;</a:t>
            </a:r>
          </a:p>
          <a:p>
            <a:pPr marL="342900" indent="-342900" algn="just">
              <a:buAutoNum type="arabicPeriod"/>
            </a:pPr>
            <a:endParaRPr lang="ru-RU" sz="2000" dirty="0" smtClean="0">
              <a:latin typeface="+mn-lt"/>
            </a:endParaRPr>
          </a:p>
          <a:p>
            <a:pPr marL="342900" indent="-342900" algn="just">
              <a:buAutoNum type="arabicPeriod"/>
            </a:pPr>
            <a:r>
              <a:rPr lang="ru-RU" sz="2000" dirty="0">
                <a:latin typeface="+mn-lt"/>
              </a:rPr>
              <a:t>Необходимость проведение принципиально нового вида испытаний оборудования – </a:t>
            </a:r>
            <a:r>
              <a:rPr lang="ru-RU" sz="2000" b="1" dirty="0" err="1" smtClean="0">
                <a:latin typeface="+mn-lt"/>
              </a:rPr>
              <a:t>термоваккумных</a:t>
            </a:r>
            <a:r>
              <a:rPr lang="ru-RU" sz="2000" b="1" dirty="0" smtClean="0">
                <a:latin typeface="+mn-lt"/>
              </a:rPr>
              <a:t>. </a:t>
            </a:r>
            <a:r>
              <a:rPr lang="ru-RU" sz="2000" dirty="0">
                <a:latin typeface="+mn-lt"/>
              </a:rPr>
              <a:t>И</a:t>
            </a:r>
            <a:r>
              <a:rPr lang="ru-RU" sz="2000" dirty="0" smtClean="0">
                <a:latin typeface="+mn-lt"/>
              </a:rPr>
              <a:t>змерение </a:t>
            </a:r>
            <a:r>
              <a:rPr lang="ru-RU" sz="2000" dirty="0">
                <a:latin typeface="+mn-lt"/>
              </a:rPr>
              <a:t>радиотехнических характеристик при плюсовых и минусовых экстремальных температурах в вакууме.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A4775-42FA-4C0D-90E1-9C333D4C48D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25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 txBox="1">
            <a:spLocks/>
          </p:cNvSpPr>
          <p:nvPr/>
        </p:nvSpPr>
        <p:spPr bwMode="auto">
          <a:xfrm>
            <a:off x="1105396" y="285728"/>
            <a:ext cx="8352927" cy="45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ru-RU" sz="2400" b="1" dirty="0" smtClean="0">
                <a:latin typeface="Calibri" pitchFamily="34" charset="0"/>
              </a:rPr>
              <a:t>Методология дипломной работы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A4775-42FA-4C0D-90E1-9C333D4C48D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9332" y="1268760"/>
            <a:ext cx="82089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+mn-lt"/>
              </a:rPr>
              <a:t>Построение календарного плана создания пассивного оборудования с учетом </a:t>
            </a:r>
            <a:r>
              <a:rPr lang="ru-RU" sz="2000" dirty="0" smtClean="0">
                <a:latin typeface="+mn-lt"/>
              </a:rPr>
              <a:t>требований </a:t>
            </a:r>
            <a:r>
              <a:rPr lang="ru-RU" sz="2000" dirty="0" smtClean="0">
                <a:latin typeface="+mn-lt"/>
              </a:rPr>
              <a:t>НТД – </a:t>
            </a:r>
            <a:r>
              <a:rPr lang="ru-RU" sz="2000" b="1" dirty="0" smtClean="0">
                <a:latin typeface="+mn-lt"/>
              </a:rPr>
              <a:t>«Ситуация до»</a:t>
            </a:r>
            <a:r>
              <a:rPr lang="ru-RU" sz="2000" dirty="0" smtClean="0">
                <a:latin typeface="+mn-lt"/>
              </a:rPr>
              <a:t>;</a:t>
            </a:r>
          </a:p>
          <a:p>
            <a:pPr marL="342900" indent="-342900">
              <a:buAutoNum type="arabicPeriod"/>
            </a:pPr>
            <a:endParaRPr lang="ru-RU" sz="2000" dirty="0" smtClean="0">
              <a:latin typeface="+mn-lt"/>
            </a:endParaRPr>
          </a:p>
          <a:p>
            <a:pPr marL="342900" indent="-342900">
              <a:buFontTx/>
              <a:buAutoNum type="arabicPeriod"/>
            </a:pPr>
            <a:r>
              <a:rPr lang="ru-RU" sz="2000" dirty="0" smtClean="0">
                <a:latin typeface="+mn-lt"/>
              </a:rPr>
              <a:t>Построение календарного </a:t>
            </a:r>
            <a:r>
              <a:rPr lang="ru-RU" sz="2000" dirty="0">
                <a:latin typeface="+mn-lt"/>
              </a:rPr>
              <a:t>плана создания пассивного оборудования с учетом </a:t>
            </a:r>
            <a:r>
              <a:rPr lang="ru-RU" sz="2000" dirty="0" smtClean="0">
                <a:latin typeface="+mn-lt"/>
              </a:rPr>
              <a:t>принятых в АО ИСС на данный момент решений – </a:t>
            </a:r>
            <a:r>
              <a:rPr lang="ru-RU" sz="2000" b="1" dirty="0" smtClean="0">
                <a:latin typeface="+mn-lt"/>
              </a:rPr>
              <a:t>«Текущая ситуация»</a:t>
            </a:r>
            <a:r>
              <a:rPr lang="ru-RU" sz="2000" dirty="0" smtClean="0">
                <a:latin typeface="+mn-lt"/>
              </a:rPr>
              <a:t>;</a:t>
            </a:r>
          </a:p>
          <a:p>
            <a:pPr marL="342900" indent="-342900">
              <a:buFontTx/>
              <a:buAutoNum type="arabicPeriod"/>
            </a:pPr>
            <a:endParaRPr lang="ru-RU" sz="2000" dirty="0" smtClean="0">
              <a:latin typeface="+mn-lt"/>
            </a:endParaRPr>
          </a:p>
          <a:p>
            <a:pPr marL="342900" indent="-342900">
              <a:buFontTx/>
              <a:buAutoNum type="arabicPeriod"/>
            </a:pPr>
            <a:r>
              <a:rPr lang="ru-RU" sz="2000" dirty="0" smtClean="0">
                <a:latin typeface="+mn-lt"/>
              </a:rPr>
              <a:t>Анализ календарного плана </a:t>
            </a:r>
            <a:r>
              <a:rPr lang="ru-RU" sz="2000" b="1" dirty="0" smtClean="0">
                <a:latin typeface="+mn-lt"/>
              </a:rPr>
              <a:t>«Текущая ситуация»</a:t>
            </a:r>
            <a:r>
              <a:rPr lang="ru-RU" sz="2000" dirty="0" smtClean="0">
                <a:latin typeface="+mn-lt"/>
              </a:rPr>
              <a:t> с использованием инструментария </a:t>
            </a:r>
            <a:r>
              <a:rPr lang="en-US" sz="2000" dirty="0" smtClean="0">
                <a:latin typeface="+mn-lt"/>
              </a:rPr>
              <a:t>MS Project</a:t>
            </a:r>
            <a:r>
              <a:rPr lang="ru-RU" sz="2000" dirty="0" smtClean="0">
                <a:latin typeface="+mn-lt"/>
              </a:rPr>
              <a:t> и стратегического планирования;</a:t>
            </a:r>
          </a:p>
          <a:p>
            <a:pPr marL="342900" indent="-342900">
              <a:buFontTx/>
              <a:buAutoNum type="arabicPeriod"/>
            </a:pPr>
            <a:endParaRPr lang="ru-RU" sz="2000" dirty="0">
              <a:latin typeface="+mn-lt"/>
            </a:endParaRPr>
          </a:p>
          <a:p>
            <a:pPr marL="342900" indent="-342900">
              <a:buAutoNum type="arabicPeriod"/>
            </a:pPr>
            <a:r>
              <a:rPr lang="ru-RU" sz="2000" dirty="0">
                <a:latin typeface="+mn-lt"/>
              </a:rPr>
              <a:t>Построение календарного плана создания пассивного </a:t>
            </a:r>
            <a:r>
              <a:rPr lang="ru-RU" sz="2000" dirty="0" smtClean="0">
                <a:latin typeface="+mn-lt"/>
              </a:rPr>
              <a:t>оборудования с учетов результатов анализа и деятельности по управлению проектами – </a:t>
            </a:r>
            <a:r>
              <a:rPr lang="ru-RU" sz="2000" b="1" dirty="0" smtClean="0">
                <a:latin typeface="+mn-lt"/>
              </a:rPr>
              <a:t>«Ситуация после»</a:t>
            </a:r>
            <a:r>
              <a:rPr lang="ru-RU" sz="2000" dirty="0" smtClean="0">
                <a:latin typeface="+mn-lt"/>
              </a:rPr>
              <a:t>;</a:t>
            </a:r>
          </a:p>
          <a:p>
            <a:pPr marL="342900" indent="-342900">
              <a:buAutoNum type="arabicPeriod"/>
            </a:pPr>
            <a:endParaRPr lang="ru-RU" sz="2000" dirty="0" smtClean="0">
              <a:latin typeface="+mn-lt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+mn-lt"/>
              </a:rPr>
              <a:t>Оценка эффективности проекта </a:t>
            </a: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273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 txBox="1">
            <a:spLocks/>
          </p:cNvSpPr>
          <p:nvPr/>
        </p:nvSpPr>
        <p:spPr bwMode="auto">
          <a:xfrm>
            <a:off x="1105396" y="285728"/>
            <a:ext cx="8352927" cy="45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ru-RU" sz="2400" b="1" dirty="0" smtClean="0">
                <a:latin typeface="Calibri" pitchFamily="34" charset="0"/>
              </a:rPr>
              <a:t>Календарный план «Ситуация до»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A4775-42FA-4C0D-90E1-9C333D4C48D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324" y="1124744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n-lt"/>
              </a:rPr>
              <a:t>Основные моменты</a:t>
            </a:r>
            <a:r>
              <a:rPr lang="ru-RU" dirty="0" smtClean="0">
                <a:latin typeface="+mn-lt"/>
              </a:rPr>
              <a:t>:</a:t>
            </a:r>
          </a:p>
          <a:p>
            <a:r>
              <a:rPr lang="ru-RU" dirty="0" smtClean="0">
                <a:latin typeface="+mn-lt"/>
              </a:rPr>
              <a:t>Цикл создания пассивного оборудования – </a:t>
            </a:r>
            <a:r>
              <a:rPr lang="ru-RU" b="1" dirty="0" smtClean="0">
                <a:latin typeface="+mn-lt"/>
              </a:rPr>
              <a:t>96 месяцев</a:t>
            </a:r>
          </a:p>
          <a:p>
            <a:r>
              <a:rPr lang="ru-RU" dirty="0" smtClean="0">
                <a:latin typeface="+mn-lt"/>
              </a:rPr>
              <a:t>Длительность производственного цикла – </a:t>
            </a:r>
            <a:r>
              <a:rPr lang="ru-RU" b="1" dirty="0" smtClean="0">
                <a:latin typeface="+mn-lt"/>
              </a:rPr>
              <a:t>29 месяцев</a:t>
            </a:r>
            <a:r>
              <a:rPr lang="ru-RU" dirty="0" smtClean="0">
                <a:latin typeface="+mn-lt"/>
              </a:rPr>
              <a:t>, из них:</a:t>
            </a:r>
          </a:p>
          <a:p>
            <a:r>
              <a:rPr lang="ru-RU" dirty="0" smtClean="0">
                <a:latin typeface="+mn-lt"/>
              </a:rPr>
              <a:t>Первый этап НЭО КДИ  – </a:t>
            </a:r>
            <a:r>
              <a:rPr lang="ru-RU" b="1" dirty="0" smtClean="0">
                <a:latin typeface="+mn-lt"/>
              </a:rPr>
              <a:t>7 месяцев</a:t>
            </a:r>
          </a:p>
          <a:p>
            <a:r>
              <a:rPr lang="ru-RU" dirty="0" smtClean="0">
                <a:latin typeface="+mn-lt"/>
              </a:rPr>
              <a:t>Второй этап НЭО ПРИ – </a:t>
            </a:r>
            <a:r>
              <a:rPr lang="ru-RU" b="1" dirty="0" smtClean="0">
                <a:latin typeface="+mn-lt"/>
              </a:rPr>
              <a:t>7 месяцев</a:t>
            </a:r>
          </a:p>
          <a:p>
            <a:r>
              <a:rPr lang="ru-RU" dirty="0" smtClean="0">
                <a:latin typeface="+mn-lt"/>
              </a:rPr>
              <a:t>Изготовление штатных образцов – </a:t>
            </a:r>
            <a:r>
              <a:rPr lang="ru-RU" b="1" dirty="0" smtClean="0">
                <a:latin typeface="+mn-lt"/>
              </a:rPr>
              <a:t>15 месяцев </a:t>
            </a:r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12" name="Рисунок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988" y="2852935"/>
            <a:ext cx="2836282" cy="283386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57324" y="5013176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+mn-lt"/>
              </a:rPr>
              <a:t>Узкие места:</a:t>
            </a:r>
          </a:p>
          <a:p>
            <a:r>
              <a:rPr lang="ru-RU" dirty="0">
                <a:latin typeface="+mn-lt"/>
              </a:rPr>
              <a:t>Ресурс «Слесарь-сборщик»</a:t>
            </a:r>
          </a:p>
          <a:p>
            <a:r>
              <a:rPr lang="ru-RU" dirty="0">
                <a:latin typeface="+mn-lt"/>
              </a:rPr>
              <a:t>Ресурс «Регулировщик</a:t>
            </a:r>
            <a:r>
              <a:rPr lang="ru-RU" dirty="0" smtClean="0">
                <a:latin typeface="+mn-lt"/>
              </a:rPr>
              <a:t>»</a:t>
            </a:r>
          </a:p>
          <a:p>
            <a:r>
              <a:rPr lang="ru-RU" dirty="0" smtClean="0">
                <a:latin typeface="+mn-lt"/>
              </a:rPr>
              <a:t>Камера для </a:t>
            </a:r>
            <a:r>
              <a:rPr lang="ru-RU" dirty="0" err="1" smtClean="0">
                <a:latin typeface="+mn-lt"/>
              </a:rPr>
              <a:t>термовакуума</a:t>
            </a:r>
            <a:endParaRPr lang="ru-RU" dirty="0">
              <a:latin typeface="+mn-lt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220" y="2852935"/>
            <a:ext cx="2197231" cy="28338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57324" y="3199651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Лист трудовых ресурсов:</a:t>
            </a:r>
          </a:p>
          <a:p>
            <a:r>
              <a:rPr lang="ru-RU" dirty="0" smtClean="0"/>
              <a:t>«Слесарь сборщик» - 4</a:t>
            </a:r>
          </a:p>
          <a:p>
            <a:r>
              <a:rPr lang="ru-RU" dirty="0" smtClean="0"/>
              <a:t>«Регулировщик» - 4</a:t>
            </a:r>
          </a:p>
          <a:p>
            <a:r>
              <a:rPr lang="ru-RU" dirty="0" smtClean="0"/>
              <a:t>«БТК» - 3</a:t>
            </a:r>
          </a:p>
          <a:p>
            <a:r>
              <a:rPr lang="ru-RU" dirty="0" smtClean="0"/>
              <a:t>«ВП» - 2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345756" y="5767156"/>
            <a:ext cx="2466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n-lt"/>
              </a:rPr>
              <a:t>Слесарь-сборщик</a:t>
            </a:r>
            <a:endParaRPr lang="ru-RU" sz="16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54068" y="5767156"/>
            <a:ext cx="2466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n-lt"/>
              </a:rPr>
              <a:t>Регулировщик</a:t>
            </a:r>
            <a:endParaRPr lang="ru-R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968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39227</TotalTime>
  <Words>1807</Words>
  <Application>Microsoft Office PowerPoint</Application>
  <PresentationFormat>Произвольный</PresentationFormat>
  <Paragraphs>342</Paragraphs>
  <Slides>19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ИНФОРМАЦИЯ О КОМПАНИИ</vt:lpstr>
      <vt:lpstr>Презентация PowerPoint</vt:lpstr>
      <vt:lpstr>Презентация PowerPoint</vt:lpstr>
      <vt:lpstr>Презентация PowerPoint</vt:lpstr>
      <vt:lpstr>Образцы пассивного ретрансляционного оборудования</vt:lpstr>
      <vt:lpstr>Особенности пассивного оборудования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 по «Текущая ситуация» </vt:lpstr>
      <vt:lpstr>Календарный план «Ситуация после» </vt:lpstr>
      <vt:lpstr>Выводы по «Ситуация после»</vt:lpstr>
      <vt:lpstr>Выводы по «Ситуация после»</vt:lpstr>
      <vt:lpstr>Оценка экономической эффективности проекта</vt:lpstr>
      <vt:lpstr>Борьба с сопротивлением изменениям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U753477</dc:creator>
  <cp:lastModifiedBy>USER7</cp:lastModifiedBy>
  <cp:revision>2205</cp:revision>
  <cp:lastPrinted>2020-12-14T09:59:31Z</cp:lastPrinted>
  <dcterms:created xsi:type="dcterms:W3CDTF">2011-02-17T09:16:54Z</dcterms:created>
  <dcterms:modified xsi:type="dcterms:W3CDTF">2020-12-14T10:29:44Z</dcterms:modified>
</cp:coreProperties>
</file>