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7"/>
  </p:notesMasterIdLst>
  <p:handoutMasterIdLst>
    <p:handoutMasterId r:id="rId18"/>
  </p:handoutMasterIdLst>
  <p:sldIdLst>
    <p:sldId id="861" r:id="rId2"/>
    <p:sldId id="869" r:id="rId3"/>
    <p:sldId id="870" r:id="rId4"/>
    <p:sldId id="876" r:id="rId5"/>
    <p:sldId id="873" r:id="rId6"/>
    <p:sldId id="868" r:id="rId7"/>
    <p:sldId id="879" r:id="rId8"/>
    <p:sldId id="884" r:id="rId9"/>
    <p:sldId id="880" r:id="rId10"/>
    <p:sldId id="882" r:id="rId11"/>
    <p:sldId id="885" r:id="rId12"/>
    <p:sldId id="875" r:id="rId13"/>
    <p:sldId id="862" r:id="rId14"/>
    <p:sldId id="883" r:id="rId15"/>
    <p:sldId id="864" r:id="rId16"/>
  </p:sldIdLst>
  <p:sldSz cx="9699625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34"/>
    <a:srgbClr val="EA0000"/>
    <a:srgbClr val="FFCC99"/>
    <a:srgbClr val="E9EDF4"/>
    <a:srgbClr val="080808"/>
    <a:srgbClr val="D0D8E8"/>
    <a:srgbClr val="141B50"/>
    <a:srgbClr val="0000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44" autoAdjust="0"/>
    <p:restoredTop sz="91755" autoAdjust="0"/>
  </p:normalViewPr>
  <p:slideViewPr>
    <p:cSldViewPr>
      <p:cViewPr varScale="1">
        <p:scale>
          <a:sx n="65" d="100"/>
          <a:sy n="65" d="100"/>
        </p:scale>
        <p:origin x="43" y="619"/>
      </p:cViewPr>
      <p:guideLst>
        <p:guide orient="horz" pos="2160"/>
        <p:guide pos="3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33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 «Экспресс-103»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1-3847-B65F-D8CA8A4CB7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1-3847-B65F-D8CA8A4CB7D8}"/>
              </c:ext>
            </c:extLst>
          </c:dPt>
          <c:cat>
            <c:strRef>
              <c:f>Лист1!$B$1:$C$1</c:f>
              <c:strCache>
                <c:ptCount val="2"/>
                <c:pt idx="0">
                  <c:v>Стоимость активного ретрансляционного оборудования</c:v>
                </c:pt>
                <c:pt idx="1">
                  <c:v>Стоимость пассивного ретрансляционного оборудования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 formatCode="#,##0.00">
                  <c:v>32233</c:v>
                </c:pt>
                <c:pt idx="1">
                  <c:v>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F1-3847-B65F-D8CA8A4CB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5924259467566555"/>
          <c:w val="0.98194066465145768"/>
          <c:h val="0.12445305447930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4333"/>
          </a:xfrm>
          <a:prstGeom prst="rect">
            <a:avLst/>
          </a:prstGeom>
        </p:spPr>
        <p:txBody>
          <a:bodyPr vert="horz" lIns="88175" tIns="44088" rIns="88175" bIns="440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4333"/>
          </a:xfrm>
          <a:prstGeom prst="rect">
            <a:avLst/>
          </a:prstGeom>
        </p:spPr>
        <p:txBody>
          <a:bodyPr vert="horz" lIns="88175" tIns="44088" rIns="88175" bIns="440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60AC72-5C3C-4E2C-BA0F-DC8B42512305}" type="datetimeFigureOut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7"/>
            <a:ext cx="2945862" cy="495872"/>
          </a:xfrm>
          <a:prstGeom prst="rect">
            <a:avLst/>
          </a:prstGeom>
        </p:spPr>
        <p:txBody>
          <a:bodyPr vert="horz" lIns="88175" tIns="44088" rIns="88175" bIns="440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94" y="9430817"/>
            <a:ext cx="2945862" cy="495872"/>
          </a:xfrm>
          <a:prstGeom prst="rect">
            <a:avLst/>
          </a:prstGeom>
        </p:spPr>
        <p:txBody>
          <a:bodyPr vert="horz" lIns="88175" tIns="44088" rIns="88175" bIns="440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11108E-05ED-47CA-BEF3-51EE1D70C1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7413"/>
          </a:xfrm>
          <a:prstGeom prst="rect">
            <a:avLst/>
          </a:prstGeom>
        </p:spPr>
        <p:txBody>
          <a:bodyPr vert="horz" lIns="95464" tIns="47735" rIns="95464" bIns="477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94" y="2"/>
            <a:ext cx="2945862" cy="497413"/>
          </a:xfrm>
          <a:prstGeom prst="rect">
            <a:avLst/>
          </a:prstGeom>
        </p:spPr>
        <p:txBody>
          <a:bodyPr vert="horz" lIns="95464" tIns="47735" rIns="95464" bIns="477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EC1F49D-03E2-441D-9DE1-187C9D9A4E41}" type="datetimeFigureOut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641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4" tIns="47735" rIns="95464" bIns="477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8" y="4715409"/>
            <a:ext cx="5438747" cy="4469010"/>
          </a:xfrm>
          <a:prstGeom prst="rect">
            <a:avLst/>
          </a:prstGeom>
        </p:spPr>
        <p:txBody>
          <a:bodyPr vert="horz" lIns="95464" tIns="47735" rIns="95464" bIns="4773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7"/>
            <a:ext cx="2945862" cy="495872"/>
          </a:xfrm>
          <a:prstGeom prst="rect">
            <a:avLst/>
          </a:prstGeom>
        </p:spPr>
        <p:txBody>
          <a:bodyPr vert="horz" lIns="95464" tIns="47735" rIns="95464" bIns="477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94" y="9430817"/>
            <a:ext cx="2945862" cy="495872"/>
          </a:xfrm>
          <a:prstGeom prst="rect">
            <a:avLst/>
          </a:prstGeom>
        </p:spPr>
        <p:txBody>
          <a:bodyPr vert="horz" lIns="95464" tIns="47735" rIns="95464" bIns="477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99BB6F-B073-4A3A-A8E5-2EE8CCFB7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8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Текущий жизненный цикл создания пассивного ретрансляционного оборудования составляет 30…45 месяцев и технические (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массо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-габаритные и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выскочастотные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) характеристики существенно уступают зарубежным аналогам –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Thales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Alenia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Space,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Ruag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Tesat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…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Доля пассивного оборудования в стоимости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/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массы составляет 10-20%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4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25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 «ИСС» одно из ведущих предприятий ракетно-космической отрасли в России. Предприятие было образовано в 1959 году. Основными направлениями деятельности являются: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КА для фиксированной, персональной и широкополосной спутниковой связи;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КК навигационной спутниковой системы «</a:t>
            </a:r>
            <a:r>
              <a:rPr lang="ru-R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Глонасс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данной деятельности предприятие обеспечивает полный цикл работ, который включает: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проектирование и разработка изготовление и наземная экспериментальная отработка испытания запуск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 имеет все необходимые ресурсы: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квалифицированный персонал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проверенную кооперацию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производственно-</a:t>
            </a:r>
            <a:r>
              <a:rPr lang="ru-R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технологичекую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базу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испытательную базу.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 имеет опыт реализации проектов с отечественными и зарубежными заказчиками,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численность сотрудников составляет более 8500 человек. На разных стадиях проектирования и изготовления находятся порядка 15 связных КА и ряд навигационных и геодезических КА.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АО «ИСС» принимает участие в реализации программ в интересах как государственных, так и коммерческих заказчиков.</a:t>
            </a:r>
          </a:p>
          <a:p>
            <a:pPr algn="just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1. Федеральная космическая программа;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2. Федеральная целевая программа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Глонасс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»;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3. Программы в интересах МО РФ;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4. Коммерческие проекты.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7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9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413" y="3933056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413" y="1653952"/>
            <a:ext cx="7200799" cy="4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666666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83" y="273050"/>
            <a:ext cx="31911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2284" y="273053"/>
            <a:ext cx="542236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983" y="1435103"/>
            <a:ext cx="31911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AC33B-17F7-4424-AACF-C9AD8CDF5DA5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D30B-BDC0-40F3-BDBE-E6791440F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195" y="4800600"/>
            <a:ext cx="58197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1195" y="612775"/>
            <a:ext cx="5819775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1195" y="5367338"/>
            <a:ext cx="58197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D18A-6901-4874-A836-2F936C69CAB6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6244-5DC2-4859-A01F-CD0055EE7A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4189" y="1600202"/>
            <a:ext cx="873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C88B-20F9-426A-8596-43688075078D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3CEA-D46F-4329-981E-66BBD686A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32228" y="274643"/>
            <a:ext cx="2182416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4981" y="274643"/>
            <a:ext cx="638558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8BE6-F7C0-45F8-A0C4-2D147037918D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F23D-478C-44BD-936B-EC6D70CC3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413" y="3933056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413" y="1653952"/>
            <a:ext cx="7200799" cy="4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666666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1958" y="0"/>
            <a:ext cx="91376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477" y="332656"/>
            <a:ext cx="590465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 u="none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356" y="1844824"/>
            <a:ext cx="8136906" cy="4536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4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8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746125" y="6530975"/>
            <a:ext cx="1079500" cy="3270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34363" y="6530975"/>
            <a:ext cx="679450" cy="3270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3"/>
          <p:cNvSpPr txBox="1">
            <a:spLocks/>
          </p:cNvSpPr>
          <p:nvPr userDrawn="1"/>
        </p:nvSpPr>
        <p:spPr>
          <a:xfrm>
            <a:off x="992160" y="6524625"/>
            <a:ext cx="7642375" cy="334963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1" descr="C:\Users\UserISS\Pictures\по рабте\исс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92" y="285728"/>
            <a:ext cx="1056630" cy="7143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477" y="332656"/>
            <a:ext cx="590465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 u="none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746125" y="6530975"/>
            <a:ext cx="1079500" cy="3270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34363" y="6530975"/>
            <a:ext cx="679450" cy="3270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1" descr="C:\Users\UserISS\Pictures\по рабте\исс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92" y="285728"/>
            <a:ext cx="1056630" cy="7143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05" y="4406905"/>
            <a:ext cx="824468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6205" y="2906713"/>
            <a:ext cx="824468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ОАО «Информационные спутниковые системы» имени академика М.Ф. </a:t>
            </a:r>
            <a:r>
              <a:rPr lang="ru-RU" dirty="0" err="1"/>
              <a:t>Решетнева</a:t>
            </a:r>
            <a:r>
              <a:rPr lang="ru-RU" dirty="0"/>
              <a:t>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FDAA-F289-4419-83A2-D7D0C076C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982" y="1600204"/>
            <a:ext cx="42840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0645" y="1600204"/>
            <a:ext cx="42840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45B8-CC21-4EEC-BA7A-DA65FD87CE03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4CF1-69F2-4A6B-B93E-10D4DD72A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981" y="1535113"/>
            <a:ext cx="42856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981" y="2174875"/>
            <a:ext cx="428568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7277" y="1535113"/>
            <a:ext cx="42873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7277" y="2174875"/>
            <a:ext cx="42873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B44C-71E2-4D1B-9F6B-4B88C66D770C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4200-5CFA-489A-AFA4-97C60027A1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17E-7627-4E4E-9084-36B89680DE9B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B9A25-F931-4673-8E5B-B0C02FA69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D1A2-88A6-46ED-AC7D-A7AD34D72C23}" type="datetime1">
              <a:rPr lang="ru-RU"/>
              <a:pPr>
                <a:defRPr/>
              </a:pPr>
              <a:t>15.12.2020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«Информационные спутниковые системы» имени академика М.Ф. Решетнева»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B94E-6740-4DB9-9ABC-D3F50BDD4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920722" y="1500174"/>
            <a:ext cx="7673506" cy="2857520"/>
            <a:chOff x="920722" y="1500174"/>
            <a:chExt cx="7673506" cy="28575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20722" y="1500174"/>
              <a:ext cx="2857520" cy="28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C:\Documents and Settings\Администратор\Рабочий стол\prez\new\title-clear_ru.jp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38122" t="27944" r="11396" b="42663"/>
            <a:stretch>
              <a:fillRect/>
            </a:stretch>
          </p:blipFill>
          <p:spPr bwMode="auto">
            <a:xfrm>
              <a:off x="3697684" y="1916832"/>
              <a:ext cx="489654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ижний колонтитул 3"/>
          <p:cNvSpPr txBox="1">
            <a:spLocks/>
          </p:cNvSpPr>
          <p:nvPr userDrawn="1"/>
        </p:nvSpPr>
        <p:spPr>
          <a:xfrm>
            <a:off x="1063598" y="6524625"/>
            <a:ext cx="7570937" cy="3349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© 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АО «ИСС»</a:t>
            </a: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– 201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7</a:t>
            </a:r>
          </a:p>
        </p:txBody>
      </p:sp>
      <p:pic>
        <p:nvPicPr>
          <p:cNvPr id="46081" name="Picture 1" descr="C:\Users\UserISS\Pictures\по рабте\исс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5116" y="2143116"/>
            <a:ext cx="2430250" cy="164307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407CFE-66C6-4C40-AAEC-EDC17E2405E7}" type="slidenum">
              <a:rPr lang="ru-RU" sz="1000">
                <a:latin typeface="+mn-lt"/>
              </a:rPr>
              <a:pPr>
                <a:defRPr/>
              </a:pPr>
              <a:t>1</a:t>
            </a:fld>
            <a:endParaRPr lang="ru-RU" sz="1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780" y="2014357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 Оптимизация процессов проектирования, конструирования, изготовления и испытаний пассивного ретрансляционного оборудования в цикле создания коммерческих космических аппаратов связи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0656" y="4884019"/>
            <a:ext cx="9144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+mn-lt"/>
              </a:rPr>
              <a:t>Организация: АО «Информационные спутниковые системы» имени академика М.Ф. </a:t>
            </a:r>
            <a:r>
              <a:rPr lang="ru-RU" sz="1600" dirty="0" err="1">
                <a:latin typeface="+mn-lt"/>
              </a:rPr>
              <a:t>Решетнева</a:t>
            </a:r>
            <a:r>
              <a:rPr lang="ru-RU" sz="1600" dirty="0">
                <a:latin typeface="+mn-lt"/>
              </a:rPr>
              <a:t>»</a:t>
            </a:r>
          </a:p>
          <a:p>
            <a:pPr algn="r"/>
            <a:r>
              <a:rPr lang="ru-RU" sz="1600" dirty="0">
                <a:latin typeface="+mn-lt"/>
              </a:rPr>
              <a:t> </a:t>
            </a:r>
          </a:p>
          <a:p>
            <a:pPr algn="r"/>
            <a:r>
              <a:rPr lang="ru-RU" sz="1600" dirty="0">
                <a:latin typeface="+mn-lt"/>
              </a:rPr>
              <a:t>Автор: Проценко Евгений Борисович начальник сектора проектирования связных ПН</a:t>
            </a:r>
          </a:p>
          <a:p>
            <a:pPr algn="r"/>
            <a:r>
              <a:rPr lang="ru-RU" sz="1600" dirty="0">
                <a:latin typeface="+mn-lt"/>
              </a:rPr>
              <a:t>Кузьменко Алексей Викторович заместитель начальника цеха изготовления крупногабаритных трансформируемых рефлекторов и антенно-фидерных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264794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10</a:t>
            </a:fld>
            <a:endParaRPr lang="ru-RU" sz="1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891605"/>
            <a:ext cx="9674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Переход на аннотированные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3D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модели как основополагающий документ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Выделение отдельного структурного подразделения по задачу проектирования ПРО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Поведение анализа ЭМС на начальных этапах работы, научно-техническое сопровождение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6049" r="28950" b="40124"/>
          <a:stretch/>
        </p:blipFill>
        <p:spPr bwMode="auto">
          <a:xfrm>
            <a:off x="1" y="1772816"/>
            <a:ext cx="96996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5277" y="6311061"/>
            <a:ext cx="969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Применение всего комплекса мер при создании ПРО позволит сократить этап проектно-конструкторского направления  до ≈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340 дней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Сетевой график ситуации после</a:t>
            </a:r>
          </a:p>
        </p:txBody>
      </p:sp>
    </p:spTree>
    <p:extLst>
      <p:ext uri="{BB962C8B-B14F-4D97-AF65-F5344CB8AC3E}">
        <p14:creationId xmlns:p14="http://schemas.microsoft.com/office/powerpoint/2010/main" val="202764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11</a:t>
            </a:fld>
            <a:endParaRPr lang="ru-RU" sz="1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2639" y="5288339"/>
            <a:ext cx="9674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Результат показывает явную «инвестиционную» направленность проекта –  на положительную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npv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мы выйдем только через 9 лет, и  доходность инвестиции 3 копеек с каждого вложенного рубля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Оценка экономической эффективности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B61D62-67E5-431F-B915-2CB59D39F6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6" y="1230186"/>
            <a:ext cx="6299835" cy="385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20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60" y="332656"/>
            <a:ext cx="8707465" cy="720080"/>
          </a:xfrm>
        </p:spPr>
        <p:txBody>
          <a:bodyPr>
            <a:normAutofit/>
          </a:bodyPr>
          <a:lstStyle/>
          <a:p>
            <a:r>
              <a:rPr lang="ru-RU" sz="2400" cap="all" dirty="0"/>
              <a:t>Выводы</a:t>
            </a:r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>
          <a:xfrm>
            <a:off x="8994898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A4775-42FA-4C0D-90E1-9C333D4C48D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7" y="1798630"/>
            <a:ext cx="9136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3236" y="1196752"/>
            <a:ext cx="8961484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Применение указанных в работе мер в производственном цикле создания ПРО в АО «ИСС» позволит: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1. Сократить срок проектно-конструкторского этапа до 11 месяцев и добиться суммарных требуемых сроков создания ПРО в 18 месяцев;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2. Повысить конкурентоспособность АО «ИСС» на мировом рынке создания связных КА;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3. Повысить оперативность принятия организационно-технических решений при создании ПРО в АО «ИСС» и эффективность работы Общества в целом;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4. Выработать системный подход к проектированию и конструированию оборудования и применить его в других составных частях КА;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5. Провести импортозамещение части ретрансляционного оборудования и повысить объем собственных работ АО «ИСС» при создании собственных полезных нагрузок!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+mj-lt"/>
              </a:rPr>
              <a:t>				Спасибо за внимание!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06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89582"/>
            <a:ext cx="9699625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/>
              <a:t>ИНФОРМАЦИЯ О КОМПАНИИ</a:t>
            </a:r>
          </a:p>
        </p:txBody>
      </p:sp>
      <p:sp>
        <p:nvSpPr>
          <p:cNvPr id="19458" name="Text Box 17"/>
          <p:cNvSpPr txBox="1">
            <a:spLocks noChangeArrowheads="1"/>
          </p:cNvSpPr>
          <p:nvPr/>
        </p:nvSpPr>
        <p:spPr bwMode="auto">
          <a:xfrm>
            <a:off x="642938" y="1382144"/>
            <a:ext cx="813593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ДЕЯТЕЛЬНОСТЬ</a:t>
            </a:r>
          </a:p>
          <a:p>
            <a:pPr lvl="0" algn="r"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создание космических аппаратов и космических систем гражданского и специального назначения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lvl="0" algn="r"/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Проектирование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</a:rPr>
              <a:t> |  </a:t>
            </a: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Изготовление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</a:rPr>
              <a:t> | </a:t>
            </a: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 Интеграция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</a:rPr>
              <a:t>  |  </a:t>
            </a: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Испытания 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</a:rPr>
              <a:t> |  </a:t>
            </a: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Подготовка и проведение запуска 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</a:rPr>
              <a:t> |  </a:t>
            </a: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Эксплуатация и поддержка заказчика</a:t>
            </a:r>
            <a:endParaRPr lang="en-US" sz="1600" b="1" dirty="0">
              <a:solidFill>
                <a:srgbClr val="595959"/>
              </a:solidFill>
              <a:latin typeface="Calibri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ЧИСЛЕННОСТЬ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algn="r"/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Более  8500</a:t>
            </a:r>
          </a:p>
          <a:p>
            <a:pPr lvl="0" algn="r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ГОДОВОЙ ОБОРОТ</a:t>
            </a:r>
          </a:p>
          <a:p>
            <a:pPr lvl="0" algn="r">
              <a:spcBef>
                <a:spcPts val="600"/>
              </a:spcBef>
            </a:pP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Более 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</a:rPr>
              <a:t>20</a:t>
            </a: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 млрд. рублей (в 201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</a:rPr>
              <a:t>9</a:t>
            </a:r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 г.)</a:t>
            </a:r>
            <a:endParaRPr lang="en-US" sz="1600" b="1" dirty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esb\Documents\Корпоративная презентация\Рекламные материалы УКМ\IMG_5019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644" y="4803821"/>
            <a:ext cx="2541600" cy="1713600"/>
          </a:xfrm>
          <a:prstGeom prst="roundRect">
            <a:avLst>
              <a:gd name="adj" fmla="val 7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1" name="Picture 3" descr="C:\Users\esb\Pictures\Ямал-401  - 20141217 - 05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340" y="4803821"/>
            <a:ext cx="2541600" cy="171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2" name="Picture 4" descr="C:\Users\esb\Pictures\2014-06-29-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036" y="4803821"/>
            <a:ext cx="2541600" cy="172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407CFE-66C6-4C40-AAEC-EDC17E2405E7}" type="slidenum">
              <a:rPr lang="ru-RU" sz="1000">
                <a:latin typeface="+mn-lt"/>
              </a:rPr>
              <a:pPr>
                <a:defRPr/>
              </a:pPr>
              <a:t>13</a:t>
            </a:fld>
            <a:endParaRPr lang="ru-RU" sz="1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071546"/>
            <a:ext cx="8778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>
                <a:solidFill>
                  <a:srgbClr val="595959"/>
                </a:solidFill>
                <a:latin typeface="Calibri" pitchFamily="34" charset="0"/>
              </a:rPr>
              <a:t>АО «ИСС» является полностью государственной компанией. Основана в 1959 г. </a:t>
            </a:r>
          </a:p>
        </p:txBody>
      </p:sp>
    </p:spTree>
    <p:extLst>
      <p:ext uri="{BB962C8B-B14F-4D97-AF65-F5344CB8AC3E}">
        <p14:creationId xmlns:p14="http://schemas.microsoft.com/office/powerpoint/2010/main" val="148398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+mn-lt"/>
              </a:rPr>
              <a:t>ПРЕДЛАГАЕМАЯ МЕТОДОЛОГИЯ РАБОТЫ</a:t>
            </a: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14</a:t>
            </a:fld>
            <a:endParaRPr lang="ru-RU" sz="1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1664" y="1052736"/>
            <a:ext cx="839343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/>
              <a:t>Проанализировать текущую проектно-конструкторскую схему создания пассивного ретрансляционного оборудования. (Ситуация до)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/>
              <a:t>Уточнение структурной схемы и порядка взаимодействия между проектными и конструкторскими подразделениями при создании пассивного ретрансляционного оборудования . (Текущая ситуация)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/>
              <a:t>Анализ текущей ситуации с использованием метода стратегического планирования и разработка предложений по уточнению порядка взаимодействий проектно-</a:t>
            </a:r>
            <a:r>
              <a:rPr lang="ru-RU" dirty="0" err="1"/>
              <a:t>консрукторских</a:t>
            </a:r>
            <a:r>
              <a:rPr lang="ru-RU" dirty="0"/>
              <a:t> подразделений при создании будущих ПРО.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/>
              <a:t>Оценка эффективность предложенных мер в проектно-конструкторской схеме создания ПРО для будущих проектов. (Ситуация после)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36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60" y="332656"/>
            <a:ext cx="8707465" cy="720080"/>
          </a:xfrm>
        </p:spPr>
        <p:txBody>
          <a:bodyPr>
            <a:normAutofit/>
          </a:bodyPr>
          <a:lstStyle/>
          <a:p>
            <a:r>
              <a:rPr lang="ru-RU" sz="2400" cap="all" dirty="0"/>
              <a:t>КОНЦЕПЦИЯ ПРОЕКТА РАЗВИТИЯ ОРГАНИЗАЦИИ</a:t>
            </a:r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>
          <a:xfrm>
            <a:off x="8994898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A4775-42FA-4C0D-90E1-9C333D4C48D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7" y="1798630"/>
            <a:ext cx="9136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Разработка и коммерциализация совокупности «прорывных» технологий, направленных на повышение показателей пользовательских свойств космических систем нового поколения и доступности персональных космических услуг, а также способствующих повышению конкурентоспособность продукции и услуг, создаваемых АО «ИСС»; </a:t>
            </a:r>
          </a:p>
          <a:p>
            <a:pPr marL="342900" indent="-342900" algn="just">
              <a:buAutoNum type="arabicParenR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Комплексное развитие производственной базы и инновационной инфраструктуры; </a:t>
            </a:r>
          </a:p>
          <a:p>
            <a:pPr marL="342900" indent="-342900" algn="just">
              <a:buAutoNum type="arabicParenR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Повышение эффективности хозяйственной деятельности; </a:t>
            </a:r>
          </a:p>
          <a:p>
            <a:pPr marL="342900" indent="-342900" algn="just">
              <a:buAutoNum type="arabicParenR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Привлечение и удержание высококвалифицированного персонала. </a:t>
            </a:r>
          </a:p>
          <a:p>
            <a:pPr marL="342900" indent="-342900" algn="just">
              <a:buAutoNum type="arabicParenR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Развитие международного сотрудничества, а также сотрудничества между Государственной корпорацией по космической деятельности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Роскосмос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 и государственными органами власти Красноярского края, в том числе в области использования результатов космической деятельности.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77846" y="1142984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Стратегия развития АО «ИСС» определена долгосрочной программой развития АО «ИСС» на 2017–2025 годы. Включает  в себя: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77846" y="534568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Срок реализации программы – 2017-2025 годы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все данные направления будут задействованы в процессе реализации данного проекта!</a:t>
            </a:r>
          </a:p>
        </p:txBody>
      </p:sp>
    </p:spTree>
    <p:extLst>
      <p:ext uri="{BB962C8B-B14F-4D97-AF65-F5344CB8AC3E}">
        <p14:creationId xmlns:p14="http://schemas.microsoft.com/office/powerpoint/2010/main" val="307625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АНАЛИЗ МИРОВОГО РЫНКА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Сокращение цикла создания КА</a:t>
            </a: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2</a:t>
            </a:fld>
            <a:endParaRPr lang="ru-RU" sz="1000" dirty="0"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699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" y="1450602"/>
            <a:ext cx="9573666" cy="40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101"/>
          <p:cNvSpPr>
            <a:spLocks noChangeArrowheads="1"/>
          </p:cNvSpPr>
          <p:nvPr/>
        </p:nvSpPr>
        <p:spPr bwMode="auto">
          <a:xfrm>
            <a:off x="120922" y="5752611"/>
            <a:ext cx="9631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Источник – конференция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Space Tech Expo Europe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доклад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«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Innovation -Future Satellite Architectures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» спутникового оператора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SES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25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октября 2017г.</a:t>
            </a:r>
          </a:p>
        </p:txBody>
      </p:sp>
    </p:spTree>
    <p:extLst>
      <p:ext uri="{BB962C8B-B14F-4D97-AF65-F5344CB8AC3E}">
        <p14:creationId xmlns:p14="http://schemas.microsoft.com/office/powerpoint/2010/main" val="299455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Описание пассивного ретрансляционного оборудования</a:t>
            </a: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3</a:t>
            </a:fld>
            <a:endParaRPr lang="ru-RU" sz="1000" dirty="0">
              <a:latin typeface="+mn-lt"/>
            </a:endParaRPr>
          </a:p>
        </p:txBody>
      </p:sp>
      <p:pic>
        <p:nvPicPr>
          <p:cNvPr id="2050" name="Рисунок 7" descr="Описание: Z:\Фото\Фильтры\DSC05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" y="1052736"/>
            <a:ext cx="3384376" cy="22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Описание: \\netdisk\dept\125\125\!_Темы\701\Входной контроль\13Л\Part_2\C-band input TC (3шт)\DSC04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10738" r="12151" b="23711"/>
          <a:stretch>
            <a:fillRect/>
          </a:stretch>
        </p:blipFill>
        <p:spPr bwMode="auto">
          <a:xfrm>
            <a:off x="4417763" y="1208754"/>
            <a:ext cx="273630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603129" y="1996195"/>
            <a:ext cx="792088" cy="3693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A5E54CB-296B-DB46-BE81-9CBEF28DE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25570"/>
              </p:ext>
            </p:extLst>
          </p:nvPr>
        </p:nvGraphicFramePr>
        <p:xfrm>
          <a:off x="5366568" y="3284984"/>
          <a:ext cx="4307657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3356992"/>
            <a:ext cx="53538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Повышенные требований к качеству, надежности и безопасности изделий КТ, вызванные агрессивной внешней средой вне атмосферы и отсутствием возможности ремонта!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Длительные сроки проектирования, изготовления и полезного использования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Высокие требования к точности следований графику выполнения работ и увязке сроков с оптимальной датой и временем запуска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Необходимость увязки в жизненном цикле космического проектирования широкого спектра разнообразных видов деятельности и корректировки всей структуры работ проекта при внесении изменений на отдельных его стадиях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Высокий уровень </a:t>
            </a:r>
            <a:r>
              <a:rPr lang="ru-RU" sz="1400" dirty="0" err="1"/>
              <a:t>наукоемкости</a:t>
            </a:r>
            <a:r>
              <a:rPr lang="ru-RU" sz="1400" dirty="0"/>
              <a:t> продукции при единичном или мелкосерийном характере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3296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Описание ситуации до</a:t>
            </a: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4</a:t>
            </a:fld>
            <a:endParaRPr lang="ru-RU" sz="10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063" y="1556794"/>
            <a:ext cx="1595052" cy="92333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Техническое </a:t>
            </a:r>
          </a:p>
          <a:p>
            <a:r>
              <a:rPr lang="ru-RU" b="1" dirty="0">
                <a:solidFill>
                  <a:schemeClr val="bg1"/>
                </a:solidFill>
                <a:latin typeface="+mn-lt"/>
              </a:rPr>
              <a:t>Предложение</a:t>
            </a:r>
          </a:p>
          <a:p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64" y="3700770"/>
            <a:ext cx="9415132" cy="160043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Положение о порядке создания, производства и эксплуатации Космических комплексов РК -11- КТ. Постановление Правительства Российской Федерации от 22 июля 1998 г. </a:t>
            </a:r>
            <a:r>
              <a:rPr lang="ru-RU" sz="1400" dirty="0" err="1"/>
              <a:t>No</a:t>
            </a:r>
            <a:r>
              <a:rPr lang="ru-RU" sz="1400" dirty="0"/>
              <a:t> 819-31;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Стандарты, регламентирующие систему разработки и постановки на производство продукции военной техники (ГОСТ РВ 15.301-2003 и др.);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Группа стандартов ИСО «Космические системы и операции»;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Ряд российских стандартов в области проектного менеджмента (ГОСТ Р 54869—2011, ГОСТ Р 54871—2011) и др.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717464" y="1833914"/>
            <a:ext cx="396044" cy="3693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84319" y="1556792"/>
            <a:ext cx="1441357" cy="92333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Эскизный/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технический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проект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08656" y="1556792"/>
            <a:ext cx="1317220" cy="92333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Разработка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РКД</a:t>
            </a:r>
          </a:p>
          <a:p>
            <a:pPr algn="ctr"/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9932" y="1556915"/>
            <a:ext cx="1474699" cy="92333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Проведение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НЭО</a:t>
            </a:r>
          </a:p>
          <a:p>
            <a:pPr algn="ctr"/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661680" y="1833791"/>
            <a:ext cx="396044" cy="3693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74148" y="1556792"/>
            <a:ext cx="1627048" cy="92333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Изготовление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штатных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 образцов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497884" y="1833914"/>
            <a:ext cx="396044" cy="3693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453596" y="1833914"/>
            <a:ext cx="396044" cy="3693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25DB313D-BE86-42EB-B4B4-B394D81A26F9}"/>
              </a:ext>
            </a:extLst>
          </p:cNvPr>
          <p:cNvSpPr/>
          <p:nvPr/>
        </p:nvSpPr>
        <p:spPr>
          <a:xfrm rot="5400000">
            <a:off x="2509051" y="49357"/>
            <a:ext cx="486058" cy="53475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99C01236-6183-41EB-A99E-AE371B4FCFA5}"/>
              </a:ext>
            </a:extLst>
          </p:cNvPr>
          <p:cNvSpPr/>
          <p:nvPr/>
        </p:nvSpPr>
        <p:spPr>
          <a:xfrm rot="5400000">
            <a:off x="7472109" y="917280"/>
            <a:ext cx="486058" cy="35721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24AA8-3AD1-4541-AB2E-EC8A83BD6874}"/>
              </a:ext>
            </a:extLst>
          </p:cNvPr>
          <p:cNvSpPr txBox="1"/>
          <p:nvPr/>
        </p:nvSpPr>
        <p:spPr>
          <a:xfrm>
            <a:off x="-18449" y="2906462"/>
            <a:ext cx="5947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Этап проектирования пассивного оборудования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779535-08F5-4483-BBB7-35F7C100A8A4}"/>
              </a:ext>
            </a:extLst>
          </p:cNvPr>
          <p:cNvSpPr txBox="1"/>
          <p:nvPr/>
        </p:nvSpPr>
        <p:spPr>
          <a:xfrm>
            <a:off x="5929079" y="2977009"/>
            <a:ext cx="3572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Этап изготовления пассивного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3327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5</a:t>
            </a:fld>
            <a:endParaRPr lang="ru-RU" sz="1000" dirty="0"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2387B7-A589-4C9B-B995-27E19841BD55}"/>
              </a:ext>
            </a:extLst>
          </p:cNvPr>
          <p:cNvSpPr/>
          <p:nvPr/>
        </p:nvSpPr>
        <p:spPr>
          <a:xfrm>
            <a:off x="1497327" y="2967335"/>
            <a:ext cx="6704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График проекта до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5D9B9-2E85-42C4-8B03-D4D7246C8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8" b="5127"/>
          <a:stretch/>
        </p:blipFill>
        <p:spPr>
          <a:xfrm>
            <a:off x="0" y="1052737"/>
            <a:ext cx="9699625" cy="48245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A4F9A0-CDB3-4805-995F-6E9BE734F433}"/>
              </a:ext>
            </a:extLst>
          </p:cNvPr>
          <p:cNvSpPr txBox="1"/>
          <p:nvPr/>
        </p:nvSpPr>
        <p:spPr>
          <a:xfrm>
            <a:off x="25399" y="5877272"/>
            <a:ext cx="9648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Этап </a:t>
            </a:r>
            <a:r>
              <a:rPr lang="ru-RU" sz="1800" dirty="0"/>
              <a:t>проектирования и конструирования пассивного ретрансляционного оборудования составляет </a:t>
            </a:r>
            <a:r>
              <a:rPr lang="ru-RU" sz="1800" b="1" dirty="0"/>
              <a:t>2388 дней!! </a:t>
            </a:r>
            <a:r>
              <a:rPr lang="ru-RU" sz="1800" dirty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Сетевой график ситуации до</a:t>
            </a:r>
          </a:p>
        </p:txBody>
      </p:sp>
    </p:spTree>
    <p:extLst>
      <p:ext uri="{BB962C8B-B14F-4D97-AF65-F5344CB8AC3E}">
        <p14:creationId xmlns:p14="http://schemas.microsoft.com/office/powerpoint/2010/main" val="380663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6</a:t>
            </a:fld>
            <a:endParaRPr lang="ru-RU" sz="1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5" y="1340768"/>
            <a:ext cx="842678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лево стрелка 1"/>
          <p:cNvSpPr/>
          <p:nvPr/>
        </p:nvSpPr>
        <p:spPr>
          <a:xfrm rot="16200000">
            <a:off x="1447434" y="4527122"/>
            <a:ext cx="612068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16200000">
            <a:off x="3213343" y="4794731"/>
            <a:ext cx="328993" cy="107173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6200000">
            <a:off x="4710158" y="4963534"/>
            <a:ext cx="279305" cy="72008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6200000">
            <a:off x="4937732" y="4525031"/>
            <a:ext cx="405319" cy="1723098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16200000">
            <a:off x="5655772" y="3586884"/>
            <a:ext cx="620327" cy="3816423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 rot="5400000">
            <a:off x="2329533" y="4176817"/>
            <a:ext cx="720078" cy="2736306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Порядок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73411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7</a:t>
            </a:fld>
            <a:endParaRPr lang="ru-RU" sz="1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475" y="908720"/>
            <a:ext cx="91255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Выпущен документ типовые требования к составу и характеристикам зарубежного ПРО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Выпущен шаблон документа «Исходные данные на проектирование ПРО»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Выпущен документ «Типовые требования к конструированию ПРО»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Уточнен процесс выпуска и согласования документации в процессе разработки ПРО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Обоснован и внедрен переход к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протолетной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технологии создания ПРО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8834" r="16042" b="5309"/>
          <a:stretch/>
        </p:blipFill>
        <p:spPr bwMode="auto">
          <a:xfrm>
            <a:off x="3224" y="2348880"/>
            <a:ext cx="9671001" cy="418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4" y="6525344"/>
            <a:ext cx="967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Применение данных управленческих решений сокращает проектный этап до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480 дней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Сетевой график текущей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7015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8</a:t>
            </a:fld>
            <a:endParaRPr lang="ru-RU" sz="1000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Критические риски текущей ситуации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23825"/>
              </p:ext>
            </p:extLst>
          </p:nvPr>
        </p:nvGraphicFramePr>
        <p:xfrm>
          <a:off x="332812" y="1340770"/>
          <a:ext cx="8837480" cy="488154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2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риска</a:t>
                      </a: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реагированию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превентивные</a:t>
                      </a: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реагированию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реализации</a:t>
                      </a: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145" marR="4714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74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˗ Требуемый сотрудник загружен по другому проекту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˗ Требуемый сотрудник в отпуске/на больничном</a:t>
                      </a:r>
                    </a:p>
                  </a:txBody>
                  <a:tcPr marL="47145" marR="4714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проведение необходимой кадровой политики Общества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поиск сторонних исполнителей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дополнительное премирование за выполнение объема работ</a:t>
                      </a: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распределение функции между смежными подразделениями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подключение к выполнению работ сторонних исполнителей</a:t>
                      </a:r>
                    </a:p>
                  </a:txBody>
                  <a:tcPr marL="47145" marR="471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74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Ошибки в расчетах,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ошибки при формировании ИД к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характеристикам</a:t>
                      </a: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дублирование функции и сравнение полученных результатов,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совершенствование методов проектирования и конструирования ПРО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отдельного структурного подразделения для выполнения данной операции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включение в состав требований "прогнозируемых" технических запасов</a:t>
                      </a: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смещение сроков,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согласование возможных отклонений с Заказчиком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частичная возможность компенсации отклонений на системном уровне</a:t>
                      </a:r>
                    </a:p>
                  </a:txBody>
                  <a:tcPr marL="47145" marR="471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741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Полученные отклонения проектных характеристик оборудования от требований</a:t>
                      </a: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контроль проектирования, конструирования, изготовления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отдельного структурного подразделения с целью курирования создания данной аппаратуры</a:t>
                      </a:r>
                    </a:p>
                  </a:txBody>
                  <a:tcPr marL="47145" marR="4714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анализ на системном уровне с учетом имеющихся запасов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смещение сроков поставки из-за повторного выпуска КД и изготовления</a:t>
                      </a:r>
                    </a:p>
                  </a:txBody>
                  <a:tcPr marL="47145" marR="471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96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D1A171-F962-4C04-8522-890101C72F91}" type="slidenum">
              <a:rPr lang="ru-RU" sz="1000">
                <a:latin typeface="+mn-lt"/>
              </a:rPr>
              <a:pPr>
                <a:defRPr/>
              </a:pPr>
              <a:t>9</a:t>
            </a:fld>
            <a:endParaRPr lang="ru-RU" sz="10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12" y="1208964"/>
            <a:ext cx="7344816" cy="39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44C38-4FB3-42D4-99BD-B6451B4C2DB1}"/>
              </a:ext>
            </a:extLst>
          </p:cNvPr>
          <p:cNvSpPr txBox="1"/>
          <p:nvPr/>
        </p:nvSpPr>
        <p:spPr>
          <a:xfrm>
            <a:off x="889372" y="5616788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Оценены расходы на создание структурного подразделения – 40 млн. рублей на два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83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39232</TotalTime>
  <Words>1244</Words>
  <Application>Microsoft Office PowerPoint</Application>
  <PresentationFormat>Произвольный</PresentationFormat>
  <Paragraphs>159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ИНФОРМАЦИЯ О КОМПАНИИ</vt:lpstr>
      <vt:lpstr>Презентация PowerPoint</vt:lpstr>
      <vt:lpstr>КОНЦЕПЦИЯ ПРОЕКТА РАЗВИТИЯ ОРГАНИЗАЦИИ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U753477</dc:creator>
  <cp:lastModifiedBy>Evgeny PROTSENKO</cp:lastModifiedBy>
  <cp:revision>2186</cp:revision>
  <cp:lastPrinted>2020-02-05T07:40:58Z</cp:lastPrinted>
  <dcterms:created xsi:type="dcterms:W3CDTF">2011-02-17T09:16:54Z</dcterms:created>
  <dcterms:modified xsi:type="dcterms:W3CDTF">2020-12-15T04:32:58Z</dcterms:modified>
</cp:coreProperties>
</file>