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8" r:id="rId1"/>
  </p:sldMasterIdLst>
  <p:notesMasterIdLst>
    <p:notesMasterId r:id="rId15"/>
  </p:notesMasterIdLst>
  <p:sldIdLst>
    <p:sldId id="257" r:id="rId2"/>
    <p:sldId id="258" r:id="rId3"/>
    <p:sldId id="259" r:id="rId4"/>
    <p:sldId id="260" r:id="rId5"/>
    <p:sldId id="261" r:id="rId6"/>
    <p:sldId id="262" r:id="rId7"/>
    <p:sldId id="270" r:id="rId8"/>
    <p:sldId id="263" r:id="rId9"/>
    <p:sldId id="264" r:id="rId10"/>
    <p:sldId id="268" r:id="rId11"/>
    <p:sldId id="266" r:id="rId12"/>
    <p:sldId id="267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Тенятников Денис Владимирович" initials="ТДВ" lastIdx="2" clrIdx="0">
    <p:extLst>
      <p:ext uri="{19B8F6BF-5375-455C-9EA6-DF929625EA0E}">
        <p15:presenceInfo xmlns:p15="http://schemas.microsoft.com/office/powerpoint/2012/main" userId="S-1-5-21-60414072-1280004309-3832112291-829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5" autoAdjust="0"/>
    <p:restoredTop sz="94660"/>
  </p:normalViewPr>
  <p:slideViewPr>
    <p:cSldViewPr>
      <p:cViewPr varScale="1">
        <p:scale>
          <a:sx n="115" d="100"/>
          <a:sy n="115" d="100"/>
        </p:scale>
        <p:origin x="135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Объем </a:t>
            </a:r>
            <a:r>
              <a:rPr lang="ru-RU" dirty="0" smtClean="0"/>
              <a:t>выпуска товарной продукции</a:t>
            </a:r>
            <a:r>
              <a:rPr lang="ru-RU" dirty="0"/>
              <a:t>, тыс. руб.</a:t>
            </a:r>
          </a:p>
        </c:rich>
      </c:tx>
      <c:layout>
        <c:manualLayout>
          <c:xMode val="edge"/>
          <c:yMode val="edge"/>
          <c:x val="0.20878589985124313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0994662441232508"/>
          <c:y val="0.23911099873529318"/>
          <c:w val="0.88986761811023618"/>
          <c:h val="0.48060728346456688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и структура выпуска товарной продукции, тыс. руб.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Pt>
            <c:idx val="2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6-1C7E-4665-8136-344BA432AA68}"/>
              </c:ext>
            </c:extLst>
          </c:dPt>
          <c:dLbls>
            <c:dLbl>
              <c:idx val="0"/>
              <c:layout>
                <c:manualLayout>
                  <c:x val="-5.9207049115344121E-2"/>
                  <c:y val="-7.90621344094594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1C7E-4665-8136-344BA432AA68}"/>
                </c:ext>
              </c:extLst>
            </c:dLbl>
            <c:dLbl>
              <c:idx val="1"/>
              <c:layout>
                <c:manualLayout>
                  <c:x val="-5.7515419140620069E-2"/>
                  <c:y val="-9.7307242350103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1C7E-4665-8136-344BA432AA68}"/>
                </c:ext>
              </c:extLst>
            </c:dLbl>
            <c:dLbl>
              <c:idx val="2"/>
              <c:layout>
                <c:manualLayout>
                  <c:x val="-3.5524229469206477E-2"/>
                  <c:y val="-7.29804317625780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1C7E-4665-8136-344BA432AA6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5582068</c:v>
                </c:pt>
                <c:pt idx="1">
                  <c:v>1618800</c:v>
                </c:pt>
                <c:pt idx="2">
                  <c:v>10000600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C7E-4665-8136-344BA432AA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39427832"/>
        <c:axId val="439436688"/>
      </c:lineChart>
      <c:catAx>
        <c:axId val="439427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39436688"/>
        <c:crosses val="autoZero"/>
        <c:auto val="1"/>
        <c:lblAlgn val="ctr"/>
        <c:lblOffset val="100"/>
        <c:noMultiLvlLbl val="0"/>
      </c:catAx>
      <c:valAx>
        <c:axId val="439436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394278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Структура </a:t>
            </a:r>
            <a:r>
              <a:rPr lang="ru-RU" dirty="0" smtClean="0"/>
              <a:t>товарной </a:t>
            </a:r>
            <a:r>
              <a:rPr lang="ru-RU" dirty="0"/>
              <a:t>продукции, %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Ракетно-комическая техника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 formatCode="0">
                  <c:v>55</c:v>
                </c:pt>
                <c:pt idx="1">
                  <c:v>65</c:v>
                </c:pt>
                <c:pt idx="2">
                  <c:v>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65C-4900-9028-8AC68D18D94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Гражданская продукция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45</c:v>
                </c:pt>
                <c:pt idx="1">
                  <c:v>34</c:v>
                </c:pt>
                <c:pt idx="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65C-4900-9028-8AC68D18D9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18669896"/>
        <c:axId val="418668912"/>
      </c:barChart>
      <c:catAx>
        <c:axId val="418669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18668912"/>
        <c:crossesAt val="0"/>
        <c:auto val="1"/>
        <c:lblAlgn val="ctr"/>
        <c:lblOffset val="100"/>
        <c:noMultiLvlLbl val="0"/>
      </c:catAx>
      <c:valAx>
        <c:axId val="4186689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186698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Количество забракованных деталей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4.9592251097274734E-2"/>
          <c:y val="0.10623183072251231"/>
          <c:w val="0.93147671923765274"/>
          <c:h val="0.5749937892703278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Раковины, усадочные дефекты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</c:v>
                </c:pt>
                <c:pt idx="1">
                  <c:v>8</c:v>
                </c:pt>
                <c:pt idx="2">
                  <c:v>9</c:v>
                </c:pt>
                <c:pt idx="3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4B-4FAB-AC10-CD8016440AA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Окисные плены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7</c:v>
                </c:pt>
                <c:pt idx="1">
                  <c:v>6</c:v>
                </c:pt>
                <c:pt idx="2">
                  <c:v>5</c:v>
                </c:pt>
                <c:pt idx="3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A4B-4FAB-AC10-CD8016440AA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Несоответствие хим. состава, мех. свойтсв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A4B-4FAB-AC10-CD8016440A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314826616"/>
        <c:axId val="314826944"/>
      </c:barChart>
      <c:lineChart>
        <c:grouping val="stacked"/>
        <c:varyColors val="0"/>
        <c:ser>
          <c:idx val="3"/>
          <c:order val="3"/>
          <c:tx>
            <c:strRef>
              <c:f>Лист1!$E$1</c:f>
              <c:strCache>
                <c:ptCount val="1"/>
                <c:pt idx="0">
                  <c:v>Общее количество брака 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2.5815040452371655E-2"/>
                  <c:y val="5.511540384401732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8411805861680979E-2"/>
                      <c:h val="6.230796404566159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4A4B-4FAB-AC10-CD8016440AA9}"/>
                </c:ext>
              </c:extLst>
            </c:dLbl>
            <c:dLbl>
              <c:idx val="1"/>
              <c:layout>
                <c:manualLayout>
                  <c:x val="-3.2699051239670762E-2"/>
                  <c:y val="3.30692423064103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4A4B-4FAB-AC10-CD8016440AA9}"/>
                </c:ext>
              </c:extLst>
            </c:dLbl>
            <c:dLbl>
              <c:idx val="2"/>
              <c:layout>
                <c:manualLayout>
                  <c:x val="-2.4094037755547006E-2"/>
                  <c:y val="3.58250124986112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4A4B-4FAB-AC10-CD8016440AA9}"/>
                </c:ext>
              </c:extLst>
            </c:dLbl>
            <c:dLbl>
              <c:idx val="3"/>
              <c:layout>
                <c:manualLayout>
                  <c:x val="-2.065203236189745E-2"/>
                  <c:y val="3.85807826908121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4A4B-4FAB-AC10-CD8016440AA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16</c:v>
                </c:pt>
                <c:pt idx="1">
                  <c:v>16</c:v>
                </c:pt>
                <c:pt idx="2">
                  <c:v>17</c:v>
                </c:pt>
                <c:pt idx="3">
                  <c:v>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A4B-4FAB-AC10-CD8016440A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14826616"/>
        <c:axId val="314826944"/>
      </c:lineChart>
      <c:catAx>
        <c:axId val="314826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14826944"/>
        <c:crosses val="autoZero"/>
        <c:auto val="1"/>
        <c:lblAlgn val="ctr"/>
        <c:lblOffset val="100"/>
        <c:noMultiLvlLbl val="0"/>
      </c:catAx>
      <c:valAx>
        <c:axId val="3148269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ru-RU"/>
          </a:p>
        </c:txPr>
        <c:crossAx val="314826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6933402209577751E-2"/>
          <c:y val="0.74979535452850909"/>
          <c:w val="0.82613306006882115"/>
          <c:h val="0.2348681936574948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637C7D-9304-4700-B527-B529864171E6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221A3F2-1571-46F1-9164-D8B9178701A4}">
      <dgm:prSet phldrT="[Текст]" custT="1"/>
      <dgm:spPr>
        <a:noFill/>
      </dgm:spPr>
      <dgm:t>
        <a:bodyPr/>
        <a:lstStyle/>
        <a:p>
          <a:pPr algn="just"/>
          <a:r>
            <a:rPr lang="ru-RU" sz="16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Изучить теоретические основы модернизации производства как комплексного процесса инновационного развития предприятия</a:t>
          </a:r>
        </a:p>
      </dgm:t>
    </dgm:pt>
    <dgm:pt modelId="{53D3FC3F-AD2E-4A7F-BC23-E8D88B74CC5C}" type="parTrans" cxnId="{5B67F6E8-3068-4882-81EF-EFCFF91F84E3}">
      <dgm:prSet/>
      <dgm:spPr/>
      <dgm:t>
        <a:bodyPr/>
        <a:lstStyle/>
        <a:p>
          <a:endParaRPr lang="ru-RU"/>
        </a:p>
      </dgm:t>
    </dgm:pt>
    <dgm:pt modelId="{E31ADA5B-5FCF-45CA-8063-43EBC3AA3186}" type="sibTrans" cxnId="{5B67F6E8-3068-4882-81EF-EFCFF91F84E3}">
      <dgm:prSet/>
      <dgm:spPr/>
      <dgm:t>
        <a:bodyPr/>
        <a:lstStyle/>
        <a:p>
          <a:endParaRPr lang="ru-RU"/>
        </a:p>
      </dgm:t>
    </dgm:pt>
    <dgm:pt modelId="{922C4C6E-5F1C-4050-9E6F-CB493F69CFC2}">
      <dgm:prSet phldrT="[Текст]" custT="1"/>
      <dgm:spPr>
        <a:noFill/>
      </dgm:spPr>
      <dgm:t>
        <a:bodyPr/>
        <a:lstStyle/>
        <a:p>
          <a:r>
            <a:rPr lang="ru-RU" altLang="ru-RU" sz="16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Провести анализ производственно-хозяйственной деятельности  АО «КРАСМАШ»</a:t>
          </a:r>
          <a:endParaRPr lang="ru-RU" sz="16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449A4A4-2E1A-42BA-848A-1CFF7420F9B3}" type="parTrans" cxnId="{63DD7607-C45D-4736-B26D-CD581C52E019}">
      <dgm:prSet/>
      <dgm:spPr/>
      <dgm:t>
        <a:bodyPr/>
        <a:lstStyle/>
        <a:p>
          <a:endParaRPr lang="ru-RU"/>
        </a:p>
      </dgm:t>
    </dgm:pt>
    <dgm:pt modelId="{B6EA356D-48D6-4A5C-8AD3-8ADE3CDA8CEB}" type="sibTrans" cxnId="{63DD7607-C45D-4736-B26D-CD581C52E019}">
      <dgm:prSet/>
      <dgm:spPr/>
      <dgm:t>
        <a:bodyPr/>
        <a:lstStyle/>
        <a:p>
          <a:endParaRPr lang="ru-RU"/>
        </a:p>
      </dgm:t>
    </dgm:pt>
    <dgm:pt modelId="{476D6FE4-E4BB-4A46-9888-7A25C5C289BD}">
      <dgm:prSet phldrT="[Текст]" custT="1"/>
      <dgm:spPr>
        <a:noFill/>
      </dgm:spPr>
      <dgm:t>
        <a:bodyPr/>
        <a:lstStyle/>
        <a:p>
          <a:pPr algn="just"/>
          <a:r>
            <a:rPr lang="ru-RU" sz="16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Провести анализ состояния </a:t>
          </a:r>
          <a:r>
            <a:rPr lang="ru-RU" sz="16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производства </a:t>
          </a:r>
          <a:r>
            <a:rPr lang="ru-RU" sz="16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литейного цеха </a:t>
          </a:r>
          <a:r>
            <a:rPr lang="ru-RU" sz="16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АО </a:t>
          </a:r>
          <a:r>
            <a:rPr lang="ru-RU" sz="16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«КРАСМАШ»</a:t>
          </a:r>
          <a:endParaRPr lang="ru-RU" sz="16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C9C50BD-5A76-483D-948B-A12EAE3D39B9}" type="parTrans" cxnId="{636C1D05-90D2-4D68-B5C2-CD75FA236A06}">
      <dgm:prSet/>
      <dgm:spPr/>
      <dgm:t>
        <a:bodyPr/>
        <a:lstStyle/>
        <a:p>
          <a:endParaRPr lang="ru-RU"/>
        </a:p>
      </dgm:t>
    </dgm:pt>
    <dgm:pt modelId="{87D505CC-C6C5-413D-B94B-FB17F7CD54B8}" type="sibTrans" cxnId="{636C1D05-90D2-4D68-B5C2-CD75FA236A06}">
      <dgm:prSet/>
      <dgm:spPr/>
      <dgm:t>
        <a:bodyPr/>
        <a:lstStyle/>
        <a:p>
          <a:endParaRPr lang="ru-RU"/>
        </a:p>
      </dgm:t>
    </dgm:pt>
    <dgm:pt modelId="{C77204A0-A384-42C0-A0EA-B1BDA1A412B3}">
      <dgm:prSet phldrT="[Текст]" custT="1"/>
      <dgm:spPr>
        <a:noFill/>
      </dgm:spPr>
      <dgm:t>
        <a:bodyPr/>
        <a:lstStyle/>
        <a:p>
          <a:pPr algn="just"/>
          <a:r>
            <a:rPr lang="ru-RU" altLang="ru-RU" sz="1600" i="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Провести технико-экономическое обоснование проекта модернизации плавильно-заливочного участка точного литья </a:t>
          </a:r>
          <a:r>
            <a:rPr lang="ru-RU" sz="1600" i="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литейного цеха </a:t>
          </a:r>
          <a:r>
            <a:rPr lang="ru-RU" sz="1600" i="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АО </a:t>
          </a:r>
          <a:r>
            <a:rPr lang="ru-RU" sz="1600" i="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«КРАСМАШ»</a:t>
          </a:r>
        </a:p>
      </dgm:t>
    </dgm:pt>
    <dgm:pt modelId="{01226893-5EC9-4F47-B35B-B42D5CDB663C}" type="parTrans" cxnId="{6F8E3A57-CA65-4C88-9FE1-A5DCFEBB85BE}">
      <dgm:prSet/>
      <dgm:spPr/>
      <dgm:t>
        <a:bodyPr/>
        <a:lstStyle/>
        <a:p>
          <a:endParaRPr lang="ru-RU"/>
        </a:p>
      </dgm:t>
    </dgm:pt>
    <dgm:pt modelId="{9FF3FA3F-BEE1-4ACC-BD62-5894D28F7AD0}" type="sibTrans" cxnId="{6F8E3A57-CA65-4C88-9FE1-A5DCFEBB85BE}">
      <dgm:prSet/>
      <dgm:spPr/>
      <dgm:t>
        <a:bodyPr/>
        <a:lstStyle/>
        <a:p>
          <a:endParaRPr lang="ru-RU"/>
        </a:p>
      </dgm:t>
    </dgm:pt>
    <dgm:pt modelId="{F3ED8608-36E2-4EBE-BF05-AD11833382F9}">
      <dgm:prSet phldrT="[Текст]" custT="1"/>
      <dgm:spPr>
        <a:noFill/>
      </dgm:spPr>
      <dgm:t>
        <a:bodyPr/>
        <a:lstStyle/>
        <a:p>
          <a:pPr algn="just"/>
          <a:r>
            <a:rPr lang="ru-RU" sz="16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Произвести оценку эффективности проекта</a:t>
          </a:r>
        </a:p>
      </dgm:t>
    </dgm:pt>
    <dgm:pt modelId="{D453C5FA-7D37-42F1-AD9D-6B3B78E56874}" type="parTrans" cxnId="{F3B7D508-F891-4347-A605-70385C01A8BC}">
      <dgm:prSet/>
      <dgm:spPr/>
      <dgm:t>
        <a:bodyPr/>
        <a:lstStyle/>
        <a:p>
          <a:endParaRPr lang="ru-RU"/>
        </a:p>
      </dgm:t>
    </dgm:pt>
    <dgm:pt modelId="{E10BFDCA-36F5-4353-9C82-42AD2B308CD8}" type="sibTrans" cxnId="{F3B7D508-F891-4347-A605-70385C01A8BC}">
      <dgm:prSet/>
      <dgm:spPr/>
      <dgm:t>
        <a:bodyPr/>
        <a:lstStyle/>
        <a:p>
          <a:endParaRPr lang="ru-RU"/>
        </a:p>
      </dgm:t>
    </dgm:pt>
    <dgm:pt modelId="{9519F170-389F-4494-92E5-23A941CB5BCD}" type="pres">
      <dgm:prSet presAssocID="{58637C7D-9304-4700-B527-B529864171E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DB56D8D3-FD07-4EFB-8122-E05149B966D0}" type="pres">
      <dgm:prSet presAssocID="{58637C7D-9304-4700-B527-B529864171E6}" presName="Name1" presStyleCnt="0"/>
      <dgm:spPr/>
    </dgm:pt>
    <dgm:pt modelId="{02DF6841-44D9-4012-B51D-42E4BBA1C30D}" type="pres">
      <dgm:prSet presAssocID="{58637C7D-9304-4700-B527-B529864171E6}" presName="cycle" presStyleCnt="0"/>
      <dgm:spPr/>
    </dgm:pt>
    <dgm:pt modelId="{762C2DE8-F80B-450D-9256-61A72D1B677C}" type="pres">
      <dgm:prSet presAssocID="{58637C7D-9304-4700-B527-B529864171E6}" presName="srcNode" presStyleLbl="node1" presStyleIdx="0" presStyleCnt="5"/>
      <dgm:spPr/>
    </dgm:pt>
    <dgm:pt modelId="{DB7744D6-0315-4DA3-ACB5-7DD3075558DE}" type="pres">
      <dgm:prSet presAssocID="{58637C7D-9304-4700-B527-B529864171E6}" presName="conn" presStyleLbl="parChTrans1D2" presStyleIdx="0" presStyleCnt="1"/>
      <dgm:spPr/>
      <dgm:t>
        <a:bodyPr/>
        <a:lstStyle/>
        <a:p>
          <a:endParaRPr lang="ru-RU"/>
        </a:p>
      </dgm:t>
    </dgm:pt>
    <dgm:pt modelId="{C37CC837-134E-47D5-8140-46D7826FC546}" type="pres">
      <dgm:prSet presAssocID="{58637C7D-9304-4700-B527-B529864171E6}" presName="extraNode" presStyleLbl="node1" presStyleIdx="0" presStyleCnt="5"/>
      <dgm:spPr/>
    </dgm:pt>
    <dgm:pt modelId="{40328B55-F527-4AF1-9A3E-2987A178CA07}" type="pres">
      <dgm:prSet presAssocID="{58637C7D-9304-4700-B527-B529864171E6}" presName="dstNode" presStyleLbl="node1" presStyleIdx="0" presStyleCnt="5"/>
      <dgm:spPr/>
    </dgm:pt>
    <dgm:pt modelId="{41E89808-E129-4CFB-B663-5FE09161B3A2}" type="pres">
      <dgm:prSet presAssocID="{4221A3F2-1571-46F1-9164-D8B9178701A4}" presName="text_1" presStyleLbl="node1" presStyleIdx="0" presStyleCnt="5" custScaleY="711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E5DCA3-30D5-4B3F-964E-F1E28BB36E41}" type="pres">
      <dgm:prSet presAssocID="{4221A3F2-1571-46F1-9164-D8B9178701A4}" presName="accent_1" presStyleCnt="0"/>
      <dgm:spPr/>
    </dgm:pt>
    <dgm:pt modelId="{F7DF8310-06CA-40EF-A05C-387E7C9ED7F4}" type="pres">
      <dgm:prSet presAssocID="{4221A3F2-1571-46F1-9164-D8B9178701A4}" presName="accentRepeatNode" presStyleLbl="solidFgAcc1" presStyleIdx="0" presStyleCnt="5"/>
      <dgm:spPr/>
    </dgm:pt>
    <dgm:pt modelId="{E9BA67DA-AB14-4878-B86F-D280CC90353D}" type="pres">
      <dgm:prSet presAssocID="{922C4C6E-5F1C-4050-9E6F-CB493F69CFC2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226E4C-F94D-4631-AD69-9AB466388C3B}" type="pres">
      <dgm:prSet presAssocID="{922C4C6E-5F1C-4050-9E6F-CB493F69CFC2}" presName="accent_2" presStyleCnt="0"/>
      <dgm:spPr/>
    </dgm:pt>
    <dgm:pt modelId="{DFB07DE2-0739-44B1-814A-0D19250CB461}" type="pres">
      <dgm:prSet presAssocID="{922C4C6E-5F1C-4050-9E6F-CB493F69CFC2}" presName="accentRepeatNode" presStyleLbl="solidFgAcc1" presStyleIdx="1" presStyleCnt="5"/>
      <dgm:spPr/>
    </dgm:pt>
    <dgm:pt modelId="{12536C24-1E32-4395-932A-D9FADA46BC54}" type="pres">
      <dgm:prSet presAssocID="{476D6FE4-E4BB-4A46-9888-7A25C5C289BD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6995D1-CAC3-4911-BAD7-C19EE09DD765}" type="pres">
      <dgm:prSet presAssocID="{476D6FE4-E4BB-4A46-9888-7A25C5C289BD}" presName="accent_3" presStyleCnt="0"/>
      <dgm:spPr/>
    </dgm:pt>
    <dgm:pt modelId="{5204071A-28E3-4C2C-96C4-B61429C3D430}" type="pres">
      <dgm:prSet presAssocID="{476D6FE4-E4BB-4A46-9888-7A25C5C289BD}" presName="accentRepeatNode" presStyleLbl="solidFgAcc1" presStyleIdx="2" presStyleCnt="5"/>
      <dgm:spPr/>
    </dgm:pt>
    <dgm:pt modelId="{A4C48F24-F668-4F72-93A0-22F1F1F8A594}" type="pres">
      <dgm:prSet presAssocID="{C77204A0-A384-42C0-A0EA-B1BDA1A412B3}" presName="text_4" presStyleLbl="node1" presStyleIdx="3" presStyleCnt="5" custScaleY="1203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FBD266-F50C-48C7-B50A-A8538F1F77AB}" type="pres">
      <dgm:prSet presAssocID="{C77204A0-A384-42C0-A0EA-B1BDA1A412B3}" presName="accent_4" presStyleCnt="0"/>
      <dgm:spPr/>
    </dgm:pt>
    <dgm:pt modelId="{0BDBFBD8-EDF1-41D8-ACDC-219B5831216B}" type="pres">
      <dgm:prSet presAssocID="{C77204A0-A384-42C0-A0EA-B1BDA1A412B3}" presName="accentRepeatNode" presStyleLbl="solidFgAcc1" presStyleIdx="3" presStyleCnt="5"/>
      <dgm:spPr/>
    </dgm:pt>
    <dgm:pt modelId="{32E20EA0-8149-4A5D-9843-DC30DF92C687}" type="pres">
      <dgm:prSet presAssocID="{F3ED8608-36E2-4EBE-BF05-AD11833382F9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7B1CDE-9ADF-447D-A5F7-400F793C8681}" type="pres">
      <dgm:prSet presAssocID="{F3ED8608-36E2-4EBE-BF05-AD11833382F9}" presName="accent_5" presStyleCnt="0"/>
      <dgm:spPr/>
    </dgm:pt>
    <dgm:pt modelId="{3E24D3B4-204D-4D96-94AB-1498054574FE}" type="pres">
      <dgm:prSet presAssocID="{F3ED8608-36E2-4EBE-BF05-AD11833382F9}" presName="accentRepeatNode" presStyleLbl="solidFgAcc1" presStyleIdx="4" presStyleCnt="5"/>
      <dgm:spPr/>
    </dgm:pt>
  </dgm:ptLst>
  <dgm:cxnLst>
    <dgm:cxn modelId="{D6202741-D6E8-4B66-8E5E-190DDB2429F3}" type="presOf" srcId="{58637C7D-9304-4700-B527-B529864171E6}" destId="{9519F170-389F-4494-92E5-23A941CB5BCD}" srcOrd="0" destOrd="0" presId="urn:microsoft.com/office/officeart/2008/layout/VerticalCurvedList"/>
    <dgm:cxn modelId="{6F8E3A57-CA65-4C88-9FE1-A5DCFEBB85BE}" srcId="{58637C7D-9304-4700-B527-B529864171E6}" destId="{C77204A0-A384-42C0-A0EA-B1BDA1A412B3}" srcOrd="3" destOrd="0" parTransId="{01226893-5EC9-4F47-B35B-B42D5CDB663C}" sibTransId="{9FF3FA3F-BEE1-4ACC-BD62-5894D28F7AD0}"/>
    <dgm:cxn modelId="{63DD7607-C45D-4736-B26D-CD581C52E019}" srcId="{58637C7D-9304-4700-B527-B529864171E6}" destId="{922C4C6E-5F1C-4050-9E6F-CB493F69CFC2}" srcOrd="1" destOrd="0" parTransId="{7449A4A4-2E1A-42BA-848A-1CFF7420F9B3}" sibTransId="{B6EA356D-48D6-4A5C-8AD3-8ADE3CDA8CEB}"/>
    <dgm:cxn modelId="{F3B7D508-F891-4347-A605-70385C01A8BC}" srcId="{58637C7D-9304-4700-B527-B529864171E6}" destId="{F3ED8608-36E2-4EBE-BF05-AD11833382F9}" srcOrd="4" destOrd="0" parTransId="{D453C5FA-7D37-42F1-AD9D-6B3B78E56874}" sibTransId="{E10BFDCA-36F5-4353-9C82-42AD2B308CD8}"/>
    <dgm:cxn modelId="{4AA1C0C3-DE55-49E6-8A43-52D6580B1505}" type="presOf" srcId="{F3ED8608-36E2-4EBE-BF05-AD11833382F9}" destId="{32E20EA0-8149-4A5D-9843-DC30DF92C687}" srcOrd="0" destOrd="0" presId="urn:microsoft.com/office/officeart/2008/layout/VerticalCurvedList"/>
    <dgm:cxn modelId="{5B67F6E8-3068-4882-81EF-EFCFF91F84E3}" srcId="{58637C7D-9304-4700-B527-B529864171E6}" destId="{4221A3F2-1571-46F1-9164-D8B9178701A4}" srcOrd="0" destOrd="0" parTransId="{53D3FC3F-AD2E-4A7F-BC23-E8D88B74CC5C}" sibTransId="{E31ADA5B-5FCF-45CA-8063-43EBC3AA3186}"/>
    <dgm:cxn modelId="{843875E1-DE36-4417-955A-406D1A1F4289}" type="presOf" srcId="{C77204A0-A384-42C0-A0EA-B1BDA1A412B3}" destId="{A4C48F24-F668-4F72-93A0-22F1F1F8A594}" srcOrd="0" destOrd="0" presId="urn:microsoft.com/office/officeart/2008/layout/VerticalCurvedList"/>
    <dgm:cxn modelId="{0A5A3CF5-25A2-40EC-894F-6C320BE8D3C7}" type="presOf" srcId="{476D6FE4-E4BB-4A46-9888-7A25C5C289BD}" destId="{12536C24-1E32-4395-932A-D9FADA46BC54}" srcOrd="0" destOrd="0" presId="urn:microsoft.com/office/officeart/2008/layout/VerticalCurvedList"/>
    <dgm:cxn modelId="{636C1D05-90D2-4D68-B5C2-CD75FA236A06}" srcId="{58637C7D-9304-4700-B527-B529864171E6}" destId="{476D6FE4-E4BB-4A46-9888-7A25C5C289BD}" srcOrd="2" destOrd="0" parTransId="{1C9C50BD-5A76-483D-948B-A12EAE3D39B9}" sibTransId="{87D505CC-C6C5-413D-B94B-FB17F7CD54B8}"/>
    <dgm:cxn modelId="{969CC1E0-BB26-4370-8C73-E5E5E779A1D4}" type="presOf" srcId="{922C4C6E-5F1C-4050-9E6F-CB493F69CFC2}" destId="{E9BA67DA-AB14-4878-B86F-D280CC90353D}" srcOrd="0" destOrd="0" presId="urn:microsoft.com/office/officeart/2008/layout/VerticalCurvedList"/>
    <dgm:cxn modelId="{EB2A5F34-70DE-4809-A663-F18E183B90C9}" type="presOf" srcId="{4221A3F2-1571-46F1-9164-D8B9178701A4}" destId="{41E89808-E129-4CFB-B663-5FE09161B3A2}" srcOrd="0" destOrd="0" presId="urn:microsoft.com/office/officeart/2008/layout/VerticalCurvedList"/>
    <dgm:cxn modelId="{D40DCB48-6183-4491-9D3F-979B7016A8AF}" type="presOf" srcId="{E31ADA5B-5FCF-45CA-8063-43EBC3AA3186}" destId="{DB7744D6-0315-4DA3-ACB5-7DD3075558DE}" srcOrd="0" destOrd="0" presId="urn:microsoft.com/office/officeart/2008/layout/VerticalCurvedList"/>
    <dgm:cxn modelId="{B65DECCF-7DD5-4714-9D1F-F56A3014C70B}" type="presParOf" srcId="{9519F170-389F-4494-92E5-23A941CB5BCD}" destId="{DB56D8D3-FD07-4EFB-8122-E05149B966D0}" srcOrd="0" destOrd="0" presId="urn:microsoft.com/office/officeart/2008/layout/VerticalCurvedList"/>
    <dgm:cxn modelId="{25EF0918-17AB-4835-BB02-FDA30D1EB3A0}" type="presParOf" srcId="{DB56D8D3-FD07-4EFB-8122-E05149B966D0}" destId="{02DF6841-44D9-4012-B51D-42E4BBA1C30D}" srcOrd="0" destOrd="0" presId="urn:microsoft.com/office/officeart/2008/layout/VerticalCurvedList"/>
    <dgm:cxn modelId="{EAFF5A06-512D-47FA-A981-238889131ACB}" type="presParOf" srcId="{02DF6841-44D9-4012-B51D-42E4BBA1C30D}" destId="{762C2DE8-F80B-450D-9256-61A72D1B677C}" srcOrd="0" destOrd="0" presId="urn:microsoft.com/office/officeart/2008/layout/VerticalCurvedList"/>
    <dgm:cxn modelId="{E1C5570E-85B6-41FF-8268-E493FFFEB86A}" type="presParOf" srcId="{02DF6841-44D9-4012-B51D-42E4BBA1C30D}" destId="{DB7744D6-0315-4DA3-ACB5-7DD3075558DE}" srcOrd="1" destOrd="0" presId="urn:microsoft.com/office/officeart/2008/layout/VerticalCurvedList"/>
    <dgm:cxn modelId="{066B1AC2-89C7-40EC-9F6F-665C83A3FF53}" type="presParOf" srcId="{02DF6841-44D9-4012-B51D-42E4BBA1C30D}" destId="{C37CC837-134E-47D5-8140-46D7826FC546}" srcOrd="2" destOrd="0" presId="urn:microsoft.com/office/officeart/2008/layout/VerticalCurvedList"/>
    <dgm:cxn modelId="{B8E483A2-E207-48EA-85CE-83E6B1A02466}" type="presParOf" srcId="{02DF6841-44D9-4012-B51D-42E4BBA1C30D}" destId="{40328B55-F527-4AF1-9A3E-2987A178CA07}" srcOrd="3" destOrd="0" presId="urn:microsoft.com/office/officeart/2008/layout/VerticalCurvedList"/>
    <dgm:cxn modelId="{2E636133-56CA-4526-A267-F069CFC60CBF}" type="presParOf" srcId="{DB56D8D3-FD07-4EFB-8122-E05149B966D0}" destId="{41E89808-E129-4CFB-B663-5FE09161B3A2}" srcOrd="1" destOrd="0" presId="urn:microsoft.com/office/officeart/2008/layout/VerticalCurvedList"/>
    <dgm:cxn modelId="{67DBF437-BAC8-4EAE-89EB-6620CFF3E966}" type="presParOf" srcId="{DB56D8D3-FD07-4EFB-8122-E05149B966D0}" destId="{1BE5DCA3-30D5-4B3F-964E-F1E28BB36E41}" srcOrd="2" destOrd="0" presId="urn:microsoft.com/office/officeart/2008/layout/VerticalCurvedList"/>
    <dgm:cxn modelId="{FF38A9DC-B9AE-487E-AD31-44DA44EF0088}" type="presParOf" srcId="{1BE5DCA3-30D5-4B3F-964E-F1E28BB36E41}" destId="{F7DF8310-06CA-40EF-A05C-387E7C9ED7F4}" srcOrd="0" destOrd="0" presId="urn:microsoft.com/office/officeart/2008/layout/VerticalCurvedList"/>
    <dgm:cxn modelId="{A26D158E-E876-4D5A-A7AB-8DE325A18DB6}" type="presParOf" srcId="{DB56D8D3-FD07-4EFB-8122-E05149B966D0}" destId="{E9BA67DA-AB14-4878-B86F-D280CC90353D}" srcOrd="3" destOrd="0" presId="urn:microsoft.com/office/officeart/2008/layout/VerticalCurvedList"/>
    <dgm:cxn modelId="{D081B373-2829-495B-93B9-C7C7A0F2F770}" type="presParOf" srcId="{DB56D8D3-FD07-4EFB-8122-E05149B966D0}" destId="{41226E4C-F94D-4631-AD69-9AB466388C3B}" srcOrd="4" destOrd="0" presId="urn:microsoft.com/office/officeart/2008/layout/VerticalCurvedList"/>
    <dgm:cxn modelId="{099DCD3C-8CA8-441C-9E1D-6EDC05C360D6}" type="presParOf" srcId="{41226E4C-F94D-4631-AD69-9AB466388C3B}" destId="{DFB07DE2-0739-44B1-814A-0D19250CB461}" srcOrd="0" destOrd="0" presId="urn:microsoft.com/office/officeart/2008/layout/VerticalCurvedList"/>
    <dgm:cxn modelId="{32DEDE93-87E4-4974-BF94-971C5AD0B1B8}" type="presParOf" srcId="{DB56D8D3-FD07-4EFB-8122-E05149B966D0}" destId="{12536C24-1E32-4395-932A-D9FADA46BC54}" srcOrd="5" destOrd="0" presId="urn:microsoft.com/office/officeart/2008/layout/VerticalCurvedList"/>
    <dgm:cxn modelId="{C0324EE7-7B2E-451C-9140-E324B5CB330E}" type="presParOf" srcId="{DB56D8D3-FD07-4EFB-8122-E05149B966D0}" destId="{926995D1-CAC3-4911-BAD7-C19EE09DD765}" srcOrd="6" destOrd="0" presId="urn:microsoft.com/office/officeart/2008/layout/VerticalCurvedList"/>
    <dgm:cxn modelId="{492DEEFE-4DD2-4B26-9CCB-F9B29CCC0C09}" type="presParOf" srcId="{926995D1-CAC3-4911-BAD7-C19EE09DD765}" destId="{5204071A-28E3-4C2C-96C4-B61429C3D430}" srcOrd="0" destOrd="0" presId="urn:microsoft.com/office/officeart/2008/layout/VerticalCurvedList"/>
    <dgm:cxn modelId="{AAEADE64-C5FC-43FB-A16F-1572550DC271}" type="presParOf" srcId="{DB56D8D3-FD07-4EFB-8122-E05149B966D0}" destId="{A4C48F24-F668-4F72-93A0-22F1F1F8A594}" srcOrd="7" destOrd="0" presId="urn:microsoft.com/office/officeart/2008/layout/VerticalCurvedList"/>
    <dgm:cxn modelId="{AEBF4D07-DC0E-4E1C-846A-57437A75E39A}" type="presParOf" srcId="{DB56D8D3-FD07-4EFB-8122-E05149B966D0}" destId="{01FBD266-F50C-48C7-B50A-A8538F1F77AB}" srcOrd="8" destOrd="0" presId="urn:microsoft.com/office/officeart/2008/layout/VerticalCurvedList"/>
    <dgm:cxn modelId="{6A502723-783C-4634-A1E6-FBBADC101DD5}" type="presParOf" srcId="{01FBD266-F50C-48C7-B50A-A8538F1F77AB}" destId="{0BDBFBD8-EDF1-41D8-ACDC-219B5831216B}" srcOrd="0" destOrd="0" presId="urn:microsoft.com/office/officeart/2008/layout/VerticalCurvedList"/>
    <dgm:cxn modelId="{1866B4E0-F80B-41A5-8014-6BE36F2F2BE5}" type="presParOf" srcId="{DB56D8D3-FD07-4EFB-8122-E05149B966D0}" destId="{32E20EA0-8149-4A5D-9843-DC30DF92C687}" srcOrd="9" destOrd="0" presId="urn:microsoft.com/office/officeart/2008/layout/VerticalCurvedList"/>
    <dgm:cxn modelId="{A7C3B175-B797-4B9E-B72C-BA202A058557}" type="presParOf" srcId="{DB56D8D3-FD07-4EFB-8122-E05149B966D0}" destId="{177B1CDE-9ADF-447D-A5F7-400F793C8681}" srcOrd="10" destOrd="0" presId="urn:microsoft.com/office/officeart/2008/layout/VerticalCurvedList"/>
    <dgm:cxn modelId="{723D3A28-A904-43EA-B342-1E9547798F38}" type="presParOf" srcId="{177B1CDE-9ADF-447D-A5F7-400F793C8681}" destId="{3E24D3B4-204D-4D96-94AB-1498054574FE}" srcOrd="0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023B3D0-1421-4D65-B893-5C12BACEC9DF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AA075E3F-0EF3-487C-AEF7-8491E5472998}">
      <dgm:prSet phldrT="[Текст]"/>
      <dgm:spPr/>
      <dgm:t>
        <a:bodyPr/>
        <a:lstStyle/>
        <a:p>
          <a:r>
            <a:rPr lang="ru-RU" dirty="0" smtClean="0"/>
            <a:t>Освоение новых видов продукции, расширение возможностей</a:t>
          </a:r>
          <a:endParaRPr lang="ru-RU" dirty="0"/>
        </a:p>
      </dgm:t>
    </dgm:pt>
    <dgm:pt modelId="{5A791FC8-BCF8-494A-B3F5-7A8D3A7CCF6C}" type="parTrans" cxnId="{B6F9EFE7-F677-4F66-88C4-10F57613A260}">
      <dgm:prSet/>
      <dgm:spPr/>
      <dgm:t>
        <a:bodyPr/>
        <a:lstStyle/>
        <a:p>
          <a:endParaRPr lang="ru-RU"/>
        </a:p>
      </dgm:t>
    </dgm:pt>
    <dgm:pt modelId="{49E014E7-A08E-4547-8287-530D57FB6566}" type="sibTrans" cxnId="{B6F9EFE7-F677-4F66-88C4-10F57613A260}">
      <dgm:prSet/>
      <dgm:spPr/>
      <dgm:t>
        <a:bodyPr/>
        <a:lstStyle/>
        <a:p>
          <a:endParaRPr lang="ru-RU"/>
        </a:p>
      </dgm:t>
    </dgm:pt>
    <dgm:pt modelId="{17CFF135-52EF-4BD5-9B46-D8F3CAAC988D}">
      <dgm:prSet phldrT="[Текст]"/>
      <dgm:spPr/>
      <dgm:t>
        <a:bodyPr/>
        <a:lstStyle/>
        <a:p>
          <a:r>
            <a:rPr lang="ru-RU" dirty="0" smtClean="0"/>
            <a:t>Сокращение потерь и цикла изготовления</a:t>
          </a:r>
          <a:endParaRPr lang="ru-RU" dirty="0"/>
        </a:p>
      </dgm:t>
    </dgm:pt>
    <dgm:pt modelId="{38CC5CB4-1BFB-4023-A1A8-A7F79E1E4DF2}" type="parTrans" cxnId="{5BE09894-80B4-4E5C-8A0A-0E093A0F11E6}">
      <dgm:prSet/>
      <dgm:spPr/>
      <dgm:t>
        <a:bodyPr/>
        <a:lstStyle/>
        <a:p>
          <a:endParaRPr lang="ru-RU"/>
        </a:p>
      </dgm:t>
    </dgm:pt>
    <dgm:pt modelId="{08A83640-F9D3-43BF-A911-0F76E18493D8}" type="sibTrans" cxnId="{5BE09894-80B4-4E5C-8A0A-0E093A0F11E6}">
      <dgm:prSet/>
      <dgm:spPr/>
      <dgm:t>
        <a:bodyPr/>
        <a:lstStyle/>
        <a:p>
          <a:endParaRPr lang="ru-RU"/>
        </a:p>
      </dgm:t>
    </dgm:pt>
    <dgm:pt modelId="{E729DC63-B395-4648-AFA3-B2A1D9E75AF4}">
      <dgm:prSet phldrT="[Текст]"/>
      <dgm:spPr/>
      <dgm:t>
        <a:bodyPr/>
        <a:lstStyle/>
        <a:p>
          <a:r>
            <a:rPr lang="ru-RU" dirty="0" smtClean="0"/>
            <a:t>Повышение качества продукции</a:t>
          </a:r>
          <a:endParaRPr lang="ru-RU" dirty="0"/>
        </a:p>
      </dgm:t>
    </dgm:pt>
    <dgm:pt modelId="{852AAC7B-9242-4B93-AEA9-4EC8C08C9BBD}" type="parTrans" cxnId="{D732D63E-26F3-4191-AAC4-389CB964B232}">
      <dgm:prSet/>
      <dgm:spPr/>
      <dgm:t>
        <a:bodyPr/>
        <a:lstStyle/>
        <a:p>
          <a:endParaRPr lang="ru-RU"/>
        </a:p>
      </dgm:t>
    </dgm:pt>
    <dgm:pt modelId="{89B80BBF-172C-41CC-91B9-D27052E19357}" type="sibTrans" cxnId="{D732D63E-26F3-4191-AAC4-389CB964B232}">
      <dgm:prSet/>
      <dgm:spPr/>
      <dgm:t>
        <a:bodyPr/>
        <a:lstStyle/>
        <a:p>
          <a:endParaRPr lang="ru-RU"/>
        </a:p>
      </dgm:t>
    </dgm:pt>
    <dgm:pt modelId="{4E8AFDAE-E726-425F-AD2B-C7F26D3E8B62}" type="pres">
      <dgm:prSet presAssocID="{D023B3D0-1421-4D65-B893-5C12BACEC9DF}" presName="CompostProcess" presStyleCnt="0">
        <dgm:presLayoutVars>
          <dgm:dir/>
          <dgm:resizeHandles val="exact"/>
        </dgm:presLayoutVars>
      </dgm:prSet>
      <dgm:spPr/>
    </dgm:pt>
    <dgm:pt modelId="{EC2F0A94-902F-4481-84AD-41CA6F21B63D}" type="pres">
      <dgm:prSet presAssocID="{D023B3D0-1421-4D65-B893-5C12BACEC9DF}" presName="arrow" presStyleLbl="bgShp" presStyleIdx="0" presStyleCnt="1" custScaleX="117647" custLinFactNeighborX="-14482" custLinFactNeighborY="69362"/>
      <dgm:spPr/>
    </dgm:pt>
    <dgm:pt modelId="{B2B71A3B-2825-41A0-A4F9-B770F32E8593}" type="pres">
      <dgm:prSet presAssocID="{D023B3D0-1421-4D65-B893-5C12BACEC9DF}" presName="linearProcess" presStyleCnt="0"/>
      <dgm:spPr/>
    </dgm:pt>
    <dgm:pt modelId="{FE6EF835-BEB4-4DAD-9090-92412C57411B}" type="pres">
      <dgm:prSet presAssocID="{AA075E3F-0EF3-487C-AEF7-8491E5472998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48CFE3-993B-41DE-B057-C5DE59EFA69D}" type="pres">
      <dgm:prSet presAssocID="{49E014E7-A08E-4547-8287-530D57FB6566}" presName="sibTrans" presStyleCnt="0"/>
      <dgm:spPr/>
    </dgm:pt>
    <dgm:pt modelId="{B05188E2-FDCC-4283-8C31-22B40DBCE9D8}" type="pres">
      <dgm:prSet presAssocID="{17CFF135-52EF-4BD5-9B46-D8F3CAAC988D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F2EBD3-F3AA-4957-9FD2-1778C8BA01D5}" type="pres">
      <dgm:prSet presAssocID="{08A83640-F9D3-43BF-A911-0F76E18493D8}" presName="sibTrans" presStyleCnt="0"/>
      <dgm:spPr/>
    </dgm:pt>
    <dgm:pt modelId="{C6E24688-D702-4D04-943B-38CF38824739}" type="pres">
      <dgm:prSet presAssocID="{E729DC63-B395-4648-AFA3-B2A1D9E75AF4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A1F00F6-3EC5-4214-B12F-E6929A12E934}" type="presOf" srcId="{E729DC63-B395-4648-AFA3-B2A1D9E75AF4}" destId="{C6E24688-D702-4D04-943B-38CF38824739}" srcOrd="0" destOrd="0" presId="urn:microsoft.com/office/officeart/2005/8/layout/hProcess9"/>
    <dgm:cxn modelId="{7D305A61-6614-4537-A088-DDFF4D786B51}" type="presOf" srcId="{D023B3D0-1421-4D65-B893-5C12BACEC9DF}" destId="{4E8AFDAE-E726-425F-AD2B-C7F26D3E8B62}" srcOrd="0" destOrd="0" presId="urn:microsoft.com/office/officeart/2005/8/layout/hProcess9"/>
    <dgm:cxn modelId="{D732D63E-26F3-4191-AAC4-389CB964B232}" srcId="{D023B3D0-1421-4D65-B893-5C12BACEC9DF}" destId="{E729DC63-B395-4648-AFA3-B2A1D9E75AF4}" srcOrd="2" destOrd="0" parTransId="{852AAC7B-9242-4B93-AEA9-4EC8C08C9BBD}" sibTransId="{89B80BBF-172C-41CC-91B9-D27052E19357}"/>
    <dgm:cxn modelId="{19623887-0CAF-406E-A108-E8CDEA38E101}" type="presOf" srcId="{AA075E3F-0EF3-487C-AEF7-8491E5472998}" destId="{FE6EF835-BEB4-4DAD-9090-92412C57411B}" srcOrd="0" destOrd="0" presId="urn:microsoft.com/office/officeart/2005/8/layout/hProcess9"/>
    <dgm:cxn modelId="{5BE09894-80B4-4E5C-8A0A-0E093A0F11E6}" srcId="{D023B3D0-1421-4D65-B893-5C12BACEC9DF}" destId="{17CFF135-52EF-4BD5-9B46-D8F3CAAC988D}" srcOrd="1" destOrd="0" parTransId="{38CC5CB4-1BFB-4023-A1A8-A7F79E1E4DF2}" sibTransId="{08A83640-F9D3-43BF-A911-0F76E18493D8}"/>
    <dgm:cxn modelId="{B3BC517B-0982-40D7-814F-B533D0EF71C0}" type="presOf" srcId="{17CFF135-52EF-4BD5-9B46-D8F3CAAC988D}" destId="{B05188E2-FDCC-4283-8C31-22B40DBCE9D8}" srcOrd="0" destOrd="0" presId="urn:microsoft.com/office/officeart/2005/8/layout/hProcess9"/>
    <dgm:cxn modelId="{B6F9EFE7-F677-4F66-88C4-10F57613A260}" srcId="{D023B3D0-1421-4D65-B893-5C12BACEC9DF}" destId="{AA075E3F-0EF3-487C-AEF7-8491E5472998}" srcOrd="0" destOrd="0" parTransId="{5A791FC8-BCF8-494A-B3F5-7A8D3A7CCF6C}" sibTransId="{49E014E7-A08E-4547-8287-530D57FB6566}"/>
    <dgm:cxn modelId="{F3C65FE7-1A04-4AF4-AE6A-939D82153153}" type="presParOf" srcId="{4E8AFDAE-E726-425F-AD2B-C7F26D3E8B62}" destId="{EC2F0A94-902F-4481-84AD-41CA6F21B63D}" srcOrd="0" destOrd="0" presId="urn:microsoft.com/office/officeart/2005/8/layout/hProcess9"/>
    <dgm:cxn modelId="{A4C7A3DD-0C2A-4FD1-8650-D1FC1ADF909B}" type="presParOf" srcId="{4E8AFDAE-E726-425F-AD2B-C7F26D3E8B62}" destId="{B2B71A3B-2825-41A0-A4F9-B770F32E8593}" srcOrd="1" destOrd="0" presId="urn:microsoft.com/office/officeart/2005/8/layout/hProcess9"/>
    <dgm:cxn modelId="{34F2BA9E-761C-4FB8-86E4-7B2C1CA734E7}" type="presParOf" srcId="{B2B71A3B-2825-41A0-A4F9-B770F32E8593}" destId="{FE6EF835-BEB4-4DAD-9090-92412C57411B}" srcOrd="0" destOrd="0" presId="urn:microsoft.com/office/officeart/2005/8/layout/hProcess9"/>
    <dgm:cxn modelId="{2EB36A97-6AD2-4300-A11A-3E04FDC76874}" type="presParOf" srcId="{B2B71A3B-2825-41A0-A4F9-B770F32E8593}" destId="{DB48CFE3-993B-41DE-B057-C5DE59EFA69D}" srcOrd="1" destOrd="0" presId="urn:microsoft.com/office/officeart/2005/8/layout/hProcess9"/>
    <dgm:cxn modelId="{612F7CF6-0ED3-446A-98E9-F35BFBB605FE}" type="presParOf" srcId="{B2B71A3B-2825-41A0-A4F9-B770F32E8593}" destId="{B05188E2-FDCC-4283-8C31-22B40DBCE9D8}" srcOrd="2" destOrd="0" presId="urn:microsoft.com/office/officeart/2005/8/layout/hProcess9"/>
    <dgm:cxn modelId="{167B6711-A78E-4299-8F30-754954AEF172}" type="presParOf" srcId="{B2B71A3B-2825-41A0-A4F9-B770F32E8593}" destId="{87F2EBD3-F3AA-4957-9FD2-1778C8BA01D5}" srcOrd="3" destOrd="0" presId="urn:microsoft.com/office/officeart/2005/8/layout/hProcess9"/>
    <dgm:cxn modelId="{E6413012-0A47-4E3B-BABB-1FA4978069A6}" type="presParOf" srcId="{B2B71A3B-2825-41A0-A4F9-B770F32E8593}" destId="{C6E24688-D702-4D04-943B-38CF38824739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9511537-6CFE-4C1A-AE5C-E12ABF92978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F417FAE-3E57-4515-8706-F2BA306A950A}">
      <dgm:prSet custT="1"/>
      <dgm:spPr/>
      <dgm:t>
        <a:bodyPr/>
        <a:lstStyle/>
        <a:p>
          <a:r>
            <a:rPr lang="ru-RU" sz="2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производство ракетно-космической техники</a:t>
          </a:r>
          <a:endParaRPr lang="ru-RU" sz="28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4412BDF-144E-4CCE-BEFB-E54B3F3C281C}" type="parTrans" cxnId="{FFF40813-52AB-443B-8148-69F5ECE85DD9}">
      <dgm:prSet/>
      <dgm:spPr/>
      <dgm:t>
        <a:bodyPr/>
        <a:lstStyle/>
        <a:p>
          <a:endParaRPr lang="ru-RU"/>
        </a:p>
      </dgm:t>
    </dgm:pt>
    <dgm:pt modelId="{4352F2CF-A2FE-4030-90B3-631CF21D36BD}" type="sibTrans" cxnId="{FFF40813-52AB-443B-8148-69F5ECE85DD9}">
      <dgm:prSet/>
      <dgm:spPr/>
      <dgm:t>
        <a:bodyPr/>
        <a:lstStyle/>
        <a:p>
          <a:endParaRPr lang="ru-RU"/>
        </a:p>
      </dgm:t>
    </dgm:pt>
    <dgm:pt modelId="{19B77099-6AAA-49CC-B328-20A128FCF5FE}">
      <dgm:prSet custT="1"/>
      <dgm:spPr/>
      <dgm:t>
        <a:bodyPr/>
        <a:lstStyle/>
        <a:p>
          <a:r>
            <a:rPr lang="ru-RU" sz="2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теплообменная аппаратура </a:t>
          </a:r>
          <a:endParaRPr lang="ru-RU" sz="28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56E507B-072C-45E0-B396-41CA85474D83}" type="parTrans" cxnId="{FEC1FAD4-A7E3-456B-90DC-0685E2403E5F}">
      <dgm:prSet/>
      <dgm:spPr/>
      <dgm:t>
        <a:bodyPr/>
        <a:lstStyle/>
        <a:p>
          <a:endParaRPr lang="ru-RU"/>
        </a:p>
      </dgm:t>
    </dgm:pt>
    <dgm:pt modelId="{A36CFB92-3FF9-4CA1-8920-1AEACE656B95}" type="sibTrans" cxnId="{FEC1FAD4-A7E3-456B-90DC-0685E2403E5F}">
      <dgm:prSet/>
      <dgm:spPr/>
      <dgm:t>
        <a:bodyPr/>
        <a:lstStyle/>
        <a:p>
          <a:endParaRPr lang="ru-RU"/>
        </a:p>
      </dgm:t>
    </dgm:pt>
    <dgm:pt modelId="{F4D2401C-472A-4D88-8350-39EF186BD8C3}">
      <dgm:prSet custT="1"/>
      <dgm:spPr/>
      <dgm:t>
        <a:bodyPr/>
        <a:lstStyle/>
        <a:p>
          <a:r>
            <a:rPr lang="ru-RU" sz="2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нестандартное оборудование и др.</a:t>
          </a:r>
          <a:endParaRPr lang="ru-RU" sz="28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5170470-7B0E-4968-B2C1-80C8E8D3C6DA}" type="parTrans" cxnId="{620217F4-0169-474A-950E-8AD207BB9851}">
      <dgm:prSet/>
      <dgm:spPr/>
      <dgm:t>
        <a:bodyPr/>
        <a:lstStyle/>
        <a:p>
          <a:endParaRPr lang="ru-RU"/>
        </a:p>
      </dgm:t>
    </dgm:pt>
    <dgm:pt modelId="{404BB9F5-C3CB-4664-B959-AADE38196F0C}" type="sibTrans" cxnId="{620217F4-0169-474A-950E-8AD207BB9851}">
      <dgm:prSet/>
      <dgm:spPr/>
      <dgm:t>
        <a:bodyPr/>
        <a:lstStyle/>
        <a:p>
          <a:endParaRPr lang="ru-RU"/>
        </a:p>
      </dgm:t>
    </dgm:pt>
    <dgm:pt modelId="{758FA184-ABD0-4727-B37C-5EB1BCF2AF30}">
      <dgm:prSet custT="1"/>
      <dgm:spPr/>
      <dgm:t>
        <a:bodyPr/>
        <a:lstStyle/>
        <a:p>
          <a:r>
            <a:rPr lang="ru-RU" sz="2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котловое и ёмкостное оборудование</a:t>
          </a:r>
          <a:endParaRPr lang="ru-RU" sz="28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EFB7A01-C1DD-4ACE-A5FD-17045610D365}" type="parTrans" cxnId="{EE020412-4516-48D6-8090-02F52187205B}">
      <dgm:prSet/>
      <dgm:spPr/>
      <dgm:t>
        <a:bodyPr/>
        <a:lstStyle/>
        <a:p>
          <a:endParaRPr lang="ru-RU"/>
        </a:p>
      </dgm:t>
    </dgm:pt>
    <dgm:pt modelId="{864DDEC6-0B68-4C4D-9010-F4F59A716DA7}" type="sibTrans" cxnId="{EE020412-4516-48D6-8090-02F52187205B}">
      <dgm:prSet/>
      <dgm:spPr/>
      <dgm:t>
        <a:bodyPr/>
        <a:lstStyle/>
        <a:p>
          <a:endParaRPr lang="ru-RU"/>
        </a:p>
      </dgm:t>
    </dgm:pt>
    <dgm:pt modelId="{A4D20601-54E4-488D-A25B-B642D5BFCF9B}" type="pres">
      <dgm:prSet presAssocID="{09511537-6CFE-4C1A-AE5C-E12ABF92978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BF4BE68-4F3A-46BE-A427-E2203659B584}" type="pres">
      <dgm:prSet presAssocID="{4F417FAE-3E57-4515-8706-F2BA306A950A}" presName="parentText" presStyleLbl="node1" presStyleIdx="0" presStyleCnt="4" custLinFactNeighborX="-40" custLinFactNeighborY="-806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8C38FF-47CB-4A62-B7BB-1407FDA5CFBF}" type="pres">
      <dgm:prSet presAssocID="{4352F2CF-A2FE-4030-90B3-631CF21D36BD}" presName="spacer" presStyleCnt="0"/>
      <dgm:spPr/>
    </dgm:pt>
    <dgm:pt modelId="{DB0FD615-97B0-4F20-A4C1-B2DADAE853A8}" type="pres">
      <dgm:prSet presAssocID="{19B77099-6AAA-49CC-B328-20A128FCF5FE}" presName="parentText" presStyleLbl="node1" presStyleIdx="1" presStyleCnt="4" custLinFactNeighborX="-40" custLinFactNeighborY="-9893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65CA09-83EA-43BC-8875-5B66BA70DD96}" type="pres">
      <dgm:prSet presAssocID="{A36CFB92-3FF9-4CA1-8920-1AEACE656B95}" presName="spacer" presStyleCnt="0"/>
      <dgm:spPr/>
    </dgm:pt>
    <dgm:pt modelId="{0C5D43A9-2B44-4A97-9CF1-2D02B7BD9288}" type="pres">
      <dgm:prSet presAssocID="{758FA184-ABD0-4727-B37C-5EB1BCF2AF30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EF3889-5389-4D53-B74F-AA775FA0E017}" type="pres">
      <dgm:prSet presAssocID="{864DDEC6-0B68-4C4D-9010-F4F59A716DA7}" presName="spacer" presStyleCnt="0"/>
      <dgm:spPr/>
    </dgm:pt>
    <dgm:pt modelId="{F07A5A92-02DC-4C47-9387-605CEB32C630}" type="pres">
      <dgm:prSet presAssocID="{F4D2401C-472A-4D88-8350-39EF186BD8C3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484D347-F3D0-4E38-BF33-65C1991CAA05}" type="presOf" srcId="{19B77099-6AAA-49CC-B328-20A128FCF5FE}" destId="{DB0FD615-97B0-4F20-A4C1-B2DADAE853A8}" srcOrd="0" destOrd="0" presId="urn:microsoft.com/office/officeart/2005/8/layout/vList2"/>
    <dgm:cxn modelId="{DD2B512E-6FD7-4611-80E2-A434B1745958}" type="presOf" srcId="{758FA184-ABD0-4727-B37C-5EB1BCF2AF30}" destId="{0C5D43A9-2B44-4A97-9CF1-2D02B7BD9288}" srcOrd="0" destOrd="0" presId="urn:microsoft.com/office/officeart/2005/8/layout/vList2"/>
    <dgm:cxn modelId="{5EA94413-CD60-4760-8DB4-91E019E30C6C}" type="presOf" srcId="{4F417FAE-3E57-4515-8706-F2BA306A950A}" destId="{5BF4BE68-4F3A-46BE-A427-E2203659B584}" srcOrd="0" destOrd="0" presId="urn:microsoft.com/office/officeart/2005/8/layout/vList2"/>
    <dgm:cxn modelId="{FFF40813-52AB-443B-8148-69F5ECE85DD9}" srcId="{09511537-6CFE-4C1A-AE5C-E12ABF92978E}" destId="{4F417FAE-3E57-4515-8706-F2BA306A950A}" srcOrd="0" destOrd="0" parTransId="{34412BDF-144E-4CCE-BEFB-E54B3F3C281C}" sibTransId="{4352F2CF-A2FE-4030-90B3-631CF21D36BD}"/>
    <dgm:cxn modelId="{2667821D-238F-40D4-AC66-E39C9FE461F0}" type="presOf" srcId="{09511537-6CFE-4C1A-AE5C-E12ABF92978E}" destId="{A4D20601-54E4-488D-A25B-B642D5BFCF9B}" srcOrd="0" destOrd="0" presId="urn:microsoft.com/office/officeart/2005/8/layout/vList2"/>
    <dgm:cxn modelId="{9BA5A2BC-B958-4525-B2D5-7849FA05A0AB}" type="presOf" srcId="{F4D2401C-472A-4D88-8350-39EF186BD8C3}" destId="{F07A5A92-02DC-4C47-9387-605CEB32C630}" srcOrd="0" destOrd="0" presId="urn:microsoft.com/office/officeart/2005/8/layout/vList2"/>
    <dgm:cxn modelId="{FEC1FAD4-A7E3-456B-90DC-0685E2403E5F}" srcId="{09511537-6CFE-4C1A-AE5C-E12ABF92978E}" destId="{19B77099-6AAA-49CC-B328-20A128FCF5FE}" srcOrd="1" destOrd="0" parTransId="{956E507B-072C-45E0-B396-41CA85474D83}" sibTransId="{A36CFB92-3FF9-4CA1-8920-1AEACE656B95}"/>
    <dgm:cxn modelId="{620217F4-0169-474A-950E-8AD207BB9851}" srcId="{09511537-6CFE-4C1A-AE5C-E12ABF92978E}" destId="{F4D2401C-472A-4D88-8350-39EF186BD8C3}" srcOrd="3" destOrd="0" parTransId="{05170470-7B0E-4968-B2C1-80C8E8D3C6DA}" sibTransId="{404BB9F5-C3CB-4664-B959-AADE38196F0C}"/>
    <dgm:cxn modelId="{EE020412-4516-48D6-8090-02F52187205B}" srcId="{09511537-6CFE-4C1A-AE5C-E12ABF92978E}" destId="{758FA184-ABD0-4727-B37C-5EB1BCF2AF30}" srcOrd="2" destOrd="0" parTransId="{AEFB7A01-C1DD-4ACE-A5FD-17045610D365}" sibTransId="{864DDEC6-0B68-4C4D-9010-F4F59A716DA7}"/>
    <dgm:cxn modelId="{FA026091-FD6B-4930-9DAB-F4D058BCFEBC}" type="presParOf" srcId="{A4D20601-54E4-488D-A25B-B642D5BFCF9B}" destId="{5BF4BE68-4F3A-46BE-A427-E2203659B584}" srcOrd="0" destOrd="0" presId="urn:microsoft.com/office/officeart/2005/8/layout/vList2"/>
    <dgm:cxn modelId="{3FE8826C-EC82-4D58-B0D4-5BA5B8137B89}" type="presParOf" srcId="{A4D20601-54E4-488D-A25B-B642D5BFCF9B}" destId="{0F8C38FF-47CB-4A62-B7BB-1407FDA5CFBF}" srcOrd="1" destOrd="0" presId="urn:microsoft.com/office/officeart/2005/8/layout/vList2"/>
    <dgm:cxn modelId="{55D79ED6-1239-42D9-B1CA-F211898FFB56}" type="presParOf" srcId="{A4D20601-54E4-488D-A25B-B642D5BFCF9B}" destId="{DB0FD615-97B0-4F20-A4C1-B2DADAE853A8}" srcOrd="2" destOrd="0" presId="urn:microsoft.com/office/officeart/2005/8/layout/vList2"/>
    <dgm:cxn modelId="{DB60642E-4527-4256-9273-D72E15C46A34}" type="presParOf" srcId="{A4D20601-54E4-488D-A25B-B642D5BFCF9B}" destId="{D965CA09-83EA-43BC-8875-5B66BA70DD96}" srcOrd="3" destOrd="0" presId="urn:microsoft.com/office/officeart/2005/8/layout/vList2"/>
    <dgm:cxn modelId="{33BBB687-5320-4679-931D-52AA598D6F6C}" type="presParOf" srcId="{A4D20601-54E4-488D-A25B-B642D5BFCF9B}" destId="{0C5D43A9-2B44-4A97-9CF1-2D02B7BD9288}" srcOrd="4" destOrd="0" presId="urn:microsoft.com/office/officeart/2005/8/layout/vList2"/>
    <dgm:cxn modelId="{E8AD9884-53FE-49D0-ABE6-71AEDF0F42B4}" type="presParOf" srcId="{A4D20601-54E4-488D-A25B-B642D5BFCF9B}" destId="{3DEF3889-5389-4D53-B74F-AA775FA0E017}" srcOrd="5" destOrd="0" presId="urn:microsoft.com/office/officeart/2005/8/layout/vList2"/>
    <dgm:cxn modelId="{F2A599DA-80B0-417D-9C11-5C6312A0CB01}" type="presParOf" srcId="{A4D20601-54E4-488D-A25B-B642D5BFCF9B}" destId="{F07A5A92-02DC-4C47-9387-605CEB32C630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8ADEF91-1B0A-4739-92EB-F644CA689C26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B004351-9F9B-41D7-A26E-1679E5125464}">
      <dgm:prSet phldrT="[Текст]" custT="1"/>
      <dgm:spPr>
        <a:gradFill rotWithShape="0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dgm:spPr>
      <dgm:t>
        <a:bodyPr/>
        <a:lstStyle/>
        <a:p>
          <a:r>
            <a:rPr lang="ru-RU" sz="24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Существующие </a:t>
          </a:r>
          <a:r>
            <a:rPr lang="ru-RU" sz="24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проблемы</a:t>
          </a:r>
          <a:endParaRPr lang="ru-RU" sz="2400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48E6F5F-8EA6-4B74-A70C-770402CC1D5B}" type="parTrans" cxnId="{2BC03B82-E978-4DA4-BA27-6CE82C5DB6F9}">
      <dgm:prSet/>
      <dgm:spPr/>
      <dgm:t>
        <a:bodyPr/>
        <a:lstStyle/>
        <a:p>
          <a:endParaRPr lang="ru-RU" sz="1600"/>
        </a:p>
      </dgm:t>
    </dgm:pt>
    <dgm:pt modelId="{60A5A716-5E34-45E2-B7AB-BCC715B8AEF6}" type="sibTrans" cxnId="{2BC03B82-E978-4DA4-BA27-6CE82C5DB6F9}">
      <dgm:prSet/>
      <dgm:spPr/>
      <dgm:t>
        <a:bodyPr/>
        <a:lstStyle/>
        <a:p>
          <a:endParaRPr lang="ru-RU" sz="1600"/>
        </a:p>
      </dgm:t>
    </dgm:pt>
    <dgm:pt modelId="{88048470-932B-417D-B486-6093D01BD00F}" type="pres">
      <dgm:prSet presAssocID="{A8ADEF91-1B0A-4739-92EB-F644CA689C2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171B502-EC60-4164-B0EA-F92A70790018}" type="pres">
      <dgm:prSet presAssocID="{DB004351-9F9B-41D7-A26E-1679E5125464}" presName="composite" presStyleCnt="0"/>
      <dgm:spPr/>
    </dgm:pt>
    <dgm:pt modelId="{2D64BDD8-26EE-46FC-BD90-61D37EE6350D}" type="pres">
      <dgm:prSet presAssocID="{DB004351-9F9B-41D7-A26E-1679E5125464}" presName="parentText" presStyleLbl="alignNode1" presStyleIdx="0" presStyleCnt="1" custScaleX="131080" custScaleY="125261" custLinFactNeighborX="31889" custLinFactNeighborY="-1118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73DC7D-D24D-411F-BD8C-F5DFFAE7F098}" type="pres">
      <dgm:prSet presAssocID="{DB004351-9F9B-41D7-A26E-1679E5125464}" presName="descendantText" presStyleLbl="alignAcc1" presStyleIdx="0" presStyleCnt="1" custScaleX="79776" custScaleY="247037" custLinFactNeighborX="17428" custLinFactNeighborY="39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BC03B82-E978-4DA4-BA27-6CE82C5DB6F9}" srcId="{A8ADEF91-1B0A-4739-92EB-F644CA689C26}" destId="{DB004351-9F9B-41D7-A26E-1679E5125464}" srcOrd="0" destOrd="0" parTransId="{848E6F5F-8EA6-4B74-A70C-770402CC1D5B}" sibTransId="{60A5A716-5E34-45E2-B7AB-BCC715B8AEF6}"/>
    <dgm:cxn modelId="{CA2AFEE4-8356-4F47-81AD-7E776C45B523}" type="presOf" srcId="{DB004351-9F9B-41D7-A26E-1679E5125464}" destId="{2D64BDD8-26EE-46FC-BD90-61D37EE6350D}" srcOrd="0" destOrd="0" presId="urn:microsoft.com/office/officeart/2005/8/layout/chevron2"/>
    <dgm:cxn modelId="{569309F8-428A-49A0-B24C-A02B78F38324}" type="presOf" srcId="{A8ADEF91-1B0A-4739-92EB-F644CA689C26}" destId="{88048470-932B-417D-B486-6093D01BD00F}" srcOrd="0" destOrd="0" presId="urn:microsoft.com/office/officeart/2005/8/layout/chevron2"/>
    <dgm:cxn modelId="{B949CADC-EBE4-4DAE-9048-6809F1E8EDAD}" type="presParOf" srcId="{88048470-932B-417D-B486-6093D01BD00F}" destId="{E171B502-EC60-4164-B0EA-F92A70790018}" srcOrd="0" destOrd="0" presId="urn:microsoft.com/office/officeart/2005/8/layout/chevron2"/>
    <dgm:cxn modelId="{2D862C82-9ACA-4838-8FDC-82B10D079DCB}" type="presParOf" srcId="{E171B502-EC60-4164-B0EA-F92A70790018}" destId="{2D64BDD8-26EE-46FC-BD90-61D37EE6350D}" srcOrd="0" destOrd="0" presId="urn:microsoft.com/office/officeart/2005/8/layout/chevron2"/>
    <dgm:cxn modelId="{5E6E543A-3BF5-426E-B1D9-2F256D680B46}" type="presParOf" srcId="{E171B502-EC60-4164-B0EA-F92A70790018}" destId="{0773DC7D-D24D-411F-BD8C-F5DFFAE7F09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9511537-6CFE-4C1A-AE5C-E12ABF92978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FAC597A-7912-4087-8909-ABCE3DE56341}">
      <dgm:prSet/>
      <dgm:spPr/>
      <dgm:t>
        <a:bodyPr/>
        <a:lstStyle/>
        <a:p>
          <a:pPr lvl="0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низкое качество литых заготовок</a:t>
          </a:r>
          <a:endParaRPr lang="ru-RU" dirty="0"/>
        </a:p>
      </dgm:t>
    </dgm:pt>
    <dgm:pt modelId="{4CB8456F-BC4D-41ED-9A46-B56040FFF4A2}" type="parTrans" cxnId="{BE10A179-2ECD-4DE1-A315-23C7A758D93D}">
      <dgm:prSet/>
      <dgm:spPr/>
      <dgm:t>
        <a:bodyPr/>
        <a:lstStyle/>
        <a:p>
          <a:endParaRPr lang="ru-RU"/>
        </a:p>
      </dgm:t>
    </dgm:pt>
    <dgm:pt modelId="{632B4212-6F79-4D2B-81C4-D6B31C0378DD}" type="sibTrans" cxnId="{BE10A179-2ECD-4DE1-A315-23C7A758D93D}">
      <dgm:prSet/>
      <dgm:spPr/>
      <dgm:t>
        <a:bodyPr/>
        <a:lstStyle/>
        <a:p>
          <a:endParaRPr lang="ru-RU"/>
        </a:p>
      </dgm:t>
    </dgm:pt>
    <dgm:pt modelId="{73B33D77-54EC-44BE-AB70-90A007ACDF32}">
      <dgm:prSet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физический и  моральный износ оборудования</a:t>
          </a:r>
          <a:endParaRPr lang="ru-RU" dirty="0" smtClean="0"/>
        </a:p>
      </dgm:t>
    </dgm:pt>
    <dgm:pt modelId="{DFB7646D-AB1C-40E7-BCCA-B1A6210F54ED}" type="parTrans" cxnId="{74A288AE-028D-4E3C-9DB9-29DB58262761}">
      <dgm:prSet/>
      <dgm:spPr/>
      <dgm:t>
        <a:bodyPr/>
        <a:lstStyle/>
        <a:p>
          <a:endParaRPr lang="ru-RU"/>
        </a:p>
      </dgm:t>
    </dgm:pt>
    <dgm:pt modelId="{0EB6763A-C91F-488C-91F5-06AD44652A14}" type="sibTrans" cxnId="{74A288AE-028D-4E3C-9DB9-29DB58262761}">
      <dgm:prSet/>
      <dgm:spPr/>
      <dgm:t>
        <a:bodyPr/>
        <a:lstStyle/>
        <a:p>
          <a:endParaRPr lang="ru-RU"/>
        </a:p>
      </dgm:t>
    </dgm:pt>
    <dgm:pt modelId="{3B2FA204-C58B-4F73-8716-7F02E37FE067}">
      <dgm:prSet/>
      <dgm:spPr/>
      <dgm:t>
        <a:bodyPr/>
        <a:lstStyle/>
        <a:p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отсутствия автоматизации</a:t>
          </a:r>
          <a:endParaRPr lang="ru-RU" dirty="0">
            <a:latin typeface="Arial" panose="020B0604020202020204" pitchFamily="34" charset="0"/>
            <a:ea typeface="Times New Roman" panose="02020603050405020304" pitchFamily="18" charset="0"/>
            <a:cs typeface="Arial" panose="020B0604020202020204" pitchFamily="34" charset="0"/>
          </a:endParaRPr>
        </a:p>
      </dgm:t>
    </dgm:pt>
    <dgm:pt modelId="{8B0603F7-5EEE-4F7B-AE0D-762F1F5643F1}" type="parTrans" cxnId="{4AB0C75C-CAD8-4A94-B4A8-96AD7F5A82A8}">
      <dgm:prSet/>
      <dgm:spPr/>
      <dgm:t>
        <a:bodyPr/>
        <a:lstStyle/>
        <a:p>
          <a:endParaRPr lang="ru-RU"/>
        </a:p>
      </dgm:t>
    </dgm:pt>
    <dgm:pt modelId="{3A82A5B9-11DE-4EBD-A5D4-1B5299C6C4FD}" type="sibTrans" cxnId="{4AB0C75C-CAD8-4A94-B4A8-96AD7F5A82A8}">
      <dgm:prSet/>
      <dgm:spPr/>
      <dgm:t>
        <a:bodyPr/>
        <a:lstStyle/>
        <a:p>
          <a:endParaRPr lang="ru-RU"/>
        </a:p>
      </dgm:t>
    </dgm:pt>
    <dgm:pt modelId="{A4D20601-54E4-488D-A25B-B642D5BFCF9B}" type="pres">
      <dgm:prSet presAssocID="{09511537-6CFE-4C1A-AE5C-E12ABF92978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4E2A7A2-8661-43FE-8E48-6289E1A121B6}" type="pres">
      <dgm:prSet presAssocID="{73B33D77-54EC-44BE-AB70-90A007ACDF32}" presName="parentText" presStyleLbl="node1" presStyleIdx="0" presStyleCnt="3" custLinFactY="-736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882F28-86E0-4A08-8CEF-887EB5104EF4}" type="pres">
      <dgm:prSet presAssocID="{0EB6763A-C91F-488C-91F5-06AD44652A14}" presName="spacer" presStyleCnt="0"/>
      <dgm:spPr/>
    </dgm:pt>
    <dgm:pt modelId="{0866C1A0-1FA8-491A-BB64-FA23F560ED55}" type="pres">
      <dgm:prSet presAssocID="{FFAC597A-7912-4087-8909-ABCE3DE56341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60F442-CCC3-4E26-8BCE-CD21C2D12EFA}" type="pres">
      <dgm:prSet presAssocID="{632B4212-6F79-4D2B-81C4-D6B31C0378DD}" presName="spacer" presStyleCnt="0"/>
      <dgm:spPr/>
    </dgm:pt>
    <dgm:pt modelId="{75387859-A2C3-4582-9EF8-AEF9C3BC54CF}" type="pres">
      <dgm:prSet presAssocID="{3B2FA204-C58B-4F73-8716-7F02E37FE067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4A288AE-028D-4E3C-9DB9-29DB58262761}" srcId="{09511537-6CFE-4C1A-AE5C-E12ABF92978E}" destId="{73B33D77-54EC-44BE-AB70-90A007ACDF32}" srcOrd="0" destOrd="0" parTransId="{DFB7646D-AB1C-40E7-BCCA-B1A6210F54ED}" sibTransId="{0EB6763A-C91F-488C-91F5-06AD44652A14}"/>
    <dgm:cxn modelId="{BE10A179-2ECD-4DE1-A315-23C7A758D93D}" srcId="{09511537-6CFE-4C1A-AE5C-E12ABF92978E}" destId="{FFAC597A-7912-4087-8909-ABCE3DE56341}" srcOrd="1" destOrd="0" parTransId="{4CB8456F-BC4D-41ED-9A46-B56040FFF4A2}" sibTransId="{632B4212-6F79-4D2B-81C4-D6B31C0378DD}"/>
    <dgm:cxn modelId="{B9787ABA-4FBD-454D-80BA-40CBF0302539}" type="presOf" srcId="{FFAC597A-7912-4087-8909-ABCE3DE56341}" destId="{0866C1A0-1FA8-491A-BB64-FA23F560ED55}" srcOrd="0" destOrd="0" presId="urn:microsoft.com/office/officeart/2005/8/layout/vList2"/>
    <dgm:cxn modelId="{8D9EA273-F2D5-4F57-B51B-4F47EB9CBEEC}" type="presOf" srcId="{3B2FA204-C58B-4F73-8716-7F02E37FE067}" destId="{75387859-A2C3-4582-9EF8-AEF9C3BC54CF}" srcOrd="0" destOrd="0" presId="urn:microsoft.com/office/officeart/2005/8/layout/vList2"/>
    <dgm:cxn modelId="{2667821D-238F-40D4-AC66-E39C9FE461F0}" type="presOf" srcId="{09511537-6CFE-4C1A-AE5C-E12ABF92978E}" destId="{A4D20601-54E4-488D-A25B-B642D5BFCF9B}" srcOrd="0" destOrd="0" presId="urn:microsoft.com/office/officeart/2005/8/layout/vList2"/>
    <dgm:cxn modelId="{38A8D44F-E9C8-413C-B8C4-22B6D34266DC}" type="presOf" srcId="{73B33D77-54EC-44BE-AB70-90A007ACDF32}" destId="{F4E2A7A2-8661-43FE-8E48-6289E1A121B6}" srcOrd="0" destOrd="0" presId="urn:microsoft.com/office/officeart/2005/8/layout/vList2"/>
    <dgm:cxn modelId="{4AB0C75C-CAD8-4A94-B4A8-96AD7F5A82A8}" srcId="{09511537-6CFE-4C1A-AE5C-E12ABF92978E}" destId="{3B2FA204-C58B-4F73-8716-7F02E37FE067}" srcOrd="2" destOrd="0" parTransId="{8B0603F7-5EEE-4F7B-AE0D-762F1F5643F1}" sibTransId="{3A82A5B9-11DE-4EBD-A5D4-1B5299C6C4FD}"/>
    <dgm:cxn modelId="{C6599666-E94E-4180-B9EF-8607166F632C}" type="presParOf" srcId="{A4D20601-54E4-488D-A25B-B642D5BFCF9B}" destId="{F4E2A7A2-8661-43FE-8E48-6289E1A121B6}" srcOrd="0" destOrd="0" presId="urn:microsoft.com/office/officeart/2005/8/layout/vList2"/>
    <dgm:cxn modelId="{04FD820D-3BDD-417C-B8EE-3F17395346DA}" type="presParOf" srcId="{A4D20601-54E4-488D-A25B-B642D5BFCF9B}" destId="{6D882F28-86E0-4A08-8CEF-887EB5104EF4}" srcOrd="1" destOrd="0" presId="urn:microsoft.com/office/officeart/2005/8/layout/vList2"/>
    <dgm:cxn modelId="{8E1199F2-486E-4D2F-9395-4B6FD34B2EFC}" type="presParOf" srcId="{A4D20601-54E4-488D-A25B-B642D5BFCF9B}" destId="{0866C1A0-1FA8-491A-BB64-FA23F560ED55}" srcOrd="2" destOrd="0" presId="urn:microsoft.com/office/officeart/2005/8/layout/vList2"/>
    <dgm:cxn modelId="{887CB69E-F58B-437D-926F-799C91153C62}" type="presParOf" srcId="{A4D20601-54E4-488D-A25B-B642D5BFCF9B}" destId="{E860F442-CCC3-4E26-8BCE-CD21C2D12EFA}" srcOrd="3" destOrd="0" presId="urn:microsoft.com/office/officeart/2005/8/layout/vList2"/>
    <dgm:cxn modelId="{77B42608-A6E6-43E6-B4D7-0F5AB9190650}" type="presParOf" srcId="{A4D20601-54E4-488D-A25B-B642D5BFCF9B}" destId="{75387859-A2C3-4582-9EF8-AEF9C3BC54CF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7744D6-0315-4DA3-ACB5-7DD3075558DE}">
      <dsp:nvSpPr>
        <dsp:cNvPr id="0" name=""/>
        <dsp:cNvSpPr/>
      </dsp:nvSpPr>
      <dsp:spPr>
        <a:xfrm>
          <a:off x="-4803043" y="-736137"/>
          <a:ext cx="5720746" cy="5720746"/>
        </a:xfrm>
        <a:prstGeom prst="blockArc">
          <a:avLst>
            <a:gd name="adj1" fmla="val 18900000"/>
            <a:gd name="adj2" fmla="val 2700000"/>
            <a:gd name="adj3" fmla="val 378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E89808-E129-4CFB-B663-5FE09161B3A2}">
      <dsp:nvSpPr>
        <dsp:cNvPr id="0" name=""/>
        <dsp:cNvSpPr/>
      </dsp:nvSpPr>
      <dsp:spPr>
        <a:xfrm>
          <a:off x="401584" y="342037"/>
          <a:ext cx="7965251" cy="378043"/>
        </a:xfrm>
        <a:prstGeom prst="rect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1663" tIns="40640" rIns="40640" bIns="4064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Изучить теоретические основы модернизации производства как комплексного процесса инновационного развития предприятия</a:t>
          </a:r>
        </a:p>
      </dsp:txBody>
      <dsp:txXfrm>
        <a:off x="401584" y="342037"/>
        <a:ext cx="7965251" cy="378043"/>
      </dsp:txXfrm>
    </dsp:sp>
    <dsp:sp modelId="{F7DF8310-06CA-40EF-A05C-387E7C9ED7F4}">
      <dsp:nvSpPr>
        <dsp:cNvPr id="0" name=""/>
        <dsp:cNvSpPr/>
      </dsp:nvSpPr>
      <dsp:spPr>
        <a:xfrm>
          <a:off x="69566" y="199040"/>
          <a:ext cx="664036" cy="66403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BA67DA-AB14-4878-B86F-D280CC90353D}">
      <dsp:nvSpPr>
        <dsp:cNvPr id="0" name=""/>
        <dsp:cNvSpPr/>
      </dsp:nvSpPr>
      <dsp:spPr>
        <a:xfrm>
          <a:off x="782247" y="1062033"/>
          <a:ext cx="7584588" cy="531228"/>
        </a:xfrm>
        <a:prstGeom prst="rect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1663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600" kern="12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Провести анализ производственно-хозяйственной деятельности  АО «КРАСМАШ»</a:t>
          </a:r>
          <a:endParaRPr lang="ru-RU" sz="16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782247" y="1062033"/>
        <a:ext cx="7584588" cy="531228"/>
      </dsp:txXfrm>
    </dsp:sp>
    <dsp:sp modelId="{DFB07DE2-0739-44B1-814A-0D19250CB461}">
      <dsp:nvSpPr>
        <dsp:cNvPr id="0" name=""/>
        <dsp:cNvSpPr/>
      </dsp:nvSpPr>
      <dsp:spPr>
        <a:xfrm>
          <a:off x="450229" y="995629"/>
          <a:ext cx="664036" cy="66403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536C24-1E32-4395-932A-D9FADA46BC54}">
      <dsp:nvSpPr>
        <dsp:cNvPr id="0" name=""/>
        <dsp:cNvSpPr/>
      </dsp:nvSpPr>
      <dsp:spPr>
        <a:xfrm>
          <a:off x="899080" y="1858621"/>
          <a:ext cx="7467755" cy="531228"/>
        </a:xfrm>
        <a:prstGeom prst="rect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1663" tIns="40640" rIns="40640" bIns="4064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Провести анализ состояния </a:t>
          </a:r>
          <a:r>
            <a:rPr lang="ru-RU" sz="1600" kern="12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производства </a:t>
          </a:r>
          <a:r>
            <a:rPr lang="ru-RU" sz="1600" kern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литейного цеха </a:t>
          </a:r>
          <a:r>
            <a:rPr lang="ru-RU" sz="1600" kern="12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АО </a:t>
          </a:r>
          <a:r>
            <a:rPr lang="ru-RU" sz="1600" kern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«КРАСМАШ»</a:t>
          </a:r>
          <a:endParaRPr lang="ru-RU" sz="16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899080" y="1858621"/>
        <a:ext cx="7467755" cy="531228"/>
      </dsp:txXfrm>
    </dsp:sp>
    <dsp:sp modelId="{5204071A-28E3-4C2C-96C4-B61429C3D430}">
      <dsp:nvSpPr>
        <dsp:cNvPr id="0" name=""/>
        <dsp:cNvSpPr/>
      </dsp:nvSpPr>
      <dsp:spPr>
        <a:xfrm>
          <a:off x="567062" y="1792217"/>
          <a:ext cx="664036" cy="66403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C48F24-F668-4F72-93A0-22F1F1F8A594}">
      <dsp:nvSpPr>
        <dsp:cNvPr id="0" name=""/>
        <dsp:cNvSpPr/>
      </dsp:nvSpPr>
      <dsp:spPr>
        <a:xfrm>
          <a:off x="782247" y="2601287"/>
          <a:ext cx="7584588" cy="639073"/>
        </a:xfrm>
        <a:prstGeom prst="rect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1663" tIns="40640" rIns="40640" bIns="4064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600" i="0" kern="12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Провести технико-экономическое обоснование проекта модернизации плавильно-заливочного участка точного литья </a:t>
          </a:r>
          <a:r>
            <a:rPr lang="ru-RU" sz="1600" i="0" kern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литейного цеха </a:t>
          </a:r>
          <a:r>
            <a:rPr lang="ru-RU" sz="1600" i="0" kern="12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АО </a:t>
          </a:r>
          <a:r>
            <a:rPr lang="ru-RU" sz="1600" i="0" kern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«КРАСМАШ»</a:t>
          </a:r>
        </a:p>
      </dsp:txBody>
      <dsp:txXfrm>
        <a:off x="782247" y="2601287"/>
        <a:ext cx="7584588" cy="639073"/>
      </dsp:txXfrm>
    </dsp:sp>
    <dsp:sp modelId="{0BDBFBD8-EDF1-41D8-ACDC-219B5831216B}">
      <dsp:nvSpPr>
        <dsp:cNvPr id="0" name=""/>
        <dsp:cNvSpPr/>
      </dsp:nvSpPr>
      <dsp:spPr>
        <a:xfrm>
          <a:off x="450229" y="2588806"/>
          <a:ext cx="664036" cy="66403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E20EA0-8149-4A5D-9843-DC30DF92C687}">
      <dsp:nvSpPr>
        <dsp:cNvPr id="0" name=""/>
        <dsp:cNvSpPr/>
      </dsp:nvSpPr>
      <dsp:spPr>
        <a:xfrm>
          <a:off x="401584" y="3451798"/>
          <a:ext cx="7965251" cy="531228"/>
        </a:xfrm>
        <a:prstGeom prst="rect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1663" tIns="40640" rIns="40640" bIns="4064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Произвести оценку эффективности проекта</a:t>
          </a:r>
        </a:p>
      </dsp:txBody>
      <dsp:txXfrm>
        <a:off x="401584" y="3451798"/>
        <a:ext cx="7965251" cy="531228"/>
      </dsp:txXfrm>
    </dsp:sp>
    <dsp:sp modelId="{3E24D3B4-204D-4D96-94AB-1498054574FE}">
      <dsp:nvSpPr>
        <dsp:cNvPr id="0" name=""/>
        <dsp:cNvSpPr/>
      </dsp:nvSpPr>
      <dsp:spPr>
        <a:xfrm>
          <a:off x="69566" y="3385394"/>
          <a:ext cx="664036" cy="66403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2F0A94-902F-4481-84AD-41CA6F21B63D}">
      <dsp:nvSpPr>
        <dsp:cNvPr id="0" name=""/>
        <dsp:cNvSpPr/>
      </dsp:nvSpPr>
      <dsp:spPr>
        <a:xfrm>
          <a:off x="0" y="0"/>
          <a:ext cx="6155814" cy="406400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6EF835-BEB4-4DAD-9090-92412C57411B}">
      <dsp:nvSpPr>
        <dsp:cNvPr id="0" name=""/>
        <dsp:cNvSpPr/>
      </dsp:nvSpPr>
      <dsp:spPr>
        <a:xfrm>
          <a:off x="208600" y="1219199"/>
          <a:ext cx="1846745" cy="162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Освоение новых видов продукции, расширение возможностей</a:t>
          </a:r>
          <a:endParaRPr lang="ru-RU" sz="1800" kern="1200" dirty="0"/>
        </a:p>
      </dsp:txBody>
      <dsp:txXfrm>
        <a:off x="287955" y="1298554"/>
        <a:ext cx="1688035" cy="1466890"/>
      </dsp:txXfrm>
    </dsp:sp>
    <dsp:sp modelId="{B05188E2-FDCC-4283-8C31-22B40DBCE9D8}">
      <dsp:nvSpPr>
        <dsp:cNvPr id="0" name=""/>
        <dsp:cNvSpPr/>
      </dsp:nvSpPr>
      <dsp:spPr>
        <a:xfrm>
          <a:off x="2154536" y="1219199"/>
          <a:ext cx="1846745" cy="162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Сокращение потерь и цикла изготовления</a:t>
          </a:r>
          <a:endParaRPr lang="ru-RU" sz="1800" kern="1200" dirty="0"/>
        </a:p>
      </dsp:txBody>
      <dsp:txXfrm>
        <a:off x="2233891" y="1298554"/>
        <a:ext cx="1688035" cy="1466890"/>
      </dsp:txXfrm>
    </dsp:sp>
    <dsp:sp modelId="{C6E24688-D702-4D04-943B-38CF38824739}">
      <dsp:nvSpPr>
        <dsp:cNvPr id="0" name=""/>
        <dsp:cNvSpPr/>
      </dsp:nvSpPr>
      <dsp:spPr>
        <a:xfrm>
          <a:off x="4100472" y="1219199"/>
          <a:ext cx="1846745" cy="162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Повышение качества продукции</a:t>
          </a:r>
          <a:endParaRPr lang="ru-RU" sz="1800" kern="1200" dirty="0"/>
        </a:p>
      </dsp:txBody>
      <dsp:txXfrm>
        <a:off x="4179827" y="1298554"/>
        <a:ext cx="1688035" cy="146689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F4BE68-4F3A-46BE-A427-E2203659B584}">
      <dsp:nvSpPr>
        <dsp:cNvPr id="0" name=""/>
        <dsp:cNvSpPr/>
      </dsp:nvSpPr>
      <dsp:spPr>
        <a:xfrm>
          <a:off x="0" y="623"/>
          <a:ext cx="4728545" cy="10052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производство ракетно-космической техники</a:t>
          </a:r>
          <a:endParaRPr lang="ru-RU" sz="28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49074" y="49697"/>
        <a:ext cx="4630397" cy="907137"/>
      </dsp:txXfrm>
    </dsp:sp>
    <dsp:sp modelId="{DB0FD615-97B0-4F20-A4C1-B2DADAE853A8}">
      <dsp:nvSpPr>
        <dsp:cNvPr id="0" name=""/>
        <dsp:cNvSpPr/>
      </dsp:nvSpPr>
      <dsp:spPr>
        <a:xfrm>
          <a:off x="0" y="1007111"/>
          <a:ext cx="4728545" cy="10052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теплообменная аппаратура </a:t>
          </a:r>
          <a:endParaRPr lang="ru-RU" sz="28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49074" y="1056185"/>
        <a:ext cx="4630397" cy="907137"/>
      </dsp:txXfrm>
    </dsp:sp>
    <dsp:sp modelId="{0C5D43A9-2B44-4A97-9CF1-2D02B7BD9288}">
      <dsp:nvSpPr>
        <dsp:cNvPr id="0" name=""/>
        <dsp:cNvSpPr/>
      </dsp:nvSpPr>
      <dsp:spPr>
        <a:xfrm>
          <a:off x="0" y="2038581"/>
          <a:ext cx="4728545" cy="10052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котловое и ёмкостное оборудование</a:t>
          </a:r>
          <a:endParaRPr lang="ru-RU" sz="28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49074" y="2087655"/>
        <a:ext cx="4630397" cy="907137"/>
      </dsp:txXfrm>
    </dsp:sp>
    <dsp:sp modelId="{F07A5A92-02DC-4C47-9387-605CEB32C630}">
      <dsp:nvSpPr>
        <dsp:cNvPr id="0" name=""/>
        <dsp:cNvSpPr/>
      </dsp:nvSpPr>
      <dsp:spPr>
        <a:xfrm>
          <a:off x="0" y="3057029"/>
          <a:ext cx="4728545" cy="10052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нестандартное оборудование и др.</a:t>
          </a:r>
          <a:endParaRPr lang="ru-RU" sz="28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49074" y="3106103"/>
        <a:ext cx="4630397" cy="90713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64BDD8-26EE-46FC-BD90-61D37EE6350D}">
      <dsp:nvSpPr>
        <dsp:cNvPr id="0" name=""/>
        <dsp:cNvSpPr/>
      </dsp:nvSpPr>
      <dsp:spPr>
        <a:xfrm rot="5400000">
          <a:off x="351485" y="1116183"/>
          <a:ext cx="3419334" cy="2504725"/>
        </a:xfrm>
        <a:prstGeom prst="chevron">
          <a:avLst/>
        </a:prstGeom>
        <a:gradFill rotWithShape="0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Существующие </a:t>
          </a:r>
          <a:r>
            <a:rPr lang="ru-RU" sz="2400" kern="12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проблемы</a:t>
          </a:r>
          <a:endParaRPr lang="ru-RU" sz="2400" kern="1200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 rot="-5400000">
        <a:off x="808790" y="1911242"/>
        <a:ext cx="2504725" cy="914609"/>
      </dsp:txXfrm>
    </dsp:sp>
    <dsp:sp modelId="{0773DC7D-D24D-411F-BD8C-F5DFFAE7F098}">
      <dsp:nvSpPr>
        <dsp:cNvPr id="0" name=""/>
        <dsp:cNvSpPr/>
      </dsp:nvSpPr>
      <dsp:spPr>
        <a:xfrm rot="5400000">
          <a:off x="3855629" y="-543944"/>
          <a:ext cx="4383299" cy="548956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E2A7A2-8661-43FE-8E48-6289E1A121B6}">
      <dsp:nvSpPr>
        <dsp:cNvPr id="0" name=""/>
        <dsp:cNvSpPr/>
      </dsp:nvSpPr>
      <dsp:spPr>
        <a:xfrm>
          <a:off x="0" y="92999"/>
          <a:ext cx="4728545" cy="1179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kern="1200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физический и  моральный износ оборудования</a:t>
          </a:r>
          <a:endParaRPr lang="ru-RU" sz="2800" kern="1200" dirty="0" smtClean="0"/>
        </a:p>
      </dsp:txBody>
      <dsp:txXfrm>
        <a:off x="57572" y="150571"/>
        <a:ext cx="4613401" cy="1064216"/>
      </dsp:txXfrm>
    </dsp:sp>
    <dsp:sp modelId="{0866C1A0-1FA8-491A-BB64-FA23F560ED55}">
      <dsp:nvSpPr>
        <dsp:cNvPr id="0" name=""/>
        <dsp:cNvSpPr/>
      </dsp:nvSpPr>
      <dsp:spPr>
        <a:xfrm>
          <a:off x="0" y="1442320"/>
          <a:ext cx="4728545" cy="1179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низкое качество литых заготовок</a:t>
          </a:r>
          <a:endParaRPr lang="ru-RU" sz="2800" kern="1200" dirty="0"/>
        </a:p>
      </dsp:txBody>
      <dsp:txXfrm>
        <a:off x="57572" y="1499892"/>
        <a:ext cx="4613401" cy="1064216"/>
      </dsp:txXfrm>
    </dsp:sp>
    <dsp:sp modelId="{75387859-A2C3-4582-9EF8-AEF9C3BC54CF}">
      <dsp:nvSpPr>
        <dsp:cNvPr id="0" name=""/>
        <dsp:cNvSpPr/>
      </dsp:nvSpPr>
      <dsp:spPr>
        <a:xfrm>
          <a:off x="0" y="2702319"/>
          <a:ext cx="4728545" cy="1179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Arial" panose="020B0604020202020204" pitchFamily="34" charset="0"/>
              <a:cs typeface="Arial" panose="020B0604020202020204" pitchFamily="34" charset="0"/>
            </a:rPr>
            <a:t>отсутствия автоматизации</a:t>
          </a:r>
          <a:endParaRPr lang="ru-RU" sz="2800" kern="1200" dirty="0">
            <a:latin typeface="Arial" panose="020B0604020202020204" pitchFamily="34" charset="0"/>
            <a:ea typeface="Times New Roman" panose="02020603050405020304" pitchFamily="18" charset="0"/>
            <a:cs typeface="Arial" panose="020B0604020202020204" pitchFamily="34" charset="0"/>
          </a:endParaRPr>
        </a:p>
      </dsp:txBody>
      <dsp:txXfrm>
        <a:off x="57572" y="2759891"/>
        <a:ext cx="4613401" cy="10642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4EC2AF-3A46-4852-9330-A3349FA9437E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1A704F-EB12-44B6-82AE-6061EF84FA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4252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C58184F0-0330-4483-878D-5886447AB1B2}" type="slidenum">
              <a:rPr lang="ru-RU" altLang="ru-RU" smtClean="0"/>
              <a:pPr/>
              <a:t>1</a:t>
            </a:fld>
            <a:endParaRPr lang="ru-RU" altLang="ru-RU"/>
          </a:p>
        </p:txBody>
      </p:sp>
      <p:sp>
        <p:nvSpPr>
          <p:cNvPr id="163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20800" y="879475"/>
            <a:ext cx="4217988" cy="31638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63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2101" y="4351153"/>
            <a:ext cx="4741808" cy="311527"/>
          </a:xfrm>
          <a:noFill/>
          <a:ln/>
        </p:spPr>
        <p:txBody>
          <a:bodyPr wrap="none" anchor="ctr">
            <a:normAutofit fontScale="77500" lnSpcReduction="20000"/>
          </a:bodyPr>
          <a:lstStyle/>
          <a:p>
            <a:pPr marL="215900" indent="-214313" eaLnBrk="1">
              <a:spcBef>
                <a:spcPct val="0"/>
              </a:spcBef>
              <a:buClrTx/>
              <a:buFontTx/>
              <a:buNone/>
              <a:tabLst>
                <a:tab pos="215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ru-RU" altLang="ru-RU" sz="2200">
              <a:latin typeface="Times New Roman" pitchFamily="18" charset="0"/>
              <a:cs typeface="Tahoma" pitchFamily="32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8263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1199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4335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3757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9863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1503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2620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5572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1818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9788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4667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3803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9" r:id="rId1"/>
    <p:sldLayoutId id="2147483970" r:id="rId2"/>
    <p:sldLayoutId id="2147483971" r:id="rId3"/>
    <p:sldLayoutId id="2147483972" r:id="rId4"/>
    <p:sldLayoutId id="2147483973" r:id="rId5"/>
    <p:sldLayoutId id="2147483974" r:id="rId6"/>
    <p:sldLayoutId id="2147483975" r:id="rId7"/>
    <p:sldLayoutId id="2147483976" r:id="rId8"/>
    <p:sldLayoutId id="2147483977" r:id="rId9"/>
    <p:sldLayoutId id="2147483978" r:id="rId10"/>
    <p:sldLayoutId id="21474839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em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emf"/><Relationship Id="rId7" Type="http://schemas.openxmlformats.org/officeDocument/2006/relationships/diagramColors" Target="../diagrams/colors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diagramLayout" Target="../diagrams/layout4.xml"/><Relationship Id="rId7" Type="http://schemas.openxmlformats.org/officeDocument/2006/relationships/image" Target="../media/image3.emf"/><Relationship Id="rId12" Type="http://schemas.microsoft.com/office/2007/relationships/diagramDrawing" Target="../diagrams/drawing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11" Type="http://schemas.openxmlformats.org/officeDocument/2006/relationships/diagramColors" Target="../diagrams/colors5.xml"/><Relationship Id="rId5" Type="http://schemas.openxmlformats.org/officeDocument/2006/relationships/diagramColors" Target="../diagrams/colors4.xml"/><Relationship Id="rId10" Type="http://schemas.openxmlformats.org/officeDocument/2006/relationships/diagramQuickStyle" Target="../diagrams/quickStyle5.xml"/><Relationship Id="rId4" Type="http://schemas.openxmlformats.org/officeDocument/2006/relationships/diagramQuickStyle" Target="../diagrams/quickStyle4.xml"/><Relationship Id="rId9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emf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"/>
          <p:cNvSpPr txBox="1">
            <a:spLocks noChangeArrowheads="1"/>
          </p:cNvSpPr>
          <p:nvPr/>
        </p:nvSpPr>
        <p:spPr bwMode="auto">
          <a:xfrm>
            <a:off x="899592" y="188640"/>
            <a:ext cx="7809120" cy="655270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marL="311045" indent="-309605" algn="ctr">
              <a:buSzPct val="100000"/>
              <a:tabLst>
                <a:tab pos="311045" algn="l"/>
                <a:tab pos="1140497" algn="l"/>
                <a:tab pos="1969949" algn="l"/>
                <a:tab pos="2799401" algn="l"/>
                <a:tab pos="3628854" algn="l"/>
                <a:tab pos="4458306" algn="l"/>
                <a:tab pos="5287758" algn="l"/>
                <a:tab pos="6117210" algn="l"/>
                <a:tab pos="6946663" algn="l"/>
                <a:tab pos="7776115" algn="l"/>
                <a:tab pos="8605567" algn="l"/>
                <a:tab pos="9435019" algn="l"/>
              </a:tabLst>
            </a:pPr>
            <a:r>
              <a:rPr lang="ru-RU" altLang="ru-RU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СИБИРСКИЙ ФЕДЕРАЛЬНЫЙ УНИВЕРСИТЕТ</a:t>
            </a:r>
            <a:endParaRPr lang="ru-RU" altLang="ru-RU" sz="20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11045" indent="-309605" algn="ctr">
              <a:buSzPct val="45000"/>
              <a:tabLst>
                <a:tab pos="311045" algn="l"/>
                <a:tab pos="1140497" algn="l"/>
                <a:tab pos="1969949" algn="l"/>
                <a:tab pos="2799401" algn="l"/>
                <a:tab pos="3628854" algn="l"/>
                <a:tab pos="4458306" algn="l"/>
                <a:tab pos="5287758" algn="l"/>
                <a:tab pos="6117210" algn="l"/>
                <a:tab pos="6946663" algn="l"/>
                <a:tab pos="7776115" algn="l"/>
                <a:tab pos="8605567" algn="l"/>
                <a:tab pos="9435019" algn="l"/>
              </a:tabLst>
            </a:pPr>
            <a:endParaRPr lang="ru-RU" altLang="ru-RU" dirty="0" smtClean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11045" indent="-309605" algn="ctr">
              <a:buSzPct val="45000"/>
              <a:tabLst>
                <a:tab pos="311045" algn="l"/>
                <a:tab pos="1140497" algn="l"/>
                <a:tab pos="1969949" algn="l"/>
                <a:tab pos="2799401" algn="l"/>
                <a:tab pos="3628854" algn="l"/>
                <a:tab pos="4458306" algn="l"/>
                <a:tab pos="5287758" algn="l"/>
                <a:tab pos="6117210" algn="l"/>
                <a:tab pos="6946663" algn="l"/>
                <a:tab pos="7776115" algn="l"/>
                <a:tab pos="8605567" algn="l"/>
                <a:tab pos="9435019" algn="l"/>
              </a:tabLst>
            </a:pPr>
            <a:r>
              <a:rPr lang="ru-RU" altLang="ru-RU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Программа </a:t>
            </a:r>
            <a:r>
              <a:rPr lang="ru-RU" altLang="ru-RU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подготовки управленческих кадров</a:t>
            </a:r>
            <a:br>
              <a:rPr lang="ru-RU" altLang="ru-RU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altLang="ru-RU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для организаций народного хозяйства Российской Федерации</a:t>
            </a:r>
            <a:r>
              <a:rPr lang="ru-RU" altLang="ru-RU" sz="1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altLang="ru-RU" sz="1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altLang="ru-RU" sz="1600" dirty="0" smtClean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11045" indent="-309605" algn="ctr">
              <a:buSzPct val="45000"/>
              <a:tabLst>
                <a:tab pos="311045" algn="l"/>
                <a:tab pos="1140497" algn="l"/>
                <a:tab pos="1969949" algn="l"/>
                <a:tab pos="2799401" algn="l"/>
                <a:tab pos="3628854" algn="l"/>
                <a:tab pos="4458306" algn="l"/>
                <a:tab pos="5287758" algn="l"/>
                <a:tab pos="6117210" algn="l"/>
                <a:tab pos="6946663" algn="l"/>
                <a:tab pos="7776115" algn="l"/>
                <a:tab pos="8605567" algn="l"/>
                <a:tab pos="9435019" algn="l"/>
              </a:tabLst>
            </a:pPr>
            <a:endParaRPr lang="ru-RU" altLang="ru-RU" sz="16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11045" indent="-309605" algn="ctr">
              <a:buSzPct val="45000"/>
              <a:tabLst>
                <a:tab pos="311045" algn="l"/>
                <a:tab pos="1140497" algn="l"/>
                <a:tab pos="1969949" algn="l"/>
                <a:tab pos="2799401" algn="l"/>
                <a:tab pos="3628854" algn="l"/>
                <a:tab pos="4458306" algn="l"/>
                <a:tab pos="5287758" algn="l"/>
                <a:tab pos="6117210" algn="l"/>
                <a:tab pos="6946663" algn="l"/>
                <a:tab pos="7776115" algn="l"/>
                <a:tab pos="8605567" algn="l"/>
                <a:tab pos="9435019" algn="l"/>
              </a:tabLst>
            </a:pPr>
            <a:r>
              <a:rPr lang="ru-RU" altLang="ru-RU" sz="16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Специальность</a:t>
            </a:r>
            <a:r>
              <a:rPr lang="ru-RU" altLang="ru-RU" sz="16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ru-RU" altLang="ru-RU" sz="16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менеджмент</a:t>
            </a:r>
          </a:p>
          <a:p>
            <a:pPr marL="311045" indent="-309605" algn="ctr">
              <a:buSzPct val="45000"/>
              <a:tabLst>
                <a:tab pos="311045" algn="l"/>
                <a:tab pos="1140497" algn="l"/>
                <a:tab pos="1969949" algn="l"/>
                <a:tab pos="2799401" algn="l"/>
                <a:tab pos="3628854" algn="l"/>
                <a:tab pos="4458306" algn="l"/>
                <a:tab pos="5287758" algn="l"/>
                <a:tab pos="6117210" algn="l"/>
                <a:tab pos="6946663" algn="l"/>
                <a:tab pos="7776115" algn="l"/>
                <a:tab pos="8605567" algn="l"/>
                <a:tab pos="9435019" algn="l"/>
              </a:tabLst>
            </a:pPr>
            <a:endParaRPr lang="ru-RU" altLang="ru-RU" sz="20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11045" indent="-309605" algn="ctr">
              <a:buSzPct val="45000"/>
              <a:tabLst>
                <a:tab pos="311045" algn="l"/>
                <a:tab pos="1140497" algn="l"/>
                <a:tab pos="1969949" algn="l"/>
                <a:tab pos="2799401" algn="l"/>
                <a:tab pos="3628854" algn="l"/>
                <a:tab pos="4458306" algn="l"/>
                <a:tab pos="5287758" algn="l"/>
                <a:tab pos="6117210" algn="l"/>
                <a:tab pos="6946663" algn="l"/>
                <a:tab pos="7776115" algn="l"/>
                <a:tab pos="8605567" algn="l"/>
                <a:tab pos="9435019" algn="l"/>
              </a:tabLst>
            </a:pPr>
            <a:r>
              <a:rPr lang="ru-RU" altLang="ru-RU" sz="20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Модернизация </a:t>
            </a:r>
            <a:r>
              <a:rPr lang="ru-RU" altLang="ru-RU" sz="20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литейного производства АО «</a:t>
            </a:r>
            <a:r>
              <a:rPr lang="ru-RU" altLang="ru-RU" sz="2000" b="1" dirty="0" err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Красмаш</a:t>
            </a:r>
            <a:r>
              <a:rPr lang="ru-RU" altLang="ru-RU" sz="20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 </a:t>
            </a:r>
            <a:endParaRPr lang="ru-RU" altLang="ru-RU" sz="20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11045" indent="-309605" algn="ctr">
              <a:buSzPct val="45000"/>
              <a:tabLst>
                <a:tab pos="311045" algn="l"/>
                <a:tab pos="1140497" algn="l"/>
                <a:tab pos="1969949" algn="l"/>
                <a:tab pos="2799401" algn="l"/>
                <a:tab pos="3628854" algn="l"/>
                <a:tab pos="4458306" algn="l"/>
                <a:tab pos="5287758" algn="l"/>
                <a:tab pos="6117210" algn="l"/>
                <a:tab pos="6946663" algn="l"/>
                <a:tab pos="7776115" algn="l"/>
                <a:tab pos="8605567" algn="l"/>
                <a:tab pos="9435019" algn="l"/>
              </a:tabLst>
            </a:pPr>
            <a:endParaRPr lang="ru-RU" altLang="ru-RU" sz="20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11045" indent="-309605" algn="ctr">
              <a:buSzPct val="45000"/>
              <a:tabLst>
                <a:tab pos="311045" algn="l"/>
                <a:tab pos="1140497" algn="l"/>
                <a:tab pos="1969949" algn="l"/>
                <a:tab pos="2799401" algn="l"/>
                <a:tab pos="3628854" algn="l"/>
                <a:tab pos="4458306" algn="l"/>
                <a:tab pos="5287758" algn="l"/>
                <a:tab pos="6117210" algn="l"/>
                <a:tab pos="6946663" algn="l"/>
                <a:tab pos="7776115" algn="l"/>
                <a:tab pos="8605567" algn="l"/>
                <a:tab pos="9435019" algn="l"/>
              </a:tabLst>
            </a:pPr>
            <a:endParaRPr lang="ru-RU" altLang="ru-RU" sz="20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11045" indent="-309605" algn="ctr">
              <a:buSzPct val="45000"/>
              <a:tabLst>
                <a:tab pos="311045" algn="l"/>
                <a:tab pos="1140497" algn="l"/>
                <a:tab pos="1969949" algn="l"/>
                <a:tab pos="2799401" algn="l"/>
                <a:tab pos="3628854" algn="l"/>
                <a:tab pos="4458306" algn="l"/>
                <a:tab pos="5287758" algn="l"/>
                <a:tab pos="6117210" algn="l"/>
                <a:tab pos="6946663" algn="l"/>
                <a:tab pos="7776115" algn="l"/>
                <a:tab pos="8605567" algn="l"/>
                <a:tab pos="9435019" algn="l"/>
              </a:tabLst>
            </a:pPr>
            <a:endParaRPr lang="ru-RU" altLang="ru-RU" sz="20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11045" indent="-309605" algn="ctr">
              <a:buSzPct val="45000"/>
              <a:tabLst>
                <a:tab pos="311045" algn="l"/>
                <a:tab pos="1140497" algn="l"/>
                <a:tab pos="1969949" algn="l"/>
                <a:tab pos="2799401" algn="l"/>
                <a:tab pos="3628854" algn="l"/>
                <a:tab pos="4458306" algn="l"/>
                <a:tab pos="5287758" algn="l"/>
                <a:tab pos="6117210" algn="l"/>
                <a:tab pos="6946663" algn="l"/>
                <a:tab pos="7776115" algn="l"/>
                <a:tab pos="8605567" algn="l"/>
                <a:tab pos="9435019" algn="l"/>
              </a:tabLst>
            </a:pPr>
            <a:endParaRPr lang="ru-RU" altLang="ru-RU" sz="20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11045" indent="-309605" algn="ctr">
              <a:buSzPct val="45000"/>
              <a:tabLst>
                <a:tab pos="311045" algn="l"/>
                <a:tab pos="1140497" algn="l"/>
                <a:tab pos="1969949" algn="l"/>
                <a:tab pos="2799401" algn="l"/>
                <a:tab pos="3628854" algn="l"/>
                <a:tab pos="4458306" algn="l"/>
                <a:tab pos="5287758" algn="l"/>
                <a:tab pos="6117210" algn="l"/>
                <a:tab pos="6946663" algn="l"/>
                <a:tab pos="7776115" algn="l"/>
                <a:tab pos="8605567" algn="l"/>
                <a:tab pos="9435019" algn="l"/>
              </a:tabLst>
            </a:pPr>
            <a:endParaRPr lang="ru-RU" altLang="ru-RU" sz="20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11045" indent="-309605" algn="ctr">
              <a:buSzPct val="45000"/>
              <a:tabLst>
                <a:tab pos="311045" algn="l"/>
                <a:tab pos="1140497" algn="l"/>
                <a:tab pos="1969949" algn="l"/>
                <a:tab pos="2799401" algn="l"/>
                <a:tab pos="3628854" algn="l"/>
                <a:tab pos="4458306" algn="l"/>
                <a:tab pos="5287758" algn="l"/>
                <a:tab pos="6117210" algn="l"/>
                <a:tab pos="6946663" algn="l"/>
                <a:tab pos="7776115" algn="l"/>
                <a:tab pos="8605567" algn="l"/>
                <a:tab pos="9435019" algn="l"/>
              </a:tabLst>
            </a:pPr>
            <a:endParaRPr lang="ru-RU" altLang="ru-RU" sz="20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11045" indent="-309605" algn="ctr">
              <a:buSzPct val="45000"/>
              <a:tabLst>
                <a:tab pos="311045" algn="l"/>
                <a:tab pos="1140497" algn="l"/>
                <a:tab pos="1969949" algn="l"/>
                <a:tab pos="2799401" algn="l"/>
                <a:tab pos="3628854" algn="l"/>
                <a:tab pos="4458306" algn="l"/>
                <a:tab pos="5287758" algn="l"/>
                <a:tab pos="6117210" algn="l"/>
                <a:tab pos="6946663" algn="l"/>
                <a:tab pos="7776115" algn="l"/>
                <a:tab pos="8605567" algn="l"/>
                <a:tab pos="9435019" algn="l"/>
              </a:tabLst>
            </a:pPr>
            <a:endParaRPr lang="ru-RU" altLang="ru-RU" sz="20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11045" indent="-309605" algn="ctr">
              <a:buSzPct val="45000"/>
              <a:tabLst>
                <a:tab pos="311045" algn="l"/>
                <a:tab pos="1140497" algn="l"/>
                <a:tab pos="1969949" algn="l"/>
                <a:tab pos="2799401" algn="l"/>
                <a:tab pos="3628854" algn="l"/>
                <a:tab pos="4458306" algn="l"/>
                <a:tab pos="5287758" algn="l"/>
                <a:tab pos="6117210" algn="l"/>
                <a:tab pos="6946663" algn="l"/>
                <a:tab pos="7776115" algn="l"/>
                <a:tab pos="8605567" algn="l"/>
                <a:tab pos="9435019" algn="l"/>
              </a:tabLst>
            </a:pPr>
            <a:endParaRPr lang="ru-RU" altLang="ru-RU" sz="20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11045" indent="-309605" algn="ctr">
              <a:buSzPct val="45000"/>
              <a:tabLst>
                <a:tab pos="311045" algn="l"/>
                <a:tab pos="1140497" algn="l"/>
                <a:tab pos="1969949" algn="l"/>
                <a:tab pos="2799401" algn="l"/>
                <a:tab pos="3628854" algn="l"/>
                <a:tab pos="4458306" algn="l"/>
                <a:tab pos="5287758" algn="l"/>
                <a:tab pos="6117210" algn="l"/>
                <a:tab pos="6946663" algn="l"/>
                <a:tab pos="7776115" algn="l"/>
                <a:tab pos="8605567" algn="l"/>
                <a:tab pos="9435019" algn="l"/>
              </a:tabLst>
            </a:pPr>
            <a:endParaRPr lang="ru-RU" altLang="ru-RU" sz="2000" dirty="0" smtClean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11045" indent="-309605" algn="ctr">
              <a:buSzPct val="45000"/>
              <a:tabLst>
                <a:tab pos="311045" algn="l"/>
                <a:tab pos="1140497" algn="l"/>
                <a:tab pos="1969949" algn="l"/>
                <a:tab pos="2799401" algn="l"/>
                <a:tab pos="3628854" algn="l"/>
                <a:tab pos="4458306" algn="l"/>
                <a:tab pos="5287758" algn="l"/>
                <a:tab pos="6117210" algn="l"/>
                <a:tab pos="6946663" algn="l"/>
                <a:tab pos="7776115" algn="l"/>
                <a:tab pos="8605567" algn="l"/>
                <a:tab pos="9435019" algn="l"/>
              </a:tabLst>
            </a:pPr>
            <a:r>
              <a:rPr lang="ru-RU" altLang="ru-RU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выполнил</a:t>
            </a:r>
            <a:r>
              <a:rPr lang="ru-RU" altLang="ru-RU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ru-RU" altLang="ru-RU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Тенятников Денис </a:t>
            </a:r>
            <a:r>
              <a:rPr lang="ru-RU" altLang="ru-RU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Владимирович</a:t>
            </a:r>
            <a:endParaRPr lang="ru-RU" altLang="ru-RU" sz="20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11045" indent="-309605" algn="ctr">
              <a:buSzPct val="45000"/>
              <a:tabLst>
                <a:tab pos="311045" algn="l"/>
                <a:tab pos="1140497" algn="l"/>
                <a:tab pos="1969949" algn="l"/>
                <a:tab pos="2799401" algn="l"/>
                <a:tab pos="3628854" algn="l"/>
                <a:tab pos="4458306" algn="l"/>
                <a:tab pos="5287758" algn="l"/>
                <a:tab pos="6117210" algn="l"/>
                <a:tab pos="6946663" algn="l"/>
                <a:tab pos="7776115" algn="l"/>
                <a:tab pos="8605567" algn="l"/>
                <a:tab pos="9435019" algn="l"/>
              </a:tabLst>
            </a:pPr>
            <a:endParaRPr lang="ru-RU" altLang="ru-RU" sz="2000" dirty="0" smtClean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11045" indent="-309605" algn="ctr">
              <a:buSzPct val="45000"/>
              <a:tabLst>
                <a:tab pos="311045" algn="l"/>
                <a:tab pos="1140497" algn="l"/>
                <a:tab pos="1969949" algn="l"/>
                <a:tab pos="2799401" algn="l"/>
                <a:tab pos="3628854" algn="l"/>
                <a:tab pos="4458306" algn="l"/>
                <a:tab pos="5287758" algn="l"/>
                <a:tab pos="6117210" algn="l"/>
                <a:tab pos="6946663" algn="l"/>
                <a:tab pos="7776115" algn="l"/>
                <a:tab pos="8605567" algn="l"/>
                <a:tab pos="9435019" algn="l"/>
              </a:tabLst>
            </a:pPr>
            <a:r>
              <a:rPr lang="ru-RU" altLang="ru-RU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Красноярск</a:t>
            </a:r>
            <a:r>
              <a:rPr lang="ru-RU" altLang="ru-RU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altLang="ru-RU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2020 </a:t>
            </a:r>
            <a:r>
              <a:rPr lang="ru-RU" altLang="ru-RU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3933056"/>
            <a:ext cx="4752528" cy="139501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39856" y="3068960"/>
            <a:ext cx="5328592" cy="24482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512" y="188640"/>
            <a:ext cx="1045517" cy="108012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3678059"/>
              </p:ext>
            </p:extLst>
          </p:nvPr>
        </p:nvGraphicFramePr>
        <p:xfrm>
          <a:off x="1115616" y="3861048"/>
          <a:ext cx="7560839" cy="230425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04456">
                  <a:extLst>
                    <a:ext uri="{9D8B030D-6E8A-4147-A177-3AD203B41FA5}">
                      <a16:colId xmlns:a16="http://schemas.microsoft.com/office/drawing/2014/main" val="1788103728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801551620"/>
                    </a:ext>
                  </a:extLst>
                </a:gridCol>
                <a:gridCol w="1728191">
                  <a:extLst>
                    <a:ext uri="{9D8B030D-6E8A-4147-A177-3AD203B41FA5}">
                      <a16:colId xmlns:a16="http://schemas.microsoft.com/office/drawing/2014/main" val="874818565"/>
                    </a:ext>
                  </a:extLst>
                </a:gridCol>
              </a:tblGrid>
              <a:tr h="325424">
                <a:tc>
                  <a:txBody>
                    <a:bodyPr/>
                    <a:lstStyle/>
                    <a:p>
                      <a:pPr indent="0" algn="l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Стоимость оборудования, руб.</a:t>
                      </a:r>
                      <a:endParaRPr lang="ru-RU" sz="1400" b="0" kern="14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  <a:endParaRPr lang="ru-RU" sz="1400" b="0" kern="14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19125000</a:t>
                      </a:r>
                      <a:endParaRPr lang="ru-RU" sz="1400" b="0" kern="14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1425171"/>
                  </a:ext>
                </a:extLst>
              </a:tr>
              <a:tr h="227264">
                <a:tc>
                  <a:txBody>
                    <a:bodyPr/>
                    <a:lstStyle/>
                    <a:p>
                      <a:pPr indent="0" algn="l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Стоимость монтажа, руб.</a:t>
                      </a:r>
                      <a:endParaRPr lang="ru-RU" sz="1400" b="0" kern="14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  <a:endParaRPr lang="ru-RU" sz="1400" kern="14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1026000</a:t>
                      </a:r>
                      <a:endParaRPr lang="ru-RU" sz="1400" kern="14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2562857"/>
                  </a:ext>
                </a:extLst>
              </a:tr>
              <a:tr h="325424">
                <a:tc>
                  <a:txBody>
                    <a:bodyPr/>
                    <a:lstStyle/>
                    <a:p>
                      <a:pPr indent="0" algn="l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Затраты на электроэнергию  5 лет руб.</a:t>
                      </a:r>
                      <a:endParaRPr lang="ru-RU" sz="1400" b="0" kern="14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6363360</a:t>
                      </a:r>
                      <a:endParaRPr lang="ru-RU" sz="1400" kern="14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2950560</a:t>
                      </a:r>
                      <a:endParaRPr lang="ru-RU" sz="1400" kern="14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2850553"/>
                  </a:ext>
                </a:extLst>
              </a:tr>
              <a:tr h="449873">
                <a:tc>
                  <a:txBody>
                    <a:bodyPr/>
                    <a:lstStyle/>
                    <a:p>
                      <a:pPr indent="0" algn="l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Затраты на обслуживание и ремонт  за </a:t>
                      </a:r>
                      <a:r>
                        <a:rPr lang="ru-RU" sz="1400" b="0" kern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 лет</a:t>
                      </a:r>
                      <a:r>
                        <a:rPr lang="ru-RU" sz="1400" b="0" kern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руб.</a:t>
                      </a:r>
                      <a:endParaRPr lang="ru-RU" sz="1400" b="0" kern="14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2670850</a:t>
                      </a:r>
                      <a:endParaRPr lang="ru-RU" sz="1400" kern="14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1996500</a:t>
                      </a:r>
                      <a:endParaRPr lang="ru-RU" sz="1400" kern="14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691161"/>
                  </a:ext>
                </a:extLst>
              </a:tr>
              <a:tr h="325424">
                <a:tc>
                  <a:txBody>
                    <a:bodyPr/>
                    <a:lstStyle/>
                    <a:p>
                      <a:pPr indent="0" algn="l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Затраты на з/п 5 лет, руб.</a:t>
                      </a:r>
                      <a:endParaRPr lang="ru-RU" sz="1400" b="0" kern="14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3666125</a:t>
                      </a:r>
                      <a:endParaRPr lang="ru-RU" sz="1400" kern="14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1536080</a:t>
                      </a:r>
                      <a:endParaRPr lang="ru-RU" sz="1400" kern="14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688801"/>
                  </a:ext>
                </a:extLst>
              </a:tr>
              <a:tr h="325424">
                <a:tc>
                  <a:txBody>
                    <a:bodyPr/>
                    <a:lstStyle/>
                    <a:p>
                      <a:pPr indent="0" algn="l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Потери от брака за 5 лет, руб.</a:t>
                      </a:r>
                      <a:endParaRPr lang="ru-RU" sz="1400" b="0" kern="14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31140540</a:t>
                      </a:r>
                      <a:endParaRPr lang="ru-RU" sz="1400" kern="14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15570270</a:t>
                      </a:r>
                      <a:endParaRPr lang="ru-RU" sz="1400" kern="14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4803123"/>
                  </a:ext>
                </a:extLst>
              </a:tr>
              <a:tr h="325424">
                <a:tc>
                  <a:txBody>
                    <a:bodyPr/>
                    <a:lstStyle/>
                    <a:p>
                      <a:pPr indent="0" algn="ctr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Итого, руб.</a:t>
                      </a:r>
                      <a:endParaRPr lang="ru-RU" sz="1400" b="1" kern="14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43840875</a:t>
                      </a:r>
                      <a:endParaRPr lang="ru-RU" sz="1400" b="1" kern="14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42204410</a:t>
                      </a:r>
                      <a:endParaRPr lang="ru-RU" sz="1400" b="1" kern="14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3787064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906675"/>
              </p:ext>
            </p:extLst>
          </p:nvPr>
        </p:nvGraphicFramePr>
        <p:xfrm>
          <a:off x="1115615" y="1556792"/>
          <a:ext cx="7560840" cy="2304255"/>
        </p:xfrm>
        <a:graphic>
          <a:graphicData uri="http://schemas.openxmlformats.org/drawingml/2006/table">
            <a:tbl>
              <a:tblPr/>
              <a:tblGrid>
                <a:gridCol w="41310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15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81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6469">
                <a:tc>
                  <a:txBody>
                    <a:bodyPr/>
                    <a:lstStyle/>
                    <a:p>
                      <a:pPr indent="0" algn="ctr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Статьи затрат</a:t>
                      </a:r>
                      <a:endParaRPr lang="ru-RU" sz="1400" kern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Печь ОКБ20732</a:t>
                      </a:r>
                      <a:endParaRPr lang="ru-RU" sz="1400" kern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Печь ВИП 40-18-Ф</a:t>
                      </a:r>
                      <a:endParaRPr lang="ru-RU" sz="1400" kern="14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8827">
                <a:tc>
                  <a:txBody>
                    <a:bodyPr/>
                    <a:lstStyle/>
                    <a:p>
                      <a:pPr indent="0" algn="l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Кол-во оборудования, шт.</a:t>
                      </a:r>
                      <a:endParaRPr lang="ru-RU" sz="1400" kern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endParaRPr lang="ru-RU" sz="1400" kern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endParaRPr lang="ru-RU" sz="1400" kern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1553">
                <a:tc>
                  <a:txBody>
                    <a:bodyPr/>
                    <a:lstStyle/>
                    <a:p>
                      <a:pPr indent="0" algn="l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Затраты на электроэнергию в год, руб.</a:t>
                      </a:r>
                      <a:endParaRPr lang="ru-RU" sz="1400" kern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1272672</a:t>
                      </a:r>
                      <a:endParaRPr lang="ru-RU" sz="1400" kern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590112</a:t>
                      </a:r>
                      <a:endParaRPr lang="ru-RU" sz="1400" kern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2098">
                <a:tc>
                  <a:txBody>
                    <a:bodyPr/>
                    <a:lstStyle/>
                    <a:p>
                      <a:pPr indent="0" algn="l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Затраты на обслуживание и ремонт, руб.</a:t>
                      </a:r>
                      <a:endParaRPr lang="ru-RU" sz="1400" kern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534170</a:t>
                      </a:r>
                      <a:endParaRPr lang="ru-RU" sz="1400" kern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399300</a:t>
                      </a:r>
                      <a:endParaRPr lang="ru-RU" sz="1400" kern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8827">
                <a:tc>
                  <a:txBody>
                    <a:bodyPr/>
                    <a:lstStyle/>
                    <a:p>
                      <a:pPr indent="0" algn="l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Затраты на з/п в год, руб.</a:t>
                      </a:r>
                      <a:endParaRPr lang="ru-RU" sz="1400" kern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733225</a:t>
                      </a:r>
                      <a:endParaRPr lang="ru-RU" sz="1400" kern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307216</a:t>
                      </a:r>
                      <a:endParaRPr lang="ru-RU" sz="1400" kern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8827">
                <a:tc>
                  <a:txBody>
                    <a:bodyPr/>
                    <a:lstStyle/>
                    <a:p>
                      <a:pPr indent="0" algn="l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Потери от брака, руб.</a:t>
                      </a:r>
                      <a:endParaRPr lang="ru-RU" sz="1400" kern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6228108</a:t>
                      </a:r>
                      <a:endParaRPr lang="ru-RU" sz="1400" kern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3114054</a:t>
                      </a:r>
                      <a:endParaRPr lang="ru-RU" sz="1400" kern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8827">
                <a:tc>
                  <a:txBody>
                    <a:bodyPr/>
                    <a:lstStyle/>
                    <a:p>
                      <a:pPr indent="0" algn="ctr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Итого, руб.</a:t>
                      </a:r>
                      <a:endParaRPr lang="ru-RU" sz="1400" b="1" kern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8768176</a:t>
                      </a:r>
                      <a:endParaRPr lang="ru-RU" sz="1400" b="1" kern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4410683</a:t>
                      </a:r>
                      <a:endParaRPr lang="ru-RU" sz="1400" b="1" kern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8827">
                <a:tc gridSpan="3">
                  <a:txBody>
                    <a:bodyPr/>
                    <a:lstStyle/>
                    <a:p>
                      <a:pPr indent="0" algn="ctr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kern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indent="0" algn="ctr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kern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indent="0" algn="ctr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kern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88640"/>
            <a:ext cx="1045517" cy="1080120"/>
          </a:xfrm>
          <a:prstGeom prst="rect">
            <a:avLst/>
          </a:prstGeom>
        </p:spPr>
      </p:pic>
      <p:sp>
        <p:nvSpPr>
          <p:cNvPr id="7" name="Выноска со стрелкой вниз 6"/>
          <p:cNvSpPr/>
          <p:nvPr/>
        </p:nvSpPr>
        <p:spPr>
          <a:xfrm>
            <a:off x="1403648" y="260648"/>
            <a:ext cx="7128792" cy="1080120"/>
          </a:xfrm>
          <a:prstGeom prst="downArrowCallout">
            <a:avLst>
              <a:gd name="adj1" fmla="val 745622"/>
              <a:gd name="adj2" fmla="val 372811"/>
              <a:gd name="adj3" fmla="val 25000"/>
              <a:gd name="adj4" fmla="val 75000"/>
            </a:avLst>
          </a:prstGeom>
          <a:pattFill prst="pct10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SzPct val="45000"/>
            </a:pPr>
            <a:r>
              <a:rPr lang="ru-RU" altLang="ru-RU" sz="20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Сравнительные </a:t>
            </a:r>
            <a:r>
              <a:rPr lang="ru-RU" altLang="ru-RU" sz="20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экономические характеристики </a:t>
            </a:r>
          </a:p>
          <a:p>
            <a:pPr algn="ctr">
              <a:buSzPct val="45000"/>
            </a:pPr>
            <a:r>
              <a:rPr lang="ru-RU" altLang="ru-RU" sz="20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плавильных вакуумных печей</a:t>
            </a:r>
          </a:p>
          <a:p>
            <a:pPr algn="ctr"/>
            <a:endParaRPr lang="ru-RU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9119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6078370"/>
              </p:ext>
            </p:extLst>
          </p:nvPr>
        </p:nvGraphicFramePr>
        <p:xfrm>
          <a:off x="1115617" y="1484785"/>
          <a:ext cx="7488832" cy="496875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084212">
                  <a:extLst>
                    <a:ext uri="{9D8B030D-6E8A-4147-A177-3AD203B41FA5}">
                      <a16:colId xmlns:a16="http://schemas.microsoft.com/office/drawing/2014/main" val="257217676"/>
                    </a:ext>
                  </a:extLst>
                </a:gridCol>
                <a:gridCol w="2404620">
                  <a:extLst>
                    <a:ext uri="{9D8B030D-6E8A-4147-A177-3AD203B41FA5}">
                      <a16:colId xmlns:a16="http://schemas.microsoft.com/office/drawing/2014/main" val="2973057524"/>
                    </a:ext>
                  </a:extLst>
                </a:gridCol>
              </a:tblGrid>
              <a:tr h="887505">
                <a:tc>
                  <a:txBody>
                    <a:bodyPr/>
                    <a:lstStyle/>
                    <a:p>
                      <a:pPr indent="450215" algn="ct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kern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Показатель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l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kern="14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Величина</a:t>
                      </a:r>
                    </a:p>
                    <a:p>
                      <a:pPr indent="450215" algn="l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kern="14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показателя</a:t>
                      </a:r>
                      <a:endParaRPr lang="ru-RU" sz="2000" kern="1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426262"/>
                  </a:ext>
                </a:extLst>
              </a:tr>
              <a:tr h="815223">
                <a:tc>
                  <a:txBody>
                    <a:bodyPr/>
                    <a:lstStyle/>
                    <a:p>
                      <a:pPr indent="450215" algn="just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kern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Годовой экономический эффект, руб.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just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kern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4357393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8728784"/>
                  </a:ext>
                </a:extLst>
              </a:tr>
              <a:tr h="464946">
                <a:tc>
                  <a:txBody>
                    <a:bodyPr/>
                    <a:lstStyle/>
                    <a:p>
                      <a:pPr indent="450215" algn="just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kern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Ставка дисконтирования, 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just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kern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12,6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9389733"/>
                  </a:ext>
                </a:extLst>
              </a:tr>
              <a:tr h="464946">
                <a:tc>
                  <a:txBody>
                    <a:bodyPr/>
                    <a:lstStyle/>
                    <a:p>
                      <a:pPr indent="450215" algn="just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kern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Единовременные затраты, руб.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just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kern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20201510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9094327"/>
                  </a:ext>
                </a:extLst>
              </a:tr>
              <a:tr h="464946">
                <a:tc>
                  <a:txBody>
                    <a:bodyPr/>
                    <a:lstStyle/>
                    <a:p>
                      <a:pPr indent="450215" algn="just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kern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Расчетный период, лет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just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kern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8181730"/>
                  </a:ext>
                </a:extLst>
              </a:tr>
              <a:tr h="464946">
                <a:tc>
                  <a:txBody>
                    <a:bodyPr/>
                    <a:lstStyle/>
                    <a:p>
                      <a:pPr indent="450215" algn="just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kern="14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Чистая текущая стоимость </a:t>
                      </a:r>
                      <a:r>
                        <a:rPr lang="en-US" sz="2000" kern="14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NPV</a:t>
                      </a:r>
                      <a:r>
                        <a:rPr lang="ru-RU" sz="2000" kern="14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руб.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just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kern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22577610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3093779"/>
                  </a:ext>
                </a:extLst>
              </a:tr>
              <a:tr h="464946">
                <a:tc>
                  <a:txBody>
                    <a:bodyPr/>
                    <a:lstStyle/>
                    <a:p>
                      <a:pPr indent="450215" algn="just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kern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Индекс доходности </a:t>
                      </a:r>
                      <a:r>
                        <a:rPr lang="en-US" sz="2000" kern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PI</a:t>
                      </a:r>
                      <a:endParaRPr lang="ru-RU" sz="2000" kern="1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just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kern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2,18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3492754"/>
                  </a:ext>
                </a:extLst>
              </a:tr>
              <a:tr h="887505">
                <a:tc>
                  <a:txBody>
                    <a:bodyPr/>
                    <a:lstStyle/>
                    <a:p>
                      <a:pPr indent="450215" algn="just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kern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Дисконтированный срок окупаемости </a:t>
                      </a:r>
                      <a:r>
                        <a:rPr lang="ru-RU" sz="2000" kern="14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</a:t>
                      </a:r>
                      <a:r>
                        <a:rPr lang="ru-RU" sz="2000" kern="1400" baseline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</a:t>
                      </a:r>
                    </a:p>
                    <a:p>
                      <a:pPr indent="450215" algn="just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kern="14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DPBP</a:t>
                      </a:r>
                      <a:r>
                        <a:rPr lang="ru-RU" sz="2000" kern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lang="ru-RU" sz="2000" kern="14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лет</a:t>
                      </a:r>
                      <a:endParaRPr lang="ru-RU" sz="2000" kern="1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just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kern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5,67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8937532"/>
                  </a:ext>
                </a:extLst>
              </a:tr>
            </a:tbl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88640"/>
            <a:ext cx="1045517" cy="1080120"/>
          </a:xfrm>
          <a:prstGeom prst="rect">
            <a:avLst/>
          </a:prstGeom>
        </p:spPr>
      </p:pic>
      <p:sp>
        <p:nvSpPr>
          <p:cNvPr id="5" name="Выноска со стрелкой вниз 4"/>
          <p:cNvSpPr/>
          <p:nvPr/>
        </p:nvSpPr>
        <p:spPr>
          <a:xfrm>
            <a:off x="1475657" y="260648"/>
            <a:ext cx="7128792" cy="1008112"/>
          </a:xfrm>
          <a:prstGeom prst="downArrowCallout">
            <a:avLst>
              <a:gd name="adj1" fmla="val 745622"/>
              <a:gd name="adj2" fmla="val 372811"/>
              <a:gd name="adj3" fmla="val 25000"/>
              <a:gd name="adj4" fmla="val 75000"/>
            </a:avLst>
          </a:prstGeom>
          <a:pattFill prst="pct10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altLang="ru-RU" sz="20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Оценка экономической эффективности проекта</a:t>
            </a:r>
            <a:endParaRPr lang="ru-RU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ru-RU" sz="2000" b="1" i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43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88640"/>
            <a:ext cx="1045517" cy="1080120"/>
          </a:xfrm>
          <a:prstGeom prst="rect">
            <a:avLst/>
          </a:prstGeom>
        </p:spPr>
      </p:pic>
      <p:sp>
        <p:nvSpPr>
          <p:cNvPr id="5" name="Выноска со стрелкой вниз 4"/>
          <p:cNvSpPr/>
          <p:nvPr/>
        </p:nvSpPr>
        <p:spPr>
          <a:xfrm>
            <a:off x="1547664" y="276011"/>
            <a:ext cx="7128792" cy="1008112"/>
          </a:xfrm>
          <a:prstGeom prst="downArrowCallout">
            <a:avLst>
              <a:gd name="adj1" fmla="val 745622"/>
              <a:gd name="adj2" fmla="val 372811"/>
              <a:gd name="adj3" fmla="val 25000"/>
              <a:gd name="adj4" fmla="val 75000"/>
            </a:avLst>
          </a:prstGeom>
          <a:pattFill prst="pct10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20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Выводы</a:t>
            </a:r>
            <a:endParaRPr lang="ru-RU" sz="2000" b="1" i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43608" y="1772816"/>
            <a:ext cx="7542171" cy="4085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 hangingPunct="0">
              <a:lnSpc>
                <a:spcPct val="150000"/>
              </a:lnSpc>
              <a:spcAft>
                <a:spcPts val="0"/>
              </a:spcAft>
            </a:pPr>
            <a:r>
              <a:rPr lang="ru-RU" sz="2200" kern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Предлагаемый </a:t>
            </a:r>
            <a:r>
              <a:rPr lang="ru-RU" sz="2200" kern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проект, является технически реализуемым и экономически выгодным для </a:t>
            </a:r>
            <a:r>
              <a:rPr lang="ru-RU" sz="2200" kern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предприятия, </a:t>
            </a:r>
            <a:r>
              <a:rPr lang="ru-RU" sz="2200" kern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так как это позволит повысить качество и надежность выпускаемой продукции, что </a:t>
            </a:r>
            <a:r>
              <a:rPr lang="ru-RU" sz="2200" kern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является </a:t>
            </a:r>
            <a:r>
              <a:rPr lang="ru-RU" sz="2200" kern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самым главным требованием для предприятий ракетно-космической отрасли, а приемлемые сроки окупаемости и высокие показатели экономической эффективности свидетельствуют о целесообразности его реализации.</a:t>
            </a:r>
            <a:endParaRPr lang="ru-RU" sz="2200" kern="14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4905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88640"/>
            <a:ext cx="1045517" cy="108012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951203" y="3244334"/>
            <a:ext cx="32415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SzPct val="45000"/>
            </a:pPr>
            <a:r>
              <a:rPr lang="ru-RU" altLang="ru-RU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805871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586399802"/>
              </p:ext>
            </p:extLst>
          </p:nvPr>
        </p:nvGraphicFramePr>
        <p:xfrm>
          <a:off x="611560" y="2132856"/>
          <a:ext cx="8424936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Прямоугольная выноска 7"/>
          <p:cNvSpPr/>
          <p:nvPr/>
        </p:nvSpPr>
        <p:spPr>
          <a:xfrm>
            <a:off x="1115616" y="1730027"/>
            <a:ext cx="3672408" cy="419018"/>
          </a:xfrm>
          <a:prstGeom prst="wedgeRectCallout">
            <a:avLst>
              <a:gd name="adj1" fmla="val -44763"/>
              <a:gd name="adj2" fmla="val 11456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Задачи проекта: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9512" y="188640"/>
            <a:ext cx="1045517" cy="1080120"/>
          </a:xfrm>
          <a:prstGeom prst="rect">
            <a:avLst/>
          </a:prstGeom>
        </p:spPr>
      </p:pic>
      <p:sp>
        <p:nvSpPr>
          <p:cNvPr id="6" name="Выноска со стрелкой вниз 5"/>
          <p:cNvSpPr/>
          <p:nvPr/>
        </p:nvSpPr>
        <p:spPr>
          <a:xfrm>
            <a:off x="1475656" y="169462"/>
            <a:ext cx="7128792" cy="1243314"/>
          </a:xfrm>
          <a:prstGeom prst="downArrowCallout">
            <a:avLst>
              <a:gd name="adj1" fmla="val 745622"/>
              <a:gd name="adj2" fmla="val 372811"/>
              <a:gd name="adj3" fmla="val 25000"/>
              <a:gd name="adj4" fmla="val 75000"/>
            </a:avLst>
          </a:prstGeom>
          <a:pattFill prst="pct10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altLang="ru-RU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altLang="ru-RU" b="1" dirty="0" smtClean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ctr"/>
            <a:r>
              <a:rPr lang="ru-RU" altLang="ru-RU" sz="20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Цель </a:t>
            </a:r>
            <a:r>
              <a:rPr lang="ru-RU" altLang="ru-RU" sz="20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</a:t>
            </a:r>
            <a:r>
              <a:rPr lang="en-US" altLang="ru-RU" sz="20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20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разработка проекта</a:t>
            </a:r>
            <a:endParaRPr lang="ru-RU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altLang="ru-RU" sz="20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модернизации </a:t>
            </a:r>
            <a:r>
              <a:rPr lang="ru-RU" altLang="ru-RU" sz="20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плавильно</a:t>
            </a:r>
            <a:r>
              <a:rPr lang="ru-RU" altLang="ru-RU" sz="20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-заливочного участка точного литья литейного цеха АО «</a:t>
            </a:r>
            <a:r>
              <a:rPr lang="ru-RU" altLang="ru-RU" sz="2000" b="1" dirty="0" err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Красмаш</a:t>
            </a:r>
            <a:r>
              <a:rPr lang="ru-RU" altLang="ru-RU" sz="20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</a:t>
            </a:r>
            <a:endParaRPr lang="ru-RU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ru-RU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356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Блок-схема: альтернативный процесс 6"/>
          <p:cNvSpPr/>
          <p:nvPr/>
        </p:nvSpPr>
        <p:spPr>
          <a:xfrm>
            <a:off x="7524328" y="1828682"/>
            <a:ext cx="983492" cy="4681609"/>
          </a:xfrm>
          <a:prstGeom prst="flowChartAlternateProcess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Повышение эффективности деятельности предприятия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88640"/>
            <a:ext cx="1045517" cy="1080120"/>
          </a:xfrm>
          <a:prstGeom prst="rect">
            <a:avLst/>
          </a:prstGeom>
        </p:spPr>
      </p:pic>
      <p:sp>
        <p:nvSpPr>
          <p:cNvPr id="9" name="Выноска со стрелкой вниз 8"/>
          <p:cNvSpPr/>
          <p:nvPr/>
        </p:nvSpPr>
        <p:spPr>
          <a:xfrm>
            <a:off x="1475656" y="248817"/>
            <a:ext cx="7128792" cy="1516111"/>
          </a:xfrm>
          <a:prstGeom prst="downArrowCallout">
            <a:avLst>
              <a:gd name="adj1" fmla="val 745622"/>
              <a:gd name="adj2" fmla="val 372811"/>
              <a:gd name="adj3" fmla="val 25000"/>
              <a:gd name="adj4" fmla="val 75000"/>
            </a:avLst>
          </a:prstGeom>
          <a:pattFill prst="pct10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ru-RU" b="1" dirty="0" smtClean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altLang="ru-RU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 </a:t>
            </a:r>
            <a:r>
              <a:rPr lang="ru-RU" altLang="ru-RU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модернизацией подразумеваются процессы, в результате выполнения которых изменилось назначение объекта, что приводит к повышению его технического уровня </a:t>
            </a:r>
            <a:r>
              <a:rPr lang="ru-RU" altLang="ru-RU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</a:t>
            </a:r>
            <a:r>
              <a:rPr lang="ru-RU" altLang="ru-RU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экономических характеристик</a:t>
            </a:r>
          </a:p>
          <a:p>
            <a:pPr lvl="0" algn="ctr"/>
            <a:endParaRPr lang="ru-RU" altLang="ru-RU" b="1" dirty="0" smtClean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4183278180"/>
              </p:ext>
            </p:extLst>
          </p:nvPr>
        </p:nvGraphicFramePr>
        <p:xfrm>
          <a:off x="1224494" y="2137487"/>
          <a:ext cx="615581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051041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88640"/>
            <a:ext cx="1045517" cy="1080120"/>
          </a:xfrm>
          <a:prstGeom prst="rect">
            <a:avLst/>
          </a:prstGeom>
        </p:spPr>
      </p:pic>
      <p:sp>
        <p:nvSpPr>
          <p:cNvPr id="6" name="Выноска со стрелкой вниз 5"/>
          <p:cNvSpPr/>
          <p:nvPr/>
        </p:nvSpPr>
        <p:spPr>
          <a:xfrm>
            <a:off x="1475656" y="169462"/>
            <a:ext cx="7128792" cy="1171306"/>
          </a:xfrm>
          <a:prstGeom prst="downArrowCallout">
            <a:avLst>
              <a:gd name="adj1" fmla="val 745622"/>
              <a:gd name="adj2" fmla="val 372811"/>
              <a:gd name="adj3" fmla="val 25000"/>
              <a:gd name="adj4" fmla="val 75000"/>
            </a:avLst>
          </a:prstGeom>
          <a:pattFill prst="pct10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altLang="ru-RU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altLang="ru-RU" sz="20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Основные виды </a:t>
            </a:r>
            <a:r>
              <a:rPr lang="ru-RU" altLang="ru-RU" sz="20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деятельности АО «КРАСМАШ» </a:t>
            </a:r>
            <a:endParaRPr lang="ru-RU" altLang="ru-RU" sz="2000" b="1" dirty="0" smtClean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456709425"/>
              </p:ext>
            </p:extLst>
          </p:nvPr>
        </p:nvGraphicFramePr>
        <p:xfrm>
          <a:off x="901487" y="1772816"/>
          <a:ext cx="4728545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3933056"/>
            <a:ext cx="2197662" cy="191608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772816"/>
            <a:ext cx="2195407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342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88640"/>
            <a:ext cx="1045517" cy="1080120"/>
          </a:xfrm>
          <a:prstGeom prst="rect">
            <a:avLst/>
          </a:prstGeom>
        </p:spPr>
      </p:pic>
      <p:sp>
        <p:nvSpPr>
          <p:cNvPr id="11" name="Выноска со стрелкой вниз 10"/>
          <p:cNvSpPr/>
          <p:nvPr/>
        </p:nvSpPr>
        <p:spPr>
          <a:xfrm>
            <a:off x="1574776" y="261444"/>
            <a:ext cx="7128792" cy="1079324"/>
          </a:xfrm>
          <a:prstGeom prst="downArrowCallout">
            <a:avLst>
              <a:gd name="adj1" fmla="val 745622"/>
              <a:gd name="adj2" fmla="val 372811"/>
              <a:gd name="adj3" fmla="val 25000"/>
              <a:gd name="adj4" fmla="val 75000"/>
            </a:avLst>
          </a:prstGeom>
          <a:pattFill prst="pct10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altLang="ru-RU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altLang="ru-RU" sz="20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Объем производства продукции</a:t>
            </a: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641615334"/>
              </p:ext>
            </p:extLst>
          </p:nvPr>
        </p:nvGraphicFramePr>
        <p:xfrm>
          <a:off x="1196016" y="1484785"/>
          <a:ext cx="7507552" cy="216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" name="Диаграмма 18"/>
          <p:cNvGraphicFramePr/>
          <p:nvPr>
            <p:extLst>
              <p:ext uri="{D42A27DB-BD31-4B8C-83A1-F6EECF244321}">
                <p14:modId xmlns:p14="http://schemas.microsoft.com/office/powerpoint/2010/main" val="2509188134"/>
              </p:ext>
            </p:extLst>
          </p:nvPr>
        </p:nvGraphicFramePr>
        <p:xfrm>
          <a:off x="1574776" y="3717032"/>
          <a:ext cx="7245696" cy="25922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083462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159640840"/>
              </p:ext>
            </p:extLst>
          </p:nvPr>
        </p:nvGraphicFramePr>
        <p:xfrm>
          <a:off x="-187614" y="1628800"/>
          <a:ext cx="8792062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9512" y="188640"/>
            <a:ext cx="1045517" cy="1080120"/>
          </a:xfrm>
          <a:prstGeom prst="rect">
            <a:avLst/>
          </a:prstGeom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476063679"/>
              </p:ext>
            </p:extLst>
          </p:nvPr>
        </p:nvGraphicFramePr>
        <p:xfrm>
          <a:off x="3497276" y="1844824"/>
          <a:ext cx="4728545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6" name="Выноска со стрелкой вниз 5"/>
          <p:cNvSpPr/>
          <p:nvPr/>
        </p:nvSpPr>
        <p:spPr>
          <a:xfrm>
            <a:off x="1475656" y="169462"/>
            <a:ext cx="7128792" cy="1099298"/>
          </a:xfrm>
          <a:prstGeom prst="downArrowCallout">
            <a:avLst>
              <a:gd name="adj1" fmla="val 745622"/>
              <a:gd name="adj2" fmla="val 372811"/>
              <a:gd name="adj3" fmla="val 25000"/>
              <a:gd name="adj4" fmla="val 75000"/>
            </a:avLst>
          </a:prstGeom>
          <a:pattFill prst="pct10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altLang="ru-RU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altLang="ru-RU" sz="20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Анализ состояния литейного производства </a:t>
            </a:r>
          </a:p>
        </p:txBody>
      </p:sp>
    </p:spTree>
    <p:extLst>
      <p:ext uri="{BB962C8B-B14F-4D97-AF65-F5344CB8AC3E}">
        <p14:creationId xmlns:p14="http://schemas.microsoft.com/office/powerpoint/2010/main" val="2682402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Выноска со стрелкой вниз 6"/>
          <p:cNvSpPr/>
          <p:nvPr/>
        </p:nvSpPr>
        <p:spPr>
          <a:xfrm>
            <a:off x="1475656" y="169462"/>
            <a:ext cx="7128792" cy="1099298"/>
          </a:xfrm>
          <a:prstGeom prst="downArrowCallout">
            <a:avLst>
              <a:gd name="adj1" fmla="val 745622"/>
              <a:gd name="adj2" fmla="val 372811"/>
              <a:gd name="adj3" fmla="val 25000"/>
              <a:gd name="adj4" fmla="val 75000"/>
            </a:avLst>
          </a:prstGeom>
          <a:pattFill prst="pct10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Статистические данные по видам дефектов одной из литых заготовок за </a:t>
            </a:r>
            <a:r>
              <a:rPr lang="ru-RU" sz="20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2016-2019гг</a:t>
            </a:r>
            <a:r>
              <a:rPr lang="ru-RU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88640"/>
            <a:ext cx="1045517" cy="1080120"/>
          </a:xfrm>
          <a:prstGeom prst="rect">
            <a:avLst/>
          </a:prstGeom>
        </p:spPr>
      </p:pic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415549216"/>
              </p:ext>
            </p:extLst>
          </p:nvPr>
        </p:nvGraphicFramePr>
        <p:xfrm>
          <a:off x="1225029" y="1340768"/>
          <a:ext cx="7379419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51935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1100" y="4149080"/>
            <a:ext cx="3666884" cy="2277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1697020"/>
            <a:ext cx="3744416" cy="2087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4788023" y="3834339"/>
            <a:ext cx="4032448" cy="307777"/>
          </a:xfrm>
          <a:prstGeom prst="rect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spAutoFit/>
          </a:bodyPr>
          <a:lstStyle/>
          <a:p>
            <a:r>
              <a:rPr lang="ru-RU" sz="1400" kern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Вакуумная индукционная печь VIM 12 III HMC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42774" y="3826985"/>
            <a:ext cx="3785210" cy="307777"/>
          </a:xfrm>
          <a:prstGeom prst="rect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spAutoFit/>
          </a:bodyPr>
          <a:lstStyle/>
          <a:p>
            <a:r>
              <a:rPr lang="ru-RU" sz="1400" kern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Вакуумная индукционная печь VIM 100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699792" y="1360738"/>
            <a:ext cx="3888432" cy="307777"/>
          </a:xfrm>
          <a:prstGeom prst="rect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spAutoFit/>
          </a:bodyPr>
          <a:lstStyle/>
          <a:p>
            <a:r>
              <a:rPr lang="ru-RU" sz="1400" kern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Вакуумная индукционная печь ВИП-40-18-Ф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4149080"/>
            <a:ext cx="3744415" cy="2277367"/>
          </a:xfrm>
          <a:prstGeom prst="rect">
            <a:avLst/>
          </a:prstGeom>
          <a:solidFill>
            <a:schemeClr val="accent1">
              <a:alpha val="69000"/>
            </a:schemeClr>
          </a:solidFill>
          <a:ln w="9525">
            <a:solidFill>
              <a:schemeClr val="accent1">
                <a:lumMod val="20000"/>
                <a:lumOff val="80000"/>
              </a:schemeClr>
            </a:solidFill>
            <a:miter lim="800000"/>
            <a:headEnd/>
            <a:tailEnd/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512" y="188640"/>
            <a:ext cx="1045517" cy="1080120"/>
          </a:xfrm>
          <a:prstGeom prst="rect">
            <a:avLst/>
          </a:prstGeom>
        </p:spPr>
      </p:pic>
      <p:sp>
        <p:nvSpPr>
          <p:cNvPr id="11" name="Выноска со стрелкой вниз 10"/>
          <p:cNvSpPr/>
          <p:nvPr/>
        </p:nvSpPr>
        <p:spPr>
          <a:xfrm>
            <a:off x="1367644" y="278138"/>
            <a:ext cx="7128792" cy="936104"/>
          </a:xfrm>
          <a:prstGeom prst="downArrowCallout">
            <a:avLst>
              <a:gd name="adj1" fmla="val 745622"/>
              <a:gd name="adj2" fmla="val 372811"/>
              <a:gd name="adj3" fmla="val 25000"/>
              <a:gd name="adj4" fmla="val 75000"/>
            </a:avLst>
          </a:prstGeom>
          <a:pattFill prst="pct10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ru-RU" sz="20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Варианты </a:t>
            </a:r>
            <a:r>
              <a:rPr lang="ru-RU" sz="2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сравниваемых вакуумных плавильных печей</a:t>
            </a:r>
            <a:endParaRPr lang="ru-RU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ru-RU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5288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3304700"/>
              </p:ext>
            </p:extLst>
          </p:nvPr>
        </p:nvGraphicFramePr>
        <p:xfrm>
          <a:off x="1225028" y="1772816"/>
          <a:ext cx="7271408" cy="46873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31683">
                  <a:extLst>
                    <a:ext uri="{9D8B030D-6E8A-4147-A177-3AD203B41FA5}">
                      <a16:colId xmlns:a16="http://schemas.microsoft.com/office/drawing/2014/main" val="2129442854"/>
                    </a:ext>
                  </a:extLst>
                </a:gridCol>
                <a:gridCol w="1163233">
                  <a:extLst>
                    <a:ext uri="{9D8B030D-6E8A-4147-A177-3AD203B41FA5}">
                      <a16:colId xmlns:a16="http://schemas.microsoft.com/office/drawing/2014/main" val="1768430478"/>
                    </a:ext>
                  </a:extLst>
                </a:gridCol>
                <a:gridCol w="881143">
                  <a:extLst>
                    <a:ext uri="{9D8B030D-6E8A-4147-A177-3AD203B41FA5}">
                      <a16:colId xmlns:a16="http://schemas.microsoft.com/office/drawing/2014/main" val="2424317293"/>
                    </a:ext>
                  </a:extLst>
                </a:gridCol>
                <a:gridCol w="995349">
                  <a:extLst>
                    <a:ext uri="{9D8B030D-6E8A-4147-A177-3AD203B41FA5}">
                      <a16:colId xmlns:a16="http://schemas.microsoft.com/office/drawing/2014/main" val="1110074463"/>
                    </a:ext>
                  </a:extLst>
                </a:gridCol>
              </a:tblGrid>
              <a:tr h="544300">
                <a:tc>
                  <a:txBody>
                    <a:bodyPr/>
                    <a:lstStyle/>
                    <a:p>
                      <a:endParaRPr lang="ru-RU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ВИП 40-18-Ф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VIM 100</a:t>
                      </a:r>
                      <a:endParaRPr lang="ru-RU" sz="1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endParaRPr lang="ru-RU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kern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VIM 12 III HMC</a:t>
                      </a:r>
                      <a:endParaRPr lang="ru-RU" sz="1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97696935"/>
                  </a:ext>
                </a:extLst>
              </a:tr>
              <a:tr h="879254">
                <a:tc>
                  <a:txBody>
                    <a:bodyPr/>
                    <a:lstStyle/>
                    <a:p>
                      <a:pPr marL="0" indent="0" algn="just">
                        <a:buFont typeface="Wingdings" panose="05000000000000000000" pitchFamily="2" charset="2"/>
                        <a:buNone/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Наличие </a:t>
                      </a:r>
                      <a:r>
                        <a:rPr lang="ru-RU" sz="1600" b="0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приборов для регистрации температуры в процессе приготовления сплава </a:t>
                      </a:r>
                      <a:r>
                        <a:rPr lang="ru-RU" sz="1600" b="0" kern="120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</a:t>
                      </a:r>
                      <a:r>
                        <a:rPr lang="ru-RU" sz="1600" b="0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 том числе видиофиксации).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+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+</a:t>
                      </a:r>
                      <a:endParaRPr lang="ru-RU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2193650854"/>
                  </a:ext>
                </a:extLst>
              </a:tr>
              <a:tr h="592670"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1600" b="0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Наличие </a:t>
                      </a:r>
                      <a:r>
                        <a:rPr lang="ru-RU" sz="1600" b="0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камеры загрузки шихтовых материалов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+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+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+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2773526573"/>
                  </a:ext>
                </a:extLst>
              </a:tr>
              <a:tr h="648683"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1600" b="0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Наличие </a:t>
                      </a:r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устройства </a:t>
                      </a:r>
                      <a:r>
                        <a:rPr lang="ru-RU" sz="1600" b="0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для осаживания </a:t>
                      </a:r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шихтовых</a:t>
                      </a:r>
                      <a:r>
                        <a:rPr lang="ru-RU" sz="1600" b="0" kern="1200" baseline="0" dirty="0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материалов</a:t>
                      </a:r>
                      <a:endParaRPr lang="ru-RU" sz="16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+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+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+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66930005"/>
                  </a:ext>
                </a:extLst>
              </a:tr>
              <a:tr h="628039"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1600" b="0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Наличие </a:t>
                      </a:r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камер</a:t>
                      </a:r>
                      <a:r>
                        <a:rPr lang="ru-RU" sz="1600" b="0" kern="1200" baseline="0" dirty="0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подогрева</a:t>
                      </a:r>
                      <a:r>
                        <a:rPr lang="ru-RU" sz="1600" b="0" kern="1200" baseline="0" dirty="0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600" b="0" kern="1200" baseline="0" dirty="0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</a:t>
                      </a:r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прокалки) </a:t>
                      </a:r>
                      <a:r>
                        <a:rPr lang="ru-RU" sz="1600" b="0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и </a:t>
                      </a:r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кристаллизации </a:t>
                      </a:r>
                      <a:r>
                        <a:rPr lang="ru-RU" sz="1600" b="0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литейных форм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+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208235009"/>
                  </a:ext>
                </a:extLst>
              </a:tr>
              <a:tr h="628039"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1600" b="0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Наличие возможности заливки нескольких форм с одного тигля</a:t>
                      </a:r>
                      <a:endParaRPr lang="ru-RU" sz="16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+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3373716904"/>
                  </a:ext>
                </a:extLst>
              </a:tr>
              <a:tr h="502568"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16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Наличие сменных тиглей различной емкости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+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+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211638127"/>
                  </a:ext>
                </a:extLst>
              </a:tr>
            </a:tbl>
          </a:graphicData>
        </a:graphic>
      </p:graphicFrame>
      <p:pic>
        <p:nvPicPr>
          <p:cNvPr id="15" name="Рисунок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88640"/>
            <a:ext cx="1045517" cy="108012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36333" y="2541094"/>
            <a:ext cx="359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</a:t>
            </a:r>
            <a:endParaRPr lang="ru-RU" sz="4000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Выноска со стрелкой вниз 9"/>
          <p:cNvSpPr/>
          <p:nvPr/>
        </p:nvSpPr>
        <p:spPr>
          <a:xfrm>
            <a:off x="1619672" y="332656"/>
            <a:ext cx="7128792" cy="1152128"/>
          </a:xfrm>
          <a:prstGeom prst="downArrowCallout">
            <a:avLst>
              <a:gd name="adj1" fmla="val 745622"/>
              <a:gd name="adj2" fmla="val 372811"/>
              <a:gd name="adj3" fmla="val 25000"/>
              <a:gd name="adj4" fmla="val 75000"/>
            </a:avLst>
          </a:prstGeom>
          <a:pattFill prst="pct10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2000" b="1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ctr"/>
            <a:r>
              <a:rPr lang="ru-RU" sz="20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Основные </a:t>
            </a:r>
            <a:r>
              <a:rPr lang="ru-RU" sz="2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критерии выбора плавильной вакуумной печи учитывающие требования действующего производства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07502" y="4581128"/>
            <a:ext cx="359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</a:t>
            </a:r>
            <a:endParaRPr lang="ru-RU" sz="4000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07502" y="5229200"/>
            <a:ext cx="359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</a:t>
            </a:r>
            <a:endParaRPr lang="ru-RU" sz="4000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5001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3438</TotalTime>
  <Words>563</Words>
  <Application>Microsoft Office PowerPoint</Application>
  <PresentationFormat>Экран (4:3)</PresentationFormat>
  <Paragraphs>162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Tahoma</vt:lpstr>
      <vt:lpstr>Times New Roman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TenyatnikovDV@Krasm.com</dc:creator>
  <cp:lastModifiedBy>Тенятников Денис Владимирович</cp:lastModifiedBy>
  <cp:revision>184</cp:revision>
  <dcterms:modified xsi:type="dcterms:W3CDTF">2020-12-14T11:57:24Z</dcterms:modified>
</cp:coreProperties>
</file>