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9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80" r:id="rId6"/>
    <p:sldId id="261" r:id="rId7"/>
    <p:sldId id="262" r:id="rId8"/>
    <p:sldId id="276" r:id="rId9"/>
    <p:sldId id="275" r:id="rId10"/>
    <p:sldId id="265" r:id="rId11"/>
    <p:sldId id="282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Виола" initials="В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75172" autoAdjust="0"/>
  </p:normalViewPr>
  <p:slideViewPr>
    <p:cSldViewPr>
      <p:cViewPr>
        <p:scale>
          <a:sx n="93" d="100"/>
          <a:sy n="93" d="100"/>
        </p:scale>
        <p:origin x="-215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F6AC230-350D-47D0-88F8-BF186DAEF1D0}" type="doc">
      <dgm:prSet loTypeId="urn:microsoft.com/office/officeart/2005/8/layout/process4" loCatId="list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4F7CAF75-55CA-4B7A-8C31-2D37CD572017}">
      <dgm:prSet phldrT="[Текст]" custT="1"/>
      <dgm:spPr/>
      <dgm:t>
        <a:bodyPr/>
        <a:lstStyle/>
        <a:p>
          <a:r>
            <a:rPr lang="ru-RU" sz="1800" dirty="0" smtClean="0">
              <a:latin typeface="Arial" pitchFamily="34" charset="0"/>
              <a:cs typeface="Arial" pitchFamily="34" charset="0"/>
            </a:rPr>
            <a:t>Цель - разработка рекомендаций по совершенствованию системы  оплаты труда для основного рабочего персонала ООО «КрасГеоСтрой». </a:t>
          </a:r>
          <a:endParaRPr lang="ru-RU" sz="1800" dirty="0">
            <a:latin typeface="Arial" pitchFamily="34" charset="0"/>
            <a:cs typeface="Arial" pitchFamily="34" charset="0"/>
          </a:endParaRPr>
        </a:p>
      </dgm:t>
    </dgm:pt>
    <dgm:pt modelId="{DB6A80F2-D4BB-4076-8B0B-BE0F0029BFD0}" type="parTrans" cxnId="{87E1EAC8-02B7-4875-A820-89BD4BAED263}">
      <dgm:prSet/>
      <dgm:spPr/>
      <dgm:t>
        <a:bodyPr/>
        <a:lstStyle/>
        <a:p>
          <a:endParaRPr lang="ru-RU"/>
        </a:p>
      </dgm:t>
    </dgm:pt>
    <dgm:pt modelId="{9E53282F-9C4B-452E-9683-56A988B688DE}" type="sibTrans" cxnId="{87E1EAC8-02B7-4875-A820-89BD4BAED263}">
      <dgm:prSet/>
      <dgm:spPr/>
      <dgm:t>
        <a:bodyPr/>
        <a:lstStyle/>
        <a:p>
          <a:endParaRPr lang="ru-RU"/>
        </a:p>
      </dgm:t>
    </dgm:pt>
    <dgm:pt modelId="{EF802494-2AFA-44FA-B7EB-E1A6E2930867}">
      <dgm:prSet phldrT="[Текст]" custT="1"/>
      <dgm:spPr/>
      <dgm:t>
        <a:bodyPr/>
        <a:lstStyle/>
        <a:p>
          <a:r>
            <a:rPr lang="ru-RU" sz="1400" dirty="0" smtClean="0">
              <a:latin typeface="Arial" pitchFamily="34" charset="0"/>
              <a:cs typeface="Arial" pitchFamily="34" charset="0"/>
            </a:rPr>
            <a:t>Предмет исследования: соответствие действующей системы оплаты труда организационным условиям. </a:t>
          </a:r>
          <a:r>
            <a:rPr lang="ru-RU" sz="1100" dirty="0" smtClean="0">
              <a:latin typeface="Arial" pitchFamily="34" charset="0"/>
              <a:cs typeface="Arial" pitchFamily="34" charset="0"/>
            </a:rPr>
            <a:t>. </a:t>
          </a:r>
          <a:endParaRPr lang="ru-RU" sz="1100" dirty="0">
            <a:latin typeface="Arial" pitchFamily="34" charset="0"/>
            <a:cs typeface="Arial" pitchFamily="34" charset="0"/>
          </a:endParaRPr>
        </a:p>
      </dgm:t>
    </dgm:pt>
    <dgm:pt modelId="{477E1A64-FB67-4E25-997F-1BFC89A5A3A7}" type="parTrans" cxnId="{57FDD8A5-877F-4AF6-8D3D-9FA76CC6215B}">
      <dgm:prSet/>
      <dgm:spPr/>
      <dgm:t>
        <a:bodyPr/>
        <a:lstStyle/>
        <a:p>
          <a:endParaRPr lang="ru-RU"/>
        </a:p>
      </dgm:t>
    </dgm:pt>
    <dgm:pt modelId="{38D40F7D-5021-44B6-AC13-50D987F1B99B}" type="sibTrans" cxnId="{57FDD8A5-877F-4AF6-8D3D-9FA76CC6215B}">
      <dgm:prSet/>
      <dgm:spPr/>
      <dgm:t>
        <a:bodyPr/>
        <a:lstStyle/>
        <a:p>
          <a:endParaRPr lang="ru-RU"/>
        </a:p>
      </dgm:t>
    </dgm:pt>
    <dgm:pt modelId="{5FFD6FB2-562D-4E56-B679-682AAA325199}">
      <dgm:prSet phldrT="[Текст]" custT="1"/>
      <dgm:spPr/>
      <dgm:t>
        <a:bodyPr/>
        <a:lstStyle/>
        <a:p>
          <a:r>
            <a:rPr lang="ru-RU" sz="1800" dirty="0" smtClean="0">
              <a:latin typeface="Arial" pitchFamily="34" charset="0"/>
              <a:cs typeface="Arial" pitchFamily="34" charset="0"/>
            </a:rPr>
            <a:t>Частные задачи ВКР:</a:t>
          </a:r>
          <a:endParaRPr lang="ru-RU" sz="1800" dirty="0">
            <a:latin typeface="Arial" pitchFamily="34" charset="0"/>
            <a:cs typeface="Arial" pitchFamily="34" charset="0"/>
          </a:endParaRPr>
        </a:p>
      </dgm:t>
    </dgm:pt>
    <dgm:pt modelId="{D3AD9D0E-0EE2-4E94-AEAF-132B593E261D}" type="parTrans" cxnId="{8959CCAF-9148-4799-B2B0-398BDFB73D4D}">
      <dgm:prSet/>
      <dgm:spPr/>
      <dgm:t>
        <a:bodyPr/>
        <a:lstStyle/>
        <a:p>
          <a:endParaRPr lang="ru-RU"/>
        </a:p>
      </dgm:t>
    </dgm:pt>
    <dgm:pt modelId="{F7AF80A2-944E-470A-A20D-13191B227E9C}" type="sibTrans" cxnId="{8959CCAF-9148-4799-B2B0-398BDFB73D4D}">
      <dgm:prSet/>
      <dgm:spPr/>
      <dgm:t>
        <a:bodyPr/>
        <a:lstStyle/>
        <a:p>
          <a:endParaRPr lang="ru-RU"/>
        </a:p>
      </dgm:t>
    </dgm:pt>
    <dgm:pt modelId="{D136CAD5-A9A5-450F-8136-606B5A4C0022}">
      <dgm:prSet phldrT="[Текст]" custT="1"/>
      <dgm:spPr>
        <a:solidFill>
          <a:schemeClr val="bg1">
            <a:lumMod val="95000"/>
          </a:schemeClr>
        </a:solidFill>
        <a:ln w="0"/>
      </dgm:spPr>
      <dgm:t>
        <a:bodyPr/>
        <a:lstStyle/>
        <a:p>
          <a:pPr algn="l"/>
          <a:r>
            <a:rPr lang="ru-RU" sz="1400" dirty="0" smtClean="0">
              <a:latin typeface="Arial" pitchFamily="34" charset="0"/>
              <a:cs typeface="Arial" pitchFamily="34" charset="0"/>
            </a:rPr>
            <a:t>1 определить сущность и разновидности систем оплаты труда,</a:t>
          </a:r>
        </a:p>
        <a:p>
          <a:pPr algn="l"/>
          <a:r>
            <a:rPr lang="ru-RU" sz="1400" dirty="0" smtClean="0">
              <a:latin typeface="Arial" pitchFamily="34" charset="0"/>
              <a:cs typeface="Arial" pitchFamily="34" charset="0"/>
            </a:rPr>
            <a:t>2 определить последовательность совершенствования систем оплаты труда,</a:t>
          </a:r>
        </a:p>
        <a:p>
          <a:pPr algn="l"/>
          <a:r>
            <a:rPr lang="ru-RU" sz="1400" dirty="0" smtClean="0">
              <a:latin typeface="Arial" pitchFamily="34" charset="0"/>
              <a:cs typeface="Arial" pitchFamily="34" charset="0"/>
            </a:rPr>
            <a:t>3 дать аналитическое описание действующей практики оплаты труда, </a:t>
          </a:r>
        </a:p>
        <a:p>
          <a:pPr algn="l"/>
          <a:r>
            <a:rPr lang="ru-RU" sz="1400" dirty="0" smtClean="0">
              <a:latin typeface="Arial" pitchFamily="34" charset="0"/>
              <a:cs typeface="Arial" pitchFamily="34" charset="0"/>
            </a:rPr>
            <a:t>4 дать аналитическое описание  среды функционирования ООО «КрасГеоСтрой» </a:t>
          </a:r>
          <a:endParaRPr lang="ru-RU" sz="1400" dirty="0">
            <a:latin typeface="Arial" pitchFamily="34" charset="0"/>
            <a:cs typeface="Arial" pitchFamily="34" charset="0"/>
          </a:endParaRPr>
        </a:p>
      </dgm:t>
    </dgm:pt>
    <dgm:pt modelId="{DF11D024-9E84-43BB-9656-708D2AFFDD3B}" type="parTrans" cxnId="{ACE0C642-A700-4CD4-AA00-575317660148}">
      <dgm:prSet/>
      <dgm:spPr/>
      <dgm:t>
        <a:bodyPr/>
        <a:lstStyle/>
        <a:p>
          <a:endParaRPr lang="ru-RU"/>
        </a:p>
      </dgm:t>
    </dgm:pt>
    <dgm:pt modelId="{2504A2A7-760E-45DB-9143-B8D1DAD8F517}" type="sibTrans" cxnId="{ACE0C642-A700-4CD4-AA00-575317660148}">
      <dgm:prSet/>
      <dgm:spPr/>
      <dgm:t>
        <a:bodyPr/>
        <a:lstStyle/>
        <a:p>
          <a:endParaRPr lang="ru-RU"/>
        </a:p>
      </dgm:t>
    </dgm:pt>
    <dgm:pt modelId="{33011525-865A-4E7D-9591-741721F15E58}">
      <dgm:prSet phldrT="[Текст]" custT="1"/>
      <dgm:spPr>
        <a:solidFill>
          <a:schemeClr val="bg1">
            <a:lumMod val="95000"/>
            <a:alpha val="90000"/>
          </a:schemeClr>
        </a:solidFill>
        <a:ln w="0"/>
      </dgm:spPr>
      <dgm:t>
        <a:bodyPr/>
        <a:lstStyle/>
        <a:p>
          <a:pPr algn="l"/>
          <a:r>
            <a:rPr lang="ru-RU" sz="1400" dirty="0" smtClean="0">
              <a:latin typeface="Arial" pitchFamily="34" charset="0"/>
              <a:cs typeface="Arial" pitchFamily="34" charset="0"/>
            </a:rPr>
            <a:t>5 определить соответствие существующей практики оплаты труда организационным условиям,</a:t>
          </a:r>
          <a:endParaRPr lang="ru-RU" sz="1400" dirty="0" smtClean="0">
            <a:effectLst/>
            <a:latin typeface="Arial" pitchFamily="34" charset="0"/>
            <a:cs typeface="Arial" pitchFamily="34" charset="0"/>
          </a:endParaRPr>
        </a:p>
        <a:p>
          <a:pPr algn="l"/>
          <a:r>
            <a:rPr lang="ru-RU" sz="1400" dirty="0" smtClean="0">
              <a:latin typeface="Arial" pitchFamily="34" charset="0"/>
              <a:cs typeface="Arial" pitchFamily="34" charset="0"/>
            </a:rPr>
            <a:t>6 определить направления совершенствования системы оплаты труда основного рабочего персонала в соответствии с организационными условиями</a:t>
          </a:r>
          <a:endParaRPr lang="ru-RU" sz="1400" dirty="0" smtClean="0">
            <a:effectLst/>
            <a:latin typeface="Arial" pitchFamily="34" charset="0"/>
            <a:cs typeface="Arial" pitchFamily="34" charset="0"/>
          </a:endParaRPr>
        </a:p>
      </dgm:t>
    </dgm:pt>
    <dgm:pt modelId="{6EF30ACB-5B5E-4BA5-8B28-49580FF5B3E2}" type="parTrans" cxnId="{97141CBD-BD2E-4092-B633-F16BE6BF53E5}">
      <dgm:prSet/>
      <dgm:spPr/>
      <dgm:t>
        <a:bodyPr/>
        <a:lstStyle/>
        <a:p>
          <a:endParaRPr lang="ru-RU"/>
        </a:p>
      </dgm:t>
    </dgm:pt>
    <dgm:pt modelId="{4813C361-B379-4650-B42F-8DC0668BBEB6}" type="sibTrans" cxnId="{97141CBD-BD2E-4092-B633-F16BE6BF53E5}">
      <dgm:prSet/>
      <dgm:spPr/>
      <dgm:t>
        <a:bodyPr/>
        <a:lstStyle/>
        <a:p>
          <a:endParaRPr lang="ru-RU"/>
        </a:p>
      </dgm:t>
    </dgm:pt>
    <dgm:pt modelId="{ACB3ABDF-C4DC-4741-B560-492F1AD02120}">
      <dgm:prSet custT="1"/>
      <dgm:spPr/>
      <dgm:t>
        <a:bodyPr/>
        <a:lstStyle/>
        <a:p>
          <a:r>
            <a:rPr lang="ru-RU" sz="1400" dirty="0" smtClean="0">
              <a:latin typeface="Arial" pitchFamily="34" charset="0"/>
              <a:cs typeface="Arial" pitchFamily="34" charset="0"/>
            </a:rPr>
            <a:t>Объект исследования: практика оплаты труда основного рабочего персонала ООО «КрасГеоСтрой</a:t>
          </a:r>
          <a:endParaRPr lang="ru-RU" sz="1400" dirty="0">
            <a:latin typeface="Arial" pitchFamily="34" charset="0"/>
            <a:cs typeface="Arial" pitchFamily="34" charset="0"/>
          </a:endParaRPr>
        </a:p>
      </dgm:t>
    </dgm:pt>
    <dgm:pt modelId="{5745CFE5-5219-478A-A2D3-39B00C3E3E06}" type="parTrans" cxnId="{35A41820-D66C-4BAA-A806-6CB34443AE0F}">
      <dgm:prSet/>
      <dgm:spPr/>
      <dgm:t>
        <a:bodyPr/>
        <a:lstStyle/>
        <a:p>
          <a:endParaRPr lang="ru-RU"/>
        </a:p>
      </dgm:t>
    </dgm:pt>
    <dgm:pt modelId="{CFF398AE-C39D-4FBF-BD82-E1CBF9B2F7D1}" type="sibTrans" cxnId="{35A41820-D66C-4BAA-A806-6CB34443AE0F}">
      <dgm:prSet/>
      <dgm:spPr/>
      <dgm:t>
        <a:bodyPr/>
        <a:lstStyle/>
        <a:p>
          <a:endParaRPr lang="ru-RU"/>
        </a:p>
      </dgm:t>
    </dgm:pt>
    <dgm:pt modelId="{6AC4FC03-6626-4593-A078-D4A6134D4423}" type="pres">
      <dgm:prSet presAssocID="{9F6AC230-350D-47D0-88F8-BF186DAEF1D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463655A-8354-4388-B5D4-341E3C76D206}" type="pres">
      <dgm:prSet presAssocID="{5FFD6FB2-562D-4E56-B679-682AAA325199}" presName="boxAndChildren" presStyleCnt="0"/>
      <dgm:spPr/>
    </dgm:pt>
    <dgm:pt modelId="{FC342550-C115-4BFE-A2AE-029C14E698F2}" type="pres">
      <dgm:prSet presAssocID="{5FFD6FB2-562D-4E56-B679-682AAA325199}" presName="parentTextBox" presStyleLbl="node1" presStyleIdx="0" presStyleCnt="2"/>
      <dgm:spPr/>
      <dgm:t>
        <a:bodyPr/>
        <a:lstStyle/>
        <a:p>
          <a:endParaRPr lang="ru-RU"/>
        </a:p>
      </dgm:t>
    </dgm:pt>
    <dgm:pt modelId="{23278D64-B11E-4875-9F8A-C0912CA5C440}" type="pres">
      <dgm:prSet presAssocID="{5FFD6FB2-562D-4E56-B679-682AAA325199}" presName="entireBox" presStyleLbl="node1" presStyleIdx="0" presStyleCnt="2" custScaleY="29183" custLinFactNeighborX="1000" custLinFactNeighborY="1150"/>
      <dgm:spPr/>
      <dgm:t>
        <a:bodyPr/>
        <a:lstStyle/>
        <a:p>
          <a:endParaRPr lang="ru-RU"/>
        </a:p>
      </dgm:t>
    </dgm:pt>
    <dgm:pt modelId="{21F5A354-AC6E-49CB-A55A-D3451D129E95}" type="pres">
      <dgm:prSet presAssocID="{5FFD6FB2-562D-4E56-B679-682AAA325199}" presName="descendantBox" presStyleCnt="0"/>
      <dgm:spPr/>
    </dgm:pt>
    <dgm:pt modelId="{7331DE5C-0793-4E8B-831D-EDAA84F40138}" type="pres">
      <dgm:prSet presAssocID="{D136CAD5-A9A5-450F-8136-606B5A4C0022}" presName="childTextBox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F9BD63-A4B0-4B7C-87AF-9CB00C27F94A}" type="pres">
      <dgm:prSet presAssocID="{33011525-865A-4E7D-9591-741721F15E58}" presName="childTextBox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DADD3F-54F3-4388-8952-869B0BAB6BA0}" type="pres">
      <dgm:prSet presAssocID="{9E53282F-9C4B-452E-9683-56A988B688DE}" presName="sp" presStyleCnt="0"/>
      <dgm:spPr/>
    </dgm:pt>
    <dgm:pt modelId="{8BF6C21D-B748-4D37-AA10-37FF7AEDC637}" type="pres">
      <dgm:prSet presAssocID="{4F7CAF75-55CA-4B7A-8C31-2D37CD572017}" presName="arrowAndChildren" presStyleCnt="0"/>
      <dgm:spPr/>
    </dgm:pt>
    <dgm:pt modelId="{1B4F49FC-C738-4350-8FD3-29B0E0B9EE88}" type="pres">
      <dgm:prSet presAssocID="{4F7CAF75-55CA-4B7A-8C31-2D37CD572017}" presName="parentTextArrow" presStyleLbl="node1" presStyleIdx="0" presStyleCnt="2"/>
      <dgm:spPr/>
      <dgm:t>
        <a:bodyPr/>
        <a:lstStyle/>
        <a:p>
          <a:endParaRPr lang="ru-RU"/>
        </a:p>
      </dgm:t>
    </dgm:pt>
    <dgm:pt modelId="{47A5FC6B-2720-4C2A-9A00-A90D30F5CC79}" type="pres">
      <dgm:prSet presAssocID="{4F7CAF75-55CA-4B7A-8C31-2D37CD572017}" presName="arrow" presStyleLbl="node1" presStyleIdx="1" presStyleCnt="2" custScaleY="26515" custLinFactNeighborX="-1181" custLinFactNeighborY="-74"/>
      <dgm:spPr/>
      <dgm:t>
        <a:bodyPr/>
        <a:lstStyle/>
        <a:p>
          <a:endParaRPr lang="ru-RU"/>
        </a:p>
      </dgm:t>
    </dgm:pt>
    <dgm:pt modelId="{7FA27EBB-A9CE-49D7-B4B4-4ADF754A3C93}" type="pres">
      <dgm:prSet presAssocID="{4F7CAF75-55CA-4B7A-8C31-2D37CD572017}" presName="descendantArrow" presStyleCnt="0"/>
      <dgm:spPr/>
    </dgm:pt>
    <dgm:pt modelId="{D671E6C7-D299-4F96-8356-76CA6AB0C58C}" type="pres">
      <dgm:prSet presAssocID="{ACB3ABDF-C4DC-4741-B560-492F1AD02120}" presName="childTextArrow" presStyleLbl="fgAccFollowNode1" presStyleIdx="2" presStyleCnt="4" custScaleY="2623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881C32-B3E9-4DA6-AFA2-C61C97F85278}" type="pres">
      <dgm:prSet presAssocID="{EF802494-2AFA-44FA-B7EB-E1A6E2930867}" presName="childTextArrow" presStyleLbl="fgAccFollowNode1" presStyleIdx="3" presStyleCnt="4" custScaleY="2623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7C3000D-30BC-4A89-B87E-B687DCDC9D6E}" type="presOf" srcId="{D136CAD5-A9A5-450F-8136-606B5A4C0022}" destId="{7331DE5C-0793-4E8B-831D-EDAA84F40138}" srcOrd="0" destOrd="0" presId="urn:microsoft.com/office/officeart/2005/8/layout/process4"/>
    <dgm:cxn modelId="{23AF51C5-A912-4F64-93F6-D2EE03FB49A6}" type="presOf" srcId="{5FFD6FB2-562D-4E56-B679-682AAA325199}" destId="{23278D64-B11E-4875-9F8A-C0912CA5C440}" srcOrd="1" destOrd="0" presId="urn:microsoft.com/office/officeart/2005/8/layout/process4"/>
    <dgm:cxn modelId="{87E1EAC8-02B7-4875-A820-89BD4BAED263}" srcId="{9F6AC230-350D-47D0-88F8-BF186DAEF1D0}" destId="{4F7CAF75-55CA-4B7A-8C31-2D37CD572017}" srcOrd="0" destOrd="0" parTransId="{DB6A80F2-D4BB-4076-8B0B-BE0F0029BFD0}" sibTransId="{9E53282F-9C4B-452E-9683-56A988B688DE}"/>
    <dgm:cxn modelId="{AC509141-21D5-4A5F-B4EF-533FAA9D0495}" type="presOf" srcId="{5FFD6FB2-562D-4E56-B679-682AAA325199}" destId="{FC342550-C115-4BFE-A2AE-029C14E698F2}" srcOrd="0" destOrd="0" presId="urn:microsoft.com/office/officeart/2005/8/layout/process4"/>
    <dgm:cxn modelId="{ACE0C642-A700-4CD4-AA00-575317660148}" srcId="{5FFD6FB2-562D-4E56-B679-682AAA325199}" destId="{D136CAD5-A9A5-450F-8136-606B5A4C0022}" srcOrd="0" destOrd="0" parTransId="{DF11D024-9E84-43BB-9656-708D2AFFDD3B}" sibTransId="{2504A2A7-760E-45DB-9143-B8D1DAD8F517}"/>
    <dgm:cxn modelId="{35A41820-D66C-4BAA-A806-6CB34443AE0F}" srcId="{4F7CAF75-55CA-4B7A-8C31-2D37CD572017}" destId="{ACB3ABDF-C4DC-4741-B560-492F1AD02120}" srcOrd="0" destOrd="0" parTransId="{5745CFE5-5219-478A-A2D3-39B00C3E3E06}" sibTransId="{CFF398AE-C39D-4FBF-BD82-E1CBF9B2F7D1}"/>
    <dgm:cxn modelId="{7368CCF9-D82C-40E8-A923-6B9329AAD728}" type="presOf" srcId="{4F7CAF75-55CA-4B7A-8C31-2D37CD572017}" destId="{1B4F49FC-C738-4350-8FD3-29B0E0B9EE88}" srcOrd="0" destOrd="0" presId="urn:microsoft.com/office/officeart/2005/8/layout/process4"/>
    <dgm:cxn modelId="{86A02B3B-A5C7-48BC-BF89-1750A0A6BAE2}" type="presOf" srcId="{EF802494-2AFA-44FA-B7EB-E1A6E2930867}" destId="{DC881C32-B3E9-4DA6-AFA2-C61C97F85278}" srcOrd="0" destOrd="0" presId="urn:microsoft.com/office/officeart/2005/8/layout/process4"/>
    <dgm:cxn modelId="{8959CCAF-9148-4799-B2B0-398BDFB73D4D}" srcId="{9F6AC230-350D-47D0-88F8-BF186DAEF1D0}" destId="{5FFD6FB2-562D-4E56-B679-682AAA325199}" srcOrd="1" destOrd="0" parTransId="{D3AD9D0E-0EE2-4E94-AEAF-132B593E261D}" sibTransId="{F7AF80A2-944E-470A-A20D-13191B227E9C}"/>
    <dgm:cxn modelId="{83CEFD10-CF61-441C-8ACA-99712761B8EC}" type="presOf" srcId="{33011525-865A-4E7D-9591-741721F15E58}" destId="{69F9BD63-A4B0-4B7C-87AF-9CB00C27F94A}" srcOrd="0" destOrd="0" presId="urn:microsoft.com/office/officeart/2005/8/layout/process4"/>
    <dgm:cxn modelId="{97141CBD-BD2E-4092-B633-F16BE6BF53E5}" srcId="{5FFD6FB2-562D-4E56-B679-682AAA325199}" destId="{33011525-865A-4E7D-9591-741721F15E58}" srcOrd="1" destOrd="0" parTransId="{6EF30ACB-5B5E-4BA5-8B28-49580FF5B3E2}" sibTransId="{4813C361-B379-4650-B42F-8DC0668BBEB6}"/>
    <dgm:cxn modelId="{57FDD8A5-877F-4AF6-8D3D-9FA76CC6215B}" srcId="{4F7CAF75-55CA-4B7A-8C31-2D37CD572017}" destId="{EF802494-2AFA-44FA-B7EB-E1A6E2930867}" srcOrd="1" destOrd="0" parTransId="{477E1A64-FB67-4E25-997F-1BFC89A5A3A7}" sibTransId="{38D40F7D-5021-44B6-AC13-50D987F1B99B}"/>
    <dgm:cxn modelId="{E8C86394-84FF-4B45-851D-C0B0A5CF67B5}" type="presOf" srcId="{4F7CAF75-55CA-4B7A-8C31-2D37CD572017}" destId="{47A5FC6B-2720-4C2A-9A00-A90D30F5CC79}" srcOrd="1" destOrd="0" presId="urn:microsoft.com/office/officeart/2005/8/layout/process4"/>
    <dgm:cxn modelId="{88C5AA7D-7DDB-4C80-8977-9D4A06FADC53}" type="presOf" srcId="{9F6AC230-350D-47D0-88F8-BF186DAEF1D0}" destId="{6AC4FC03-6626-4593-A078-D4A6134D4423}" srcOrd="0" destOrd="0" presId="urn:microsoft.com/office/officeart/2005/8/layout/process4"/>
    <dgm:cxn modelId="{7CF1A3CF-B0FE-473B-8AFD-4E275B92AF21}" type="presOf" srcId="{ACB3ABDF-C4DC-4741-B560-492F1AD02120}" destId="{D671E6C7-D299-4F96-8356-76CA6AB0C58C}" srcOrd="0" destOrd="0" presId="urn:microsoft.com/office/officeart/2005/8/layout/process4"/>
    <dgm:cxn modelId="{1B9DD212-5529-445F-885B-E91FC36D8270}" type="presParOf" srcId="{6AC4FC03-6626-4593-A078-D4A6134D4423}" destId="{9463655A-8354-4388-B5D4-341E3C76D206}" srcOrd="0" destOrd="0" presId="urn:microsoft.com/office/officeart/2005/8/layout/process4"/>
    <dgm:cxn modelId="{82214C50-FF4D-4368-A930-4059C0D999CD}" type="presParOf" srcId="{9463655A-8354-4388-B5D4-341E3C76D206}" destId="{FC342550-C115-4BFE-A2AE-029C14E698F2}" srcOrd="0" destOrd="0" presId="urn:microsoft.com/office/officeart/2005/8/layout/process4"/>
    <dgm:cxn modelId="{86C0DD04-7856-46AD-A2A0-D596665C4F4D}" type="presParOf" srcId="{9463655A-8354-4388-B5D4-341E3C76D206}" destId="{23278D64-B11E-4875-9F8A-C0912CA5C440}" srcOrd="1" destOrd="0" presId="urn:microsoft.com/office/officeart/2005/8/layout/process4"/>
    <dgm:cxn modelId="{BE6DBF30-71B2-4F3F-A093-526FE99D0C20}" type="presParOf" srcId="{9463655A-8354-4388-B5D4-341E3C76D206}" destId="{21F5A354-AC6E-49CB-A55A-D3451D129E95}" srcOrd="2" destOrd="0" presId="urn:microsoft.com/office/officeart/2005/8/layout/process4"/>
    <dgm:cxn modelId="{854FA8BD-6E6F-4E5D-9E7E-F293ECEAC540}" type="presParOf" srcId="{21F5A354-AC6E-49CB-A55A-D3451D129E95}" destId="{7331DE5C-0793-4E8B-831D-EDAA84F40138}" srcOrd="0" destOrd="0" presId="urn:microsoft.com/office/officeart/2005/8/layout/process4"/>
    <dgm:cxn modelId="{1F2A4572-543B-4AA1-8ABC-4D77F15185D2}" type="presParOf" srcId="{21F5A354-AC6E-49CB-A55A-D3451D129E95}" destId="{69F9BD63-A4B0-4B7C-87AF-9CB00C27F94A}" srcOrd="1" destOrd="0" presId="urn:microsoft.com/office/officeart/2005/8/layout/process4"/>
    <dgm:cxn modelId="{94745B06-23FE-4E07-B716-280DD7DA7B1E}" type="presParOf" srcId="{6AC4FC03-6626-4593-A078-D4A6134D4423}" destId="{BEDADD3F-54F3-4388-8952-869B0BAB6BA0}" srcOrd="1" destOrd="0" presId="urn:microsoft.com/office/officeart/2005/8/layout/process4"/>
    <dgm:cxn modelId="{36E1B336-54CD-4960-BF58-9694723ADD74}" type="presParOf" srcId="{6AC4FC03-6626-4593-A078-D4A6134D4423}" destId="{8BF6C21D-B748-4D37-AA10-37FF7AEDC637}" srcOrd="2" destOrd="0" presId="urn:microsoft.com/office/officeart/2005/8/layout/process4"/>
    <dgm:cxn modelId="{937F7149-E8B2-4745-BC5E-F34029878A2D}" type="presParOf" srcId="{8BF6C21D-B748-4D37-AA10-37FF7AEDC637}" destId="{1B4F49FC-C738-4350-8FD3-29B0E0B9EE88}" srcOrd="0" destOrd="0" presId="urn:microsoft.com/office/officeart/2005/8/layout/process4"/>
    <dgm:cxn modelId="{8EF71496-538E-4BF9-AA12-724E7A10D323}" type="presParOf" srcId="{8BF6C21D-B748-4D37-AA10-37FF7AEDC637}" destId="{47A5FC6B-2720-4C2A-9A00-A90D30F5CC79}" srcOrd="1" destOrd="0" presId="urn:microsoft.com/office/officeart/2005/8/layout/process4"/>
    <dgm:cxn modelId="{1D1C8967-C75D-478F-8FDD-F802D2608CA3}" type="presParOf" srcId="{8BF6C21D-B748-4D37-AA10-37FF7AEDC637}" destId="{7FA27EBB-A9CE-49D7-B4B4-4ADF754A3C93}" srcOrd="2" destOrd="0" presId="urn:microsoft.com/office/officeart/2005/8/layout/process4"/>
    <dgm:cxn modelId="{11BFE6DF-0E7D-4FB5-AA9D-B784707F5AE7}" type="presParOf" srcId="{7FA27EBB-A9CE-49D7-B4B4-4ADF754A3C93}" destId="{D671E6C7-D299-4F96-8356-76CA6AB0C58C}" srcOrd="0" destOrd="0" presId="urn:microsoft.com/office/officeart/2005/8/layout/process4"/>
    <dgm:cxn modelId="{F239DA17-5FB3-480F-9B40-9FC22C1DC80F}" type="presParOf" srcId="{7FA27EBB-A9CE-49D7-B4B4-4ADF754A3C93}" destId="{DC881C32-B3E9-4DA6-AFA2-C61C97F85278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B2C27CE-2F55-463D-9745-AD8523993F6F}" type="doc">
      <dgm:prSet loTypeId="urn:microsoft.com/office/officeart/2005/8/layout/target2" loCatId="relationship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6332638A-28DC-4F13-A9F0-586B6F52F1EB}">
      <dgm:prSet phldrT="[Текст]" custT="1"/>
      <dgm:spPr/>
      <dgm:t>
        <a:bodyPr/>
        <a:lstStyle/>
        <a:p>
          <a:r>
            <a:rPr lang="ru-RU" sz="3200" dirty="0" smtClean="0">
              <a:latin typeface="Arial" pitchFamily="34" charset="0"/>
              <a:cs typeface="Arial" pitchFamily="34" charset="0"/>
            </a:rPr>
            <a:t>Практика оплаты труда: </a:t>
          </a:r>
          <a:endParaRPr lang="ru-RU" sz="3200" dirty="0">
            <a:latin typeface="Arial" pitchFamily="34" charset="0"/>
            <a:cs typeface="Arial" pitchFamily="34" charset="0"/>
          </a:endParaRPr>
        </a:p>
      </dgm:t>
    </dgm:pt>
    <dgm:pt modelId="{3B073B5A-5B61-4637-B925-9BCCD9559399}" type="parTrans" cxnId="{CFCF138A-2CC8-4BD7-BE41-302B1D6B7CB5}">
      <dgm:prSet/>
      <dgm:spPr/>
      <dgm:t>
        <a:bodyPr/>
        <a:lstStyle/>
        <a:p>
          <a:endParaRPr lang="ru-RU"/>
        </a:p>
      </dgm:t>
    </dgm:pt>
    <dgm:pt modelId="{953DF425-71E1-42B9-8C67-FCA215A8935B}" type="sibTrans" cxnId="{CFCF138A-2CC8-4BD7-BE41-302B1D6B7CB5}">
      <dgm:prSet/>
      <dgm:spPr/>
      <dgm:t>
        <a:bodyPr/>
        <a:lstStyle/>
        <a:p>
          <a:endParaRPr lang="ru-RU"/>
        </a:p>
      </dgm:t>
    </dgm:pt>
    <dgm:pt modelId="{13B59E16-11C0-4485-86A4-F710FB7882DC}">
      <dgm:prSet phldrT="[Текст]" custT="1"/>
      <dgm:spPr/>
      <dgm:t>
        <a:bodyPr/>
        <a:lstStyle/>
        <a:p>
          <a:r>
            <a:rPr lang="ru-RU" sz="1400" dirty="0" smtClean="0">
              <a:latin typeface="Arial" pitchFamily="34" charset="0"/>
              <a:cs typeface="Arial" pitchFamily="34" charset="0"/>
            </a:rPr>
            <a:t>- совокупность действующих в организации правил оплаты труда, условий получения работником заработной платы</a:t>
          </a:r>
          <a:endParaRPr lang="ru-RU" sz="1400" dirty="0">
            <a:latin typeface="Arial" pitchFamily="34" charset="0"/>
            <a:cs typeface="Arial" pitchFamily="34" charset="0"/>
          </a:endParaRPr>
        </a:p>
      </dgm:t>
    </dgm:pt>
    <dgm:pt modelId="{EB6C4204-CA5A-4154-B1F9-45CC9C2AE344}" type="parTrans" cxnId="{15A093A7-1B75-46A6-86A9-92AA0CE72440}">
      <dgm:prSet/>
      <dgm:spPr/>
      <dgm:t>
        <a:bodyPr/>
        <a:lstStyle/>
        <a:p>
          <a:endParaRPr lang="ru-RU"/>
        </a:p>
      </dgm:t>
    </dgm:pt>
    <dgm:pt modelId="{EC896A98-03C8-463B-9FA6-A095D7F17C82}" type="sibTrans" cxnId="{15A093A7-1B75-46A6-86A9-92AA0CE72440}">
      <dgm:prSet/>
      <dgm:spPr/>
      <dgm:t>
        <a:bodyPr/>
        <a:lstStyle/>
        <a:p>
          <a:endParaRPr lang="ru-RU"/>
        </a:p>
      </dgm:t>
    </dgm:pt>
    <dgm:pt modelId="{6A17FD0B-827A-43C0-B56A-90818F536070}">
      <dgm:prSet phldrT="[Текст]" custT="1"/>
      <dgm:spPr/>
      <dgm:t>
        <a:bodyPr/>
        <a:lstStyle/>
        <a:p>
          <a:r>
            <a:rPr lang="ru-RU" sz="1100" dirty="0" smtClean="0">
              <a:latin typeface="Arial" pitchFamily="34" charset="0"/>
              <a:cs typeface="Arial" pitchFamily="34" charset="0"/>
            </a:rPr>
            <a:t>- </a:t>
          </a:r>
          <a:r>
            <a:rPr lang="ru-RU" sz="1200" dirty="0" smtClean="0">
              <a:latin typeface="Arial" pitchFamily="34" charset="0"/>
              <a:cs typeface="Arial" pitchFamily="34" charset="0"/>
            </a:rPr>
            <a:t>система отношений, связанных с обеспечением установления и осуществления работодателем выплат работникам за их труд в соответствии с законами, коллективными договорами, соглашениями, трудовыми договорами</a:t>
          </a:r>
          <a:r>
            <a:rPr lang="ru-RU" sz="1100" dirty="0" smtClean="0">
              <a:latin typeface="Arial" pitchFamily="34" charset="0"/>
              <a:cs typeface="Arial" pitchFamily="34" charset="0"/>
            </a:rPr>
            <a:t>.</a:t>
          </a:r>
          <a:endParaRPr lang="ru-RU" sz="1100" dirty="0">
            <a:latin typeface="Arial" pitchFamily="34" charset="0"/>
            <a:cs typeface="Arial" pitchFamily="34" charset="0"/>
          </a:endParaRPr>
        </a:p>
      </dgm:t>
    </dgm:pt>
    <dgm:pt modelId="{EEBD123A-DF5F-490F-9AA4-D62C5DA00280}" type="parTrans" cxnId="{0D0E1E65-C0BF-4E52-A9CC-B44BFE398B1C}">
      <dgm:prSet/>
      <dgm:spPr/>
      <dgm:t>
        <a:bodyPr/>
        <a:lstStyle/>
        <a:p>
          <a:endParaRPr lang="ru-RU"/>
        </a:p>
      </dgm:t>
    </dgm:pt>
    <dgm:pt modelId="{3950CCF2-573B-4F83-A8DE-CFB13A4143D3}" type="sibTrans" cxnId="{0D0E1E65-C0BF-4E52-A9CC-B44BFE398B1C}">
      <dgm:prSet/>
      <dgm:spPr/>
      <dgm:t>
        <a:bodyPr/>
        <a:lstStyle/>
        <a:p>
          <a:endParaRPr lang="ru-RU"/>
        </a:p>
      </dgm:t>
    </dgm:pt>
    <dgm:pt modelId="{5DADD5BA-F5FE-4429-A712-B5A8DC70AAB1}">
      <dgm:prSet phldrT="[Текст]" custT="1"/>
      <dgm:spPr>
        <a:ln>
          <a:solidFill>
            <a:schemeClr val="tx1"/>
          </a:solidFill>
        </a:ln>
      </dgm:spPr>
      <dgm:t>
        <a:bodyPr/>
        <a:lstStyle/>
        <a:p>
          <a:r>
            <a:rPr lang="ru-RU" sz="2400" dirty="0" smtClean="0">
              <a:latin typeface="Arial" pitchFamily="34" charset="0"/>
              <a:cs typeface="Arial" pitchFamily="34" charset="0"/>
            </a:rPr>
            <a:t>       Система оплаты труда: </a:t>
          </a:r>
          <a:endParaRPr lang="ru-RU" sz="2400" dirty="0">
            <a:latin typeface="Arial" pitchFamily="34" charset="0"/>
            <a:cs typeface="Arial" pitchFamily="34" charset="0"/>
          </a:endParaRPr>
        </a:p>
      </dgm:t>
    </dgm:pt>
    <dgm:pt modelId="{02DA4C58-554F-4736-9147-0A142C050E75}" type="parTrans" cxnId="{4BB842AC-31DA-4A7D-8EE5-96044127BD8F}">
      <dgm:prSet/>
      <dgm:spPr/>
      <dgm:t>
        <a:bodyPr/>
        <a:lstStyle/>
        <a:p>
          <a:endParaRPr lang="ru-RU"/>
        </a:p>
      </dgm:t>
    </dgm:pt>
    <dgm:pt modelId="{C6E22F67-5291-4954-87AE-E292B2351CEE}" type="sibTrans" cxnId="{4BB842AC-31DA-4A7D-8EE5-96044127BD8F}">
      <dgm:prSet/>
      <dgm:spPr/>
      <dgm:t>
        <a:bodyPr/>
        <a:lstStyle/>
        <a:p>
          <a:endParaRPr lang="ru-RU"/>
        </a:p>
      </dgm:t>
    </dgm:pt>
    <dgm:pt modelId="{A3FB211F-C261-4CF2-B919-FAE7B2E0D9C6}">
      <dgm:prSet phldrT="[Текст]"/>
      <dgm:spPr/>
      <dgm:t>
        <a:bodyPr/>
        <a:lstStyle/>
        <a:p>
          <a:r>
            <a:rPr lang="ru-RU" dirty="0" smtClean="0">
              <a:latin typeface="Arial" pitchFamily="34" charset="0"/>
              <a:cs typeface="Arial" pitchFamily="34" charset="0"/>
            </a:rPr>
            <a:t>- функция, связывающая трудовые усилия, трудовые результаты и размер заработной платы</a:t>
          </a:r>
          <a:endParaRPr lang="ru-RU" dirty="0">
            <a:latin typeface="Arial" pitchFamily="34" charset="0"/>
            <a:cs typeface="Arial" pitchFamily="34" charset="0"/>
          </a:endParaRPr>
        </a:p>
      </dgm:t>
    </dgm:pt>
    <dgm:pt modelId="{8982AF8C-167E-4DDE-8191-619843425D94}" type="parTrans" cxnId="{C561A61A-842D-4D34-8DE7-3C9D05197C81}">
      <dgm:prSet/>
      <dgm:spPr/>
      <dgm:t>
        <a:bodyPr/>
        <a:lstStyle/>
        <a:p>
          <a:endParaRPr lang="ru-RU"/>
        </a:p>
      </dgm:t>
    </dgm:pt>
    <dgm:pt modelId="{0E0D1014-88AE-4FF2-89B7-FDA9C6321234}" type="sibTrans" cxnId="{C561A61A-842D-4D34-8DE7-3C9D05197C81}">
      <dgm:prSet/>
      <dgm:spPr/>
      <dgm:t>
        <a:bodyPr/>
        <a:lstStyle/>
        <a:p>
          <a:endParaRPr lang="ru-RU"/>
        </a:p>
      </dgm:t>
    </dgm:pt>
    <dgm:pt modelId="{F2BD2E5B-6BD3-4C9F-A02F-D5609ACE4709}">
      <dgm:prSet phldrT="[Текст]" custT="1"/>
      <dgm:spPr/>
      <dgm:t>
        <a:bodyPr/>
        <a:lstStyle/>
        <a:p>
          <a:r>
            <a:rPr lang="ru-RU" sz="2000" dirty="0" smtClean="0">
              <a:latin typeface="Arial" pitchFamily="34" charset="0"/>
              <a:cs typeface="Arial" pitchFamily="34" charset="0"/>
            </a:rPr>
            <a:t>Заработная плата: </a:t>
          </a:r>
          <a:endParaRPr lang="ru-RU" sz="2000" dirty="0">
            <a:latin typeface="Arial" pitchFamily="34" charset="0"/>
            <a:cs typeface="Arial" pitchFamily="34" charset="0"/>
          </a:endParaRPr>
        </a:p>
      </dgm:t>
    </dgm:pt>
    <dgm:pt modelId="{629A3EF8-3C89-407A-B254-381951944C59}" type="parTrans" cxnId="{AE196FFC-9219-4D12-932D-A07BDC077BE5}">
      <dgm:prSet/>
      <dgm:spPr/>
      <dgm:t>
        <a:bodyPr/>
        <a:lstStyle/>
        <a:p>
          <a:endParaRPr lang="ru-RU"/>
        </a:p>
      </dgm:t>
    </dgm:pt>
    <dgm:pt modelId="{9B0E752D-4ACB-4795-8927-77DA53D218A1}" type="sibTrans" cxnId="{AE196FFC-9219-4D12-932D-A07BDC077BE5}">
      <dgm:prSet/>
      <dgm:spPr/>
      <dgm:t>
        <a:bodyPr/>
        <a:lstStyle/>
        <a:p>
          <a:endParaRPr lang="ru-RU"/>
        </a:p>
      </dgm:t>
    </dgm:pt>
    <dgm:pt modelId="{BA1E9928-EF80-4C27-A970-30D22DF53F6E}">
      <dgm:prSet phldrT="[Текст]"/>
      <dgm:spPr/>
      <dgm:t>
        <a:bodyPr/>
        <a:lstStyle/>
        <a:p>
          <a:r>
            <a:rPr lang="ru-RU" dirty="0" smtClean="0">
              <a:latin typeface="Arial" pitchFamily="34" charset="0"/>
              <a:cs typeface="Arial" pitchFamily="34" charset="0"/>
            </a:rPr>
            <a:t>- цена, выплачиваемая работнику за использование его труда.</a:t>
          </a:r>
          <a:endParaRPr lang="ru-RU" dirty="0">
            <a:latin typeface="Arial" pitchFamily="34" charset="0"/>
            <a:cs typeface="Arial" pitchFamily="34" charset="0"/>
          </a:endParaRPr>
        </a:p>
      </dgm:t>
    </dgm:pt>
    <dgm:pt modelId="{4B825CFB-2D34-481F-B6A9-43479CC0ECF3}" type="parTrans" cxnId="{187A686E-F784-4D43-BCCB-6659E7F0C26A}">
      <dgm:prSet/>
      <dgm:spPr/>
      <dgm:t>
        <a:bodyPr/>
        <a:lstStyle/>
        <a:p>
          <a:endParaRPr lang="ru-RU"/>
        </a:p>
      </dgm:t>
    </dgm:pt>
    <dgm:pt modelId="{34FD1F29-7DDA-4B64-A8B5-93D9FB2DB547}" type="sibTrans" cxnId="{187A686E-F784-4D43-BCCB-6659E7F0C26A}">
      <dgm:prSet/>
      <dgm:spPr/>
      <dgm:t>
        <a:bodyPr/>
        <a:lstStyle/>
        <a:p>
          <a:endParaRPr lang="ru-RU"/>
        </a:p>
      </dgm:t>
    </dgm:pt>
    <dgm:pt modelId="{611DED4F-2FA4-4AC8-96F7-3A5E8CE0B6E9}" type="pres">
      <dgm:prSet presAssocID="{DB2C27CE-2F55-463D-9745-AD8523993F6F}" presName="Name0" presStyleCnt="0">
        <dgm:presLayoutVars>
          <dgm:chMax val="3"/>
          <dgm:chPref val="1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4F14E9A8-9A51-4995-ABFB-2DA1AB7BACBF}" type="pres">
      <dgm:prSet presAssocID="{DB2C27CE-2F55-463D-9745-AD8523993F6F}" presName="outerBox" presStyleCnt="0"/>
      <dgm:spPr/>
    </dgm:pt>
    <dgm:pt modelId="{51DAE92C-5585-4BDB-A6B5-F10215C65CE6}" type="pres">
      <dgm:prSet presAssocID="{DB2C27CE-2F55-463D-9745-AD8523993F6F}" presName="outerBoxParent" presStyleLbl="node1" presStyleIdx="0" presStyleCnt="3"/>
      <dgm:spPr/>
      <dgm:t>
        <a:bodyPr/>
        <a:lstStyle/>
        <a:p>
          <a:endParaRPr lang="ru-RU"/>
        </a:p>
      </dgm:t>
    </dgm:pt>
    <dgm:pt modelId="{E75B886B-971C-455E-A5CB-A7CD942BDEEE}" type="pres">
      <dgm:prSet presAssocID="{DB2C27CE-2F55-463D-9745-AD8523993F6F}" presName="outerBoxChildren" presStyleCnt="0"/>
      <dgm:spPr/>
    </dgm:pt>
    <dgm:pt modelId="{DC9D6BC2-ABE7-4238-8C14-B1FD5CB814B9}" type="pres">
      <dgm:prSet presAssocID="{13B59E16-11C0-4485-86A4-F710FB7882DC}" presName="oChild" presStyleLbl="fgAcc1" presStyleIdx="0" presStyleCnt="4" custScaleX="239995" custScaleY="856584" custLinFactX="200000" custLinFactY="-787653" custLinFactNeighborX="262496" custLinFactNeighborY="-8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EAA151-4098-4832-A26A-E8D5EC3B90BE}" type="pres">
      <dgm:prSet presAssocID="{EC896A98-03C8-463B-9FA6-A095D7F17C82}" presName="outerSibTrans" presStyleCnt="0"/>
      <dgm:spPr/>
    </dgm:pt>
    <dgm:pt modelId="{0789A1A4-C6FD-4EDD-9221-CEFCE4DE12E3}" type="pres">
      <dgm:prSet presAssocID="{6A17FD0B-827A-43C0-B56A-90818F536070}" presName="oChild" presStyleLbl="fgAcc1" presStyleIdx="1" presStyleCnt="4" custScaleX="166656" custScaleY="2000000" custLinFactY="19399" custLinFactNeighborX="34999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B8C94C-14D1-446C-B7DF-CF421835D623}" type="pres">
      <dgm:prSet presAssocID="{DB2C27CE-2F55-463D-9745-AD8523993F6F}" presName="middleBox" presStyleCnt="0"/>
      <dgm:spPr/>
    </dgm:pt>
    <dgm:pt modelId="{24B0F508-3E68-4562-9BA4-3197C0A7516B}" type="pres">
      <dgm:prSet presAssocID="{DB2C27CE-2F55-463D-9745-AD8523993F6F}" presName="middleBoxParent" presStyleLbl="node1" presStyleIdx="1" presStyleCnt="3" custScaleX="88709" custScaleY="90908" custLinFactNeighborX="5968" custLinFactNeighborY="6100"/>
      <dgm:spPr/>
      <dgm:t>
        <a:bodyPr/>
        <a:lstStyle/>
        <a:p>
          <a:endParaRPr lang="ru-RU"/>
        </a:p>
      </dgm:t>
    </dgm:pt>
    <dgm:pt modelId="{8244D229-412E-4F02-9535-5A3772C696B7}" type="pres">
      <dgm:prSet presAssocID="{DB2C27CE-2F55-463D-9745-AD8523993F6F}" presName="middleBoxChildren" presStyleCnt="0"/>
      <dgm:spPr/>
    </dgm:pt>
    <dgm:pt modelId="{5F40DE52-C20B-4A40-9667-B4E3CC104D08}" type="pres">
      <dgm:prSet presAssocID="{A3FB211F-C261-4CF2-B919-FAE7B2E0D9C6}" presName="mChild" presStyleLbl="fgAcc1" presStyleIdx="2" presStyleCnt="4" custScaleX="137906" custScaleY="115811" custLinFactNeighborX="87100" custLinFactNeighborY="-32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1E820CD-7A78-4EE1-9D7D-07D4B10FACFF}" type="pres">
      <dgm:prSet presAssocID="{DB2C27CE-2F55-463D-9745-AD8523993F6F}" presName="centerBox" presStyleCnt="0"/>
      <dgm:spPr/>
    </dgm:pt>
    <dgm:pt modelId="{D0E5607A-C5D7-48CC-B60A-56E1B58BC667}" type="pres">
      <dgm:prSet presAssocID="{DB2C27CE-2F55-463D-9745-AD8523993F6F}" presName="centerBoxParent" presStyleLbl="node1" presStyleIdx="2" presStyleCnt="3" custScaleX="71621" custScaleY="92281" custLinFactNeighborX="15765" custLinFactNeighborY="11933"/>
      <dgm:spPr/>
      <dgm:t>
        <a:bodyPr/>
        <a:lstStyle/>
        <a:p>
          <a:endParaRPr lang="ru-RU"/>
        </a:p>
      </dgm:t>
    </dgm:pt>
    <dgm:pt modelId="{E79885C2-BAA9-4116-AC60-177113E3C953}" type="pres">
      <dgm:prSet presAssocID="{DB2C27CE-2F55-463D-9745-AD8523993F6F}" presName="centerBoxChildren" presStyleCnt="0"/>
      <dgm:spPr/>
    </dgm:pt>
    <dgm:pt modelId="{6B119359-3B12-4593-A956-E98C4FDE5D96}" type="pres">
      <dgm:prSet presAssocID="{BA1E9928-EF80-4C27-A970-30D22DF53F6E}" presName="cChild" presStyleLbl="fgAcc1" presStyleIdx="3" presStyleCnt="4" custScaleX="65434" custScaleY="88390" custLinFactNeighborX="33878" custLinFactNeighborY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5A093A7-1B75-46A6-86A9-92AA0CE72440}" srcId="{6332638A-28DC-4F13-A9F0-586B6F52F1EB}" destId="{13B59E16-11C0-4485-86A4-F710FB7882DC}" srcOrd="0" destOrd="0" parTransId="{EB6C4204-CA5A-4154-B1F9-45CC9C2AE344}" sibTransId="{EC896A98-03C8-463B-9FA6-A095D7F17C82}"/>
    <dgm:cxn modelId="{CFCF138A-2CC8-4BD7-BE41-302B1D6B7CB5}" srcId="{DB2C27CE-2F55-463D-9745-AD8523993F6F}" destId="{6332638A-28DC-4F13-A9F0-586B6F52F1EB}" srcOrd="0" destOrd="0" parTransId="{3B073B5A-5B61-4637-B925-9BCCD9559399}" sibTransId="{953DF425-71E1-42B9-8C67-FCA215A8935B}"/>
    <dgm:cxn modelId="{4BB842AC-31DA-4A7D-8EE5-96044127BD8F}" srcId="{DB2C27CE-2F55-463D-9745-AD8523993F6F}" destId="{5DADD5BA-F5FE-4429-A712-B5A8DC70AAB1}" srcOrd="1" destOrd="0" parTransId="{02DA4C58-554F-4736-9147-0A142C050E75}" sibTransId="{C6E22F67-5291-4954-87AE-E292B2351CEE}"/>
    <dgm:cxn modelId="{C9FF0380-257B-4C9F-92DA-78D20E735499}" type="presOf" srcId="{F2BD2E5B-6BD3-4C9F-A02F-D5609ACE4709}" destId="{D0E5607A-C5D7-48CC-B60A-56E1B58BC667}" srcOrd="0" destOrd="0" presId="urn:microsoft.com/office/officeart/2005/8/layout/target2"/>
    <dgm:cxn modelId="{C013621D-5CCC-43FC-8DE0-8044CE5096C4}" type="presOf" srcId="{A3FB211F-C261-4CF2-B919-FAE7B2E0D9C6}" destId="{5F40DE52-C20B-4A40-9667-B4E3CC104D08}" srcOrd="0" destOrd="0" presId="urn:microsoft.com/office/officeart/2005/8/layout/target2"/>
    <dgm:cxn modelId="{2279E7AC-160F-437D-BB43-7E04BC13B2D3}" type="presOf" srcId="{DB2C27CE-2F55-463D-9745-AD8523993F6F}" destId="{611DED4F-2FA4-4AC8-96F7-3A5E8CE0B6E9}" srcOrd="0" destOrd="0" presId="urn:microsoft.com/office/officeart/2005/8/layout/target2"/>
    <dgm:cxn modelId="{3C4FD6D6-B3A6-4573-AC22-B3608C6C2614}" type="presOf" srcId="{6332638A-28DC-4F13-A9F0-586B6F52F1EB}" destId="{51DAE92C-5585-4BDB-A6B5-F10215C65CE6}" srcOrd="0" destOrd="0" presId="urn:microsoft.com/office/officeart/2005/8/layout/target2"/>
    <dgm:cxn modelId="{C561A61A-842D-4D34-8DE7-3C9D05197C81}" srcId="{5DADD5BA-F5FE-4429-A712-B5A8DC70AAB1}" destId="{A3FB211F-C261-4CF2-B919-FAE7B2E0D9C6}" srcOrd="0" destOrd="0" parTransId="{8982AF8C-167E-4DDE-8191-619843425D94}" sibTransId="{0E0D1014-88AE-4FF2-89B7-FDA9C6321234}"/>
    <dgm:cxn modelId="{4363AC24-869B-4D31-B9B1-B8AE1546D94B}" type="presOf" srcId="{13B59E16-11C0-4485-86A4-F710FB7882DC}" destId="{DC9D6BC2-ABE7-4238-8C14-B1FD5CB814B9}" srcOrd="0" destOrd="0" presId="urn:microsoft.com/office/officeart/2005/8/layout/target2"/>
    <dgm:cxn modelId="{1B68EBD1-B0F2-48BF-B5A2-B79DD646C403}" type="presOf" srcId="{BA1E9928-EF80-4C27-A970-30D22DF53F6E}" destId="{6B119359-3B12-4593-A956-E98C4FDE5D96}" srcOrd="0" destOrd="0" presId="urn:microsoft.com/office/officeart/2005/8/layout/target2"/>
    <dgm:cxn modelId="{187A686E-F784-4D43-BCCB-6659E7F0C26A}" srcId="{F2BD2E5B-6BD3-4C9F-A02F-D5609ACE4709}" destId="{BA1E9928-EF80-4C27-A970-30D22DF53F6E}" srcOrd="0" destOrd="0" parTransId="{4B825CFB-2D34-481F-B6A9-43479CC0ECF3}" sibTransId="{34FD1F29-7DDA-4B64-A8B5-93D9FB2DB547}"/>
    <dgm:cxn modelId="{AE196FFC-9219-4D12-932D-A07BDC077BE5}" srcId="{DB2C27CE-2F55-463D-9745-AD8523993F6F}" destId="{F2BD2E5B-6BD3-4C9F-A02F-D5609ACE4709}" srcOrd="2" destOrd="0" parTransId="{629A3EF8-3C89-407A-B254-381951944C59}" sibTransId="{9B0E752D-4ACB-4795-8927-77DA53D218A1}"/>
    <dgm:cxn modelId="{0D0E1E65-C0BF-4E52-A9CC-B44BFE398B1C}" srcId="{6332638A-28DC-4F13-A9F0-586B6F52F1EB}" destId="{6A17FD0B-827A-43C0-B56A-90818F536070}" srcOrd="1" destOrd="0" parTransId="{EEBD123A-DF5F-490F-9AA4-D62C5DA00280}" sibTransId="{3950CCF2-573B-4F83-A8DE-CFB13A4143D3}"/>
    <dgm:cxn modelId="{8D853765-9361-4A01-8DD8-4ED4A4AC3F78}" type="presOf" srcId="{5DADD5BA-F5FE-4429-A712-B5A8DC70AAB1}" destId="{24B0F508-3E68-4562-9BA4-3197C0A7516B}" srcOrd="0" destOrd="0" presId="urn:microsoft.com/office/officeart/2005/8/layout/target2"/>
    <dgm:cxn modelId="{FFA958A2-EE96-4846-B177-7483B072F06B}" type="presOf" srcId="{6A17FD0B-827A-43C0-B56A-90818F536070}" destId="{0789A1A4-C6FD-4EDD-9221-CEFCE4DE12E3}" srcOrd="0" destOrd="0" presId="urn:microsoft.com/office/officeart/2005/8/layout/target2"/>
    <dgm:cxn modelId="{93CCFB65-0738-4350-AEDE-13032C1EEDAB}" type="presParOf" srcId="{611DED4F-2FA4-4AC8-96F7-3A5E8CE0B6E9}" destId="{4F14E9A8-9A51-4995-ABFB-2DA1AB7BACBF}" srcOrd="0" destOrd="0" presId="urn:microsoft.com/office/officeart/2005/8/layout/target2"/>
    <dgm:cxn modelId="{10501A18-B775-4BF8-A16F-F871EBE86FD5}" type="presParOf" srcId="{4F14E9A8-9A51-4995-ABFB-2DA1AB7BACBF}" destId="{51DAE92C-5585-4BDB-A6B5-F10215C65CE6}" srcOrd="0" destOrd="0" presId="urn:microsoft.com/office/officeart/2005/8/layout/target2"/>
    <dgm:cxn modelId="{074898D2-2889-49A2-BE32-39773A56B04E}" type="presParOf" srcId="{4F14E9A8-9A51-4995-ABFB-2DA1AB7BACBF}" destId="{E75B886B-971C-455E-A5CB-A7CD942BDEEE}" srcOrd="1" destOrd="0" presId="urn:microsoft.com/office/officeart/2005/8/layout/target2"/>
    <dgm:cxn modelId="{93469600-F6B4-45E6-8715-E4122F6764EE}" type="presParOf" srcId="{E75B886B-971C-455E-A5CB-A7CD942BDEEE}" destId="{DC9D6BC2-ABE7-4238-8C14-B1FD5CB814B9}" srcOrd="0" destOrd="0" presId="urn:microsoft.com/office/officeart/2005/8/layout/target2"/>
    <dgm:cxn modelId="{0AB5FDA8-5146-4974-9A06-457D696A3BB0}" type="presParOf" srcId="{E75B886B-971C-455E-A5CB-A7CD942BDEEE}" destId="{59EAA151-4098-4832-A26A-E8D5EC3B90BE}" srcOrd="1" destOrd="0" presId="urn:microsoft.com/office/officeart/2005/8/layout/target2"/>
    <dgm:cxn modelId="{C1B204BC-F621-4EA3-9FD5-D2BE501B2029}" type="presParOf" srcId="{E75B886B-971C-455E-A5CB-A7CD942BDEEE}" destId="{0789A1A4-C6FD-4EDD-9221-CEFCE4DE12E3}" srcOrd="2" destOrd="0" presId="urn:microsoft.com/office/officeart/2005/8/layout/target2"/>
    <dgm:cxn modelId="{A35146C8-432D-49C2-8499-65A58282A7CE}" type="presParOf" srcId="{611DED4F-2FA4-4AC8-96F7-3A5E8CE0B6E9}" destId="{C7B8C94C-14D1-446C-B7DF-CF421835D623}" srcOrd="1" destOrd="0" presId="urn:microsoft.com/office/officeart/2005/8/layout/target2"/>
    <dgm:cxn modelId="{4D0E8C58-C0A6-4EC1-91AD-337D6FBDCC3D}" type="presParOf" srcId="{C7B8C94C-14D1-446C-B7DF-CF421835D623}" destId="{24B0F508-3E68-4562-9BA4-3197C0A7516B}" srcOrd="0" destOrd="0" presId="urn:microsoft.com/office/officeart/2005/8/layout/target2"/>
    <dgm:cxn modelId="{792A0DB1-8E2E-4BAE-8E38-D7547234F4F0}" type="presParOf" srcId="{C7B8C94C-14D1-446C-B7DF-CF421835D623}" destId="{8244D229-412E-4F02-9535-5A3772C696B7}" srcOrd="1" destOrd="0" presId="urn:microsoft.com/office/officeart/2005/8/layout/target2"/>
    <dgm:cxn modelId="{6E8608EC-A2A6-4EF7-AE62-644195A727AE}" type="presParOf" srcId="{8244D229-412E-4F02-9535-5A3772C696B7}" destId="{5F40DE52-C20B-4A40-9667-B4E3CC104D08}" srcOrd="0" destOrd="0" presId="urn:microsoft.com/office/officeart/2005/8/layout/target2"/>
    <dgm:cxn modelId="{66C5F27E-F1AC-4E8A-B4D3-4BB3897B18B1}" type="presParOf" srcId="{611DED4F-2FA4-4AC8-96F7-3A5E8CE0B6E9}" destId="{21E820CD-7A78-4EE1-9D7D-07D4B10FACFF}" srcOrd="2" destOrd="0" presId="urn:microsoft.com/office/officeart/2005/8/layout/target2"/>
    <dgm:cxn modelId="{C1AD2688-16F2-4F7A-9C8A-6BBBC16EB44E}" type="presParOf" srcId="{21E820CD-7A78-4EE1-9D7D-07D4B10FACFF}" destId="{D0E5607A-C5D7-48CC-B60A-56E1B58BC667}" srcOrd="0" destOrd="0" presId="urn:microsoft.com/office/officeart/2005/8/layout/target2"/>
    <dgm:cxn modelId="{E73BABD9-FC3E-4346-B65A-5F9F3C6E9FCC}" type="presParOf" srcId="{21E820CD-7A78-4EE1-9D7D-07D4B10FACFF}" destId="{E79885C2-BAA9-4116-AC60-177113E3C953}" srcOrd="1" destOrd="0" presId="urn:microsoft.com/office/officeart/2005/8/layout/target2"/>
    <dgm:cxn modelId="{A8DE2D86-7E4D-49CC-9570-7FEBC58F799F}" type="presParOf" srcId="{E79885C2-BAA9-4116-AC60-177113E3C953}" destId="{6B119359-3B12-4593-A956-E98C4FDE5D96}" srcOrd="0" destOrd="0" presId="urn:microsoft.com/office/officeart/2005/8/layout/targe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59A6955-425C-4706-8AF5-CFD851C891F6}" type="doc">
      <dgm:prSet loTypeId="urn:microsoft.com/office/officeart/2005/8/layout/hierarchy4" loCatId="relationship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9D2C2382-4C7E-4680-A74D-70A1CBE71A6A}">
      <dgm:prSet phldrT="[Текст]"/>
      <dgm:spPr/>
      <dgm:t>
        <a:bodyPr/>
        <a:lstStyle/>
        <a:p>
          <a:r>
            <a:rPr lang="ru-RU" dirty="0" smtClean="0"/>
            <a:t>Буровое предприятие</a:t>
          </a:r>
          <a:endParaRPr lang="ru-RU" dirty="0"/>
        </a:p>
      </dgm:t>
    </dgm:pt>
    <dgm:pt modelId="{BFCCCAB6-7735-4FA4-AB6F-D5DDF6CD76BA}" type="parTrans" cxnId="{5FD87D5C-9794-4584-A9B8-7A0A389D76D7}">
      <dgm:prSet/>
      <dgm:spPr/>
      <dgm:t>
        <a:bodyPr/>
        <a:lstStyle/>
        <a:p>
          <a:endParaRPr lang="ru-RU"/>
        </a:p>
      </dgm:t>
    </dgm:pt>
    <dgm:pt modelId="{A11F11DA-0C7B-4839-962A-47BD64004CD2}" type="sibTrans" cxnId="{5FD87D5C-9794-4584-A9B8-7A0A389D76D7}">
      <dgm:prSet/>
      <dgm:spPr/>
      <dgm:t>
        <a:bodyPr/>
        <a:lstStyle/>
        <a:p>
          <a:endParaRPr lang="ru-RU"/>
        </a:p>
      </dgm:t>
    </dgm:pt>
    <dgm:pt modelId="{6A278BD1-CA1F-43BA-B77C-3013FED27394}">
      <dgm:prSet phldrT="[Текст]"/>
      <dgm:spPr/>
      <dgm:t>
        <a:bodyPr/>
        <a:lstStyle/>
        <a:p>
          <a:pPr algn="l"/>
          <a:r>
            <a:rPr lang="ru-RU" dirty="0" smtClean="0"/>
            <a:t>Основной рабочий персонал: машинисты буровых установок, помощники машинистов буровых установок.</a:t>
          </a:r>
          <a:endParaRPr lang="ru-RU" dirty="0"/>
        </a:p>
      </dgm:t>
    </dgm:pt>
    <dgm:pt modelId="{31F65625-7B96-496D-8E72-F93CB9680AB2}" type="parTrans" cxnId="{BEA4AF4B-4BA6-4AF6-BA0D-F06C5AB9C642}">
      <dgm:prSet/>
      <dgm:spPr/>
      <dgm:t>
        <a:bodyPr/>
        <a:lstStyle/>
        <a:p>
          <a:endParaRPr lang="ru-RU"/>
        </a:p>
      </dgm:t>
    </dgm:pt>
    <dgm:pt modelId="{A41D1681-D399-48B7-860D-8D1FEDF6862C}" type="sibTrans" cxnId="{BEA4AF4B-4BA6-4AF6-BA0D-F06C5AB9C642}">
      <dgm:prSet/>
      <dgm:spPr/>
      <dgm:t>
        <a:bodyPr/>
        <a:lstStyle/>
        <a:p>
          <a:endParaRPr lang="ru-RU"/>
        </a:p>
      </dgm:t>
    </dgm:pt>
    <dgm:pt modelId="{CD15B9D1-C4B4-4957-9FA5-0164F66C0619}">
      <dgm:prSet phldrT="[Текст]"/>
      <dgm:spPr/>
      <dgm:t>
        <a:bodyPr/>
        <a:lstStyle/>
        <a:p>
          <a:r>
            <a:rPr lang="ru-RU" dirty="0" smtClean="0"/>
            <a:t>Строительно-монтажные работы</a:t>
          </a:r>
          <a:endParaRPr lang="ru-RU" dirty="0"/>
        </a:p>
      </dgm:t>
    </dgm:pt>
    <dgm:pt modelId="{995BC743-0D3C-4D6C-99F1-D9FD48FDAB3F}" type="parTrans" cxnId="{AA8AAECB-2609-49D7-8941-BC030665791D}">
      <dgm:prSet/>
      <dgm:spPr/>
      <dgm:t>
        <a:bodyPr/>
        <a:lstStyle/>
        <a:p>
          <a:endParaRPr lang="ru-RU"/>
        </a:p>
      </dgm:t>
    </dgm:pt>
    <dgm:pt modelId="{426194E6-0679-4A6C-9EF4-E39BFF91D16D}" type="sibTrans" cxnId="{AA8AAECB-2609-49D7-8941-BC030665791D}">
      <dgm:prSet/>
      <dgm:spPr/>
      <dgm:t>
        <a:bodyPr/>
        <a:lstStyle/>
        <a:p>
          <a:endParaRPr lang="ru-RU"/>
        </a:p>
      </dgm:t>
    </dgm:pt>
    <dgm:pt modelId="{3613CAB4-A4B8-44ED-BBA6-04E7FCFAC334}">
      <dgm:prSet phldrT="[Текст]"/>
      <dgm:spPr/>
      <dgm:t>
        <a:bodyPr/>
        <a:lstStyle/>
        <a:p>
          <a:r>
            <a:rPr lang="ru-RU" dirty="0" smtClean="0"/>
            <a:t>Геологоразведочные работы</a:t>
          </a:r>
          <a:endParaRPr lang="ru-RU" dirty="0"/>
        </a:p>
      </dgm:t>
    </dgm:pt>
    <dgm:pt modelId="{6FE75319-B928-44FB-B19E-1808C9E56376}" type="parTrans" cxnId="{E3C7CF94-AF02-4927-A864-DF4BB24532DF}">
      <dgm:prSet/>
      <dgm:spPr/>
      <dgm:t>
        <a:bodyPr/>
        <a:lstStyle/>
        <a:p>
          <a:endParaRPr lang="ru-RU"/>
        </a:p>
      </dgm:t>
    </dgm:pt>
    <dgm:pt modelId="{F4E3A89B-8A73-4BF2-AC34-B61B7C40952B}" type="sibTrans" cxnId="{E3C7CF94-AF02-4927-A864-DF4BB24532DF}">
      <dgm:prSet/>
      <dgm:spPr/>
      <dgm:t>
        <a:bodyPr/>
        <a:lstStyle/>
        <a:p>
          <a:endParaRPr lang="ru-RU"/>
        </a:p>
      </dgm:t>
    </dgm:pt>
    <dgm:pt modelId="{75D7E1C5-DC91-4841-B36A-C49217CFF6FC}">
      <dgm:prSet phldrT="[Текст]"/>
      <dgm:spPr/>
      <dgm:t>
        <a:bodyPr/>
        <a:lstStyle/>
        <a:p>
          <a:r>
            <a:rPr lang="ru-RU" dirty="0" smtClean="0"/>
            <a:t>Горнодобывающие работы</a:t>
          </a:r>
          <a:endParaRPr lang="ru-RU" dirty="0"/>
        </a:p>
      </dgm:t>
    </dgm:pt>
    <dgm:pt modelId="{8CD62CF0-7E14-48D7-B18D-6E4A293E5976}" type="parTrans" cxnId="{F3770671-EBCD-4E64-B071-4DF67A50D2C1}">
      <dgm:prSet/>
      <dgm:spPr/>
      <dgm:t>
        <a:bodyPr/>
        <a:lstStyle/>
        <a:p>
          <a:endParaRPr lang="ru-RU"/>
        </a:p>
      </dgm:t>
    </dgm:pt>
    <dgm:pt modelId="{AE3A7BB8-25EA-46D6-BFA0-BD28EA80FE54}" type="sibTrans" cxnId="{F3770671-EBCD-4E64-B071-4DF67A50D2C1}">
      <dgm:prSet/>
      <dgm:spPr/>
      <dgm:t>
        <a:bodyPr/>
        <a:lstStyle/>
        <a:p>
          <a:endParaRPr lang="ru-RU"/>
        </a:p>
      </dgm:t>
    </dgm:pt>
    <dgm:pt modelId="{B0C04E27-0B4B-49CA-BAC0-B730C7E06707}">
      <dgm:prSet phldrT="[Текст]"/>
      <dgm:spPr/>
      <dgm:t>
        <a:bodyPr/>
        <a:lstStyle/>
        <a:p>
          <a:r>
            <a:rPr lang="ru-RU" dirty="0" smtClean="0"/>
            <a:t>Разнообразные технологические процессы. Тяжелые условия труда.</a:t>
          </a:r>
          <a:endParaRPr lang="ru-RU" dirty="0"/>
        </a:p>
      </dgm:t>
    </dgm:pt>
    <dgm:pt modelId="{E16FCF70-03E8-491B-9842-CE668DCAEFA2}" type="parTrans" cxnId="{62D09EE2-F6FD-48E2-B972-E20142AF8A72}">
      <dgm:prSet/>
      <dgm:spPr/>
      <dgm:t>
        <a:bodyPr/>
        <a:lstStyle/>
        <a:p>
          <a:endParaRPr lang="ru-RU"/>
        </a:p>
      </dgm:t>
    </dgm:pt>
    <dgm:pt modelId="{F8A7B032-31C8-49E6-A0F2-7470628A7C62}" type="sibTrans" cxnId="{62D09EE2-F6FD-48E2-B972-E20142AF8A72}">
      <dgm:prSet/>
      <dgm:spPr/>
      <dgm:t>
        <a:bodyPr/>
        <a:lstStyle/>
        <a:p>
          <a:endParaRPr lang="ru-RU"/>
        </a:p>
      </dgm:t>
    </dgm:pt>
    <dgm:pt modelId="{850ACFB3-BB64-400D-9420-443E59C4C184}" type="pres">
      <dgm:prSet presAssocID="{259A6955-425C-4706-8AF5-CFD851C891F6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971367E-F94A-4AC7-9884-46EF0132C25B}" type="pres">
      <dgm:prSet presAssocID="{9D2C2382-4C7E-4680-A74D-70A1CBE71A6A}" presName="vertOne" presStyleCnt="0"/>
      <dgm:spPr/>
    </dgm:pt>
    <dgm:pt modelId="{B0E25C82-6437-4FD6-8C8E-5355ED70168C}" type="pres">
      <dgm:prSet presAssocID="{9D2C2382-4C7E-4680-A74D-70A1CBE71A6A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7D49DCB-8CC5-4125-98B9-922BAA607FCC}" type="pres">
      <dgm:prSet presAssocID="{9D2C2382-4C7E-4680-A74D-70A1CBE71A6A}" presName="parTransOne" presStyleCnt="0"/>
      <dgm:spPr/>
    </dgm:pt>
    <dgm:pt modelId="{9082ADA1-C802-40F3-9BA7-AA816A36FFAD}" type="pres">
      <dgm:prSet presAssocID="{9D2C2382-4C7E-4680-A74D-70A1CBE71A6A}" presName="horzOne" presStyleCnt="0"/>
      <dgm:spPr/>
    </dgm:pt>
    <dgm:pt modelId="{87625A41-22FE-42A9-A833-FB09487C5467}" type="pres">
      <dgm:prSet presAssocID="{6A278BD1-CA1F-43BA-B77C-3013FED27394}" presName="vertTwo" presStyleCnt="0"/>
      <dgm:spPr/>
    </dgm:pt>
    <dgm:pt modelId="{1ADCCB14-3210-46AE-AB9F-4E83600642A6}" type="pres">
      <dgm:prSet presAssocID="{6A278BD1-CA1F-43BA-B77C-3013FED27394}" presName="txTwo" presStyleLbl="node2" presStyleIdx="0" presStyleCnt="2" custLinFactY="100872" custLinFactNeighborX="-1165" custLinFactNeighborY="2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A2CC910-A58D-4F59-9A3E-F9191405CCEC}" type="pres">
      <dgm:prSet presAssocID="{6A278BD1-CA1F-43BA-B77C-3013FED27394}" presName="parTransTwo" presStyleCnt="0"/>
      <dgm:spPr/>
    </dgm:pt>
    <dgm:pt modelId="{1FB8575D-D704-4024-8141-D4141B00E62E}" type="pres">
      <dgm:prSet presAssocID="{6A278BD1-CA1F-43BA-B77C-3013FED27394}" presName="horzTwo" presStyleCnt="0"/>
      <dgm:spPr/>
    </dgm:pt>
    <dgm:pt modelId="{61CA5743-72D5-43AB-92DD-CA29EC341295}" type="pres">
      <dgm:prSet presAssocID="{CD15B9D1-C4B4-4957-9FA5-0164F66C0619}" presName="vertThree" presStyleCnt="0"/>
      <dgm:spPr/>
    </dgm:pt>
    <dgm:pt modelId="{54BD4A08-9286-41A8-B4EB-4FAC6FBCACB5}" type="pres">
      <dgm:prSet presAssocID="{CD15B9D1-C4B4-4957-9FA5-0164F66C0619}" presName="txThree" presStyleLbl="node3" presStyleIdx="0" presStyleCnt="3" custLinFactY="-11325" custLinFactNeighborX="357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6D68745-B9A1-41F1-8AAB-20DF3068759C}" type="pres">
      <dgm:prSet presAssocID="{CD15B9D1-C4B4-4957-9FA5-0164F66C0619}" presName="horzThree" presStyleCnt="0"/>
      <dgm:spPr/>
    </dgm:pt>
    <dgm:pt modelId="{D328850D-E93B-4894-AF20-036CD3D47726}" type="pres">
      <dgm:prSet presAssocID="{426194E6-0679-4A6C-9EF4-E39BFF91D16D}" presName="sibSpaceThree" presStyleCnt="0"/>
      <dgm:spPr/>
    </dgm:pt>
    <dgm:pt modelId="{D7295C9F-598F-4A69-84E3-BD3639D79E5D}" type="pres">
      <dgm:prSet presAssocID="{3613CAB4-A4B8-44ED-BBA6-04E7FCFAC334}" presName="vertThree" presStyleCnt="0"/>
      <dgm:spPr/>
    </dgm:pt>
    <dgm:pt modelId="{F36E464B-4539-4067-9F59-71D25C7F9178}" type="pres">
      <dgm:prSet presAssocID="{3613CAB4-A4B8-44ED-BBA6-04E7FCFAC334}" presName="txThree" presStyleLbl="node3" presStyleIdx="1" presStyleCnt="3" custLinFactY="-11325" custLinFactNeighborX="2855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597A6D7-383D-4D63-B2E9-AC604F03B94B}" type="pres">
      <dgm:prSet presAssocID="{3613CAB4-A4B8-44ED-BBA6-04E7FCFAC334}" presName="horzThree" presStyleCnt="0"/>
      <dgm:spPr/>
    </dgm:pt>
    <dgm:pt modelId="{A530426D-3DDB-4571-BDC0-269C8B129C3F}" type="pres">
      <dgm:prSet presAssocID="{A41D1681-D399-48B7-860D-8D1FEDF6862C}" presName="sibSpaceTwo" presStyleCnt="0"/>
      <dgm:spPr/>
    </dgm:pt>
    <dgm:pt modelId="{D3F7FD92-6225-48CF-9EF5-D42AEA568A21}" type="pres">
      <dgm:prSet presAssocID="{75D7E1C5-DC91-4841-B36A-C49217CFF6FC}" presName="vertTwo" presStyleCnt="0"/>
      <dgm:spPr/>
    </dgm:pt>
    <dgm:pt modelId="{78BB6654-4678-4CF5-93CC-22085AB3922A}" type="pres">
      <dgm:prSet presAssocID="{75D7E1C5-DC91-4841-B36A-C49217CFF6FC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4B7F4EB-ACC9-4393-9EB8-2A2AC5186221}" type="pres">
      <dgm:prSet presAssocID="{75D7E1C5-DC91-4841-B36A-C49217CFF6FC}" presName="parTransTwo" presStyleCnt="0"/>
      <dgm:spPr/>
    </dgm:pt>
    <dgm:pt modelId="{92F0398B-56F8-4B4A-BFA1-D6C767F736F4}" type="pres">
      <dgm:prSet presAssocID="{75D7E1C5-DC91-4841-B36A-C49217CFF6FC}" presName="horzTwo" presStyleCnt="0"/>
      <dgm:spPr/>
    </dgm:pt>
    <dgm:pt modelId="{215258F2-D618-43C4-B664-6887EE4185AB}" type="pres">
      <dgm:prSet presAssocID="{B0C04E27-0B4B-49CA-BAC0-B730C7E06707}" presName="vertThree" presStyleCnt="0"/>
      <dgm:spPr/>
    </dgm:pt>
    <dgm:pt modelId="{A4D4B9E0-1ECB-443D-B7C5-CDC859856284}" type="pres">
      <dgm:prSet presAssocID="{B0C04E27-0B4B-49CA-BAC0-B730C7E06707}" presName="txThre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0A15395-A153-41F6-AE54-F9F00DF7995B}" type="pres">
      <dgm:prSet presAssocID="{B0C04E27-0B4B-49CA-BAC0-B730C7E06707}" presName="horzThree" presStyleCnt="0"/>
      <dgm:spPr/>
    </dgm:pt>
  </dgm:ptLst>
  <dgm:cxnLst>
    <dgm:cxn modelId="{62D09EE2-F6FD-48E2-B972-E20142AF8A72}" srcId="{75D7E1C5-DC91-4841-B36A-C49217CFF6FC}" destId="{B0C04E27-0B4B-49CA-BAC0-B730C7E06707}" srcOrd="0" destOrd="0" parTransId="{E16FCF70-03E8-491B-9842-CE668DCAEFA2}" sibTransId="{F8A7B032-31C8-49E6-A0F2-7470628A7C62}"/>
    <dgm:cxn modelId="{E3C7CF94-AF02-4927-A864-DF4BB24532DF}" srcId="{6A278BD1-CA1F-43BA-B77C-3013FED27394}" destId="{3613CAB4-A4B8-44ED-BBA6-04E7FCFAC334}" srcOrd="1" destOrd="0" parTransId="{6FE75319-B928-44FB-B19E-1808C9E56376}" sibTransId="{F4E3A89B-8A73-4BF2-AC34-B61B7C40952B}"/>
    <dgm:cxn modelId="{F3770671-EBCD-4E64-B071-4DF67A50D2C1}" srcId="{9D2C2382-4C7E-4680-A74D-70A1CBE71A6A}" destId="{75D7E1C5-DC91-4841-B36A-C49217CFF6FC}" srcOrd="1" destOrd="0" parTransId="{8CD62CF0-7E14-48D7-B18D-6E4A293E5976}" sibTransId="{AE3A7BB8-25EA-46D6-BFA0-BD28EA80FE54}"/>
    <dgm:cxn modelId="{E4AFEE45-02DD-4F7E-9A46-5A938E7C48FF}" type="presOf" srcId="{B0C04E27-0B4B-49CA-BAC0-B730C7E06707}" destId="{A4D4B9E0-1ECB-443D-B7C5-CDC859856284}" srcOrd="0" destOrd="0" presId="urn:microsoft.com/office/officeart/2005/8/layout/hierarchy4"/>
    <dgm:cxn modelId="{BEA4AF4B-4BA6-4AF6-BA0D-F06C5AB9C642}" srcId="{9D2C2382-4C7E-4680-A74D-70A1CBE71A6A}" destId="{6A278BD1-CA1F-43BA-B77C-3013FED27394}" srcOrd="0" destOrd="0" parTransId="{31F65625-7B96-496D-8E72-F93CB9680AB2}" sibTransId="{A41D1681-D399-48B7-860D-8D1FEDF6862C}"/>
    <dgm:cxn modelId="{92C16920-6298-4B36-8F22-DAB011FA04AE}" type="presOf" srcId="{3613CAB4-A4B8-44ED-BBA6-04E7FCFAC334}" destId="{F36E464B-4539-4067-9F59-71D25C7F9178}" srcOrd="0" destOrd="0" presId="urn:microsoft.com/office/officeart/2005/8/layout/hierarchy4"/>
    <dgm:cxn modelId="{503FDBD2-F9B9-4927-98B5-C6FAD3D9B666}" type="presOf" srcId="{259A6955-425C-4706-8AF5-CFD851C891F6}" destId="{850ACFB3-BB64-400D-9420-443E59C4C184}" srcOrd="0" destOrd="0" presId="urn:microsoft.com/office/officeart/2005/8/layout/hierarchy4"/>
    <dgm:cxn modelId="{156D08D0-F438-4C09-AA60-0418494DA635}" type="presOf" srcId="{9D2C2382-4C7E-4680-A74D-70A1CBE71A6A}" destId="{B0E25C82-6437-4FD6-8C8E-5355ED70168C}" srcOrd="0" destOrd="0" presId="urn:microsoft.com/office/officeart/2005/8/layout/hierarchy4"/>
    <dgm:cxn modelId="{8C6FF9AD-C2DF-4134-8911-1E57025E153D}" type="presOf" srcId="{6A278BD1-CA1F-43BA-B77C-3013FED27394}" destId="{1ADCCB14-3210-46AE-AB9F-4E83600642A6}" srcOrd="0" destOrd="0" presId="urn:microsoft.com/office/officeart/2005/8/layout/hierarchy4"/>
    <dgm:cxn modelId="{5FD87D5C-9794-4584-A9B8-7A0A389D76D7}" srcId="{259A6955-425C-4706-8AF5-CFD851C891F6}" destId="{9D2C2382-4C7E-4680-A74D-70A1CBE71A6A}" srcOrd="0" destOrd="0" parTransId="{BFCCCAB6-7735-4FA4-AB6F-D5DDF6CD76BA}" sibTransId="{A11F11DA-0C7B-4839-962A-47BD64004CD2}"/>
    <dgm:cxn modelId="{EE678821-F775-467B-842F-41AAA7A65F4C}" type="presOf" srcId="{CD15B9D1-C4B4-4957-9FA5-0164F66C0619}" destId="{54BD4A08-9286-41A8-B4EB-4FAC6FBCACB5}" srcOrd="0" destOrd="0" presId="urn:microsoft.com/office/officeart/2005/8/layout/hierarchy4"/>
    <dgm:cxn modelId="{AA8AAECB-2609-49D7-8941-BC030665791D}" srcId="{6A278BD1-CA1F-43BA-B77C-3013FED27394}" destId="{CD15B9D1-C4B4-4957-9FA5-0164F66C0619}" srcOrd="0" destOrd="0" parTransId="{995BC743-0D3C-4D6C-99F1-D9FD48FDAB3F}" sibTransId="{426194E6-0679-4A6C-9EF4-E39BFF91D16D}"/>
    <dgm:cxn modelId="{61480614-C18C-4B1E-9107-EB30C2CB76AF}" type="presOf" srcId="{75D7E1C5-DC91-4841-B36A-C49217CFF6FC}" destId="{78BB6654-4678-4CF5-93CC-22085AB3922A}" srcOrd="0" destOrd="0" presId="urn:microsoft.com/office/officeart/2005/8/layout/hierarchy4"/>
    <dgm:cxn modelId="{16FD569C-8F64-46CC-9536-6C794EA78CBA}" type="presParOf" srcId="{850ACFB3-BB64-400D-9420-443E59C4C184}" destId="{9971367E-F94A-4AC7-9884-46EF0132C25B}" srcOrd="0" destOrd="0" presId="urn:microsoft.com/office/officeart/2005/8/layout/hierarchy4"/>
    <dgm:cxn modelId="{49DF17D3-2848-477B-81E5-90F0043C73D3}" type="presParOf" srcId="{9971367E-F94A-4AC7-9884-46EF0132C25B}" destId="{B0E25C82-6437-4FD6-8C8E-5355ED70168C}" srcOrd="0" destOrd="0" presId="urn:microsoft.com/office/officeart/2005/8/layout/hierarchy4"/>
    <dgm:cxn modelId="{2AF67E02-0504-4A43-9146-174315E342B2}" type="presParOf" srcId="{9971367E-F94A-4AC7-9884-46EF0132C25B}" destId="{C7D49DCB-8CC5-4125-98B9-922BAA607FCC}" srcOrd="1" destOrd="0" presId="urn:microsoft.com/office/officeart/2005/8/layout/hierarchy4"/>
    <dgm:cxn modelId="{9AFEBE6B-B08E-4C8C-8697-04DC6679B65F}" type="presParOf" srcId="{9971367E-F94A-4AC7-9884-46EF0132C25B}" destId="{9082ADA1-C802-40F3-9BA7-AA816A36FFAD}" srcOrd="2" destOrd="0" presId="urn:microsoft.com/office/officeart/2005/8/layout/hierarchy4"/>
    <dgm:cxn modelId="{64B7A889-8F47-4893-9BC8-FC64A3E7F244}" type="presParOf" srcId="{9082ADA1-C802-40F3-9BA7-AA816A36FFAD}" destId="{87625A41-22FE-42A9-A833-FB09487C5467}" srcOrd="0" destOrd="0" presId="urn:microsoft.com/office/officeart/2005/8/layout/hierarchy4"/>
    <dgm:cxn modelId="{605292E3-27C5-4F98-961D-72BE3F2871DD}" type="presParOf" srcId="{87625A41-22FE-42A9-A833-FB09487C5467}" destId="{1ADCCB14-3210-46AE-AB9F-4E83600642A6}" srcOrd="0" destOrd="0" presId="urn:microsoft.com/office/officeart/2005/8/layout/hierarchy4"/>
    <dgm:cxn modelId="{DA918202-51B7-49A6-9707-9D1C2434C268}" type="presParOf" srcId="{87625A41-22FE-42A9-A833-FB09487C5467}" destId="{3A2CC910-A58D-4F59-9A3E-F9191405CCEC}" srcOrd="1" destOrd="0" presId="urn:microsoft.com/office/officeart/2005/8/layout/hierarchy4"/>
    <dgm:cxn modelId="{B88BCF4D-75A3-46CE-B24F-58FF3BB6E648}" type="presParOf" srcId="{87625A41-22FE-42A9-A833-FB09487C5467}" destId="{1FB8575D-D704-4024-8141-D4141B00E62E}" srcOrd="2" destOrd="0" presId="urn:microsoft.com/office/officeart/2005/8/layout/hierarchy4"/>
    <dgm:cxn modelId="{C124804C-9C53-497A-86E2-92D0E4AAFA62}" type="presParOf" srcId="{1FB8575D-D704-4024-8141-D4141B00E62E}" destId="{61CA5743-72D5-43AB-92DD-CA29EC341295}" srcOrd="0" destOrd="0" presId="urn:microsoft.com/office/officeart/2005/8/layout/hierarchy4"/>
    <dgm:cxn modelId="{BBAE84DA-667C-4243-9977-7E76B3E741C2}" type="presParOf" srcId="{61CA5743-72D5-43AB-92DD-CA29EC341295}" destId="{54BD4A08-9286-41A8-B4EB-4FAC6FBCACB5}" srcOrd="0" destOrd="0" presId="urn:microsoft.com/office/officeart/2005/8/layout/hierarchy4"/>
    <dgm:cxn modelId="{7D62CBB5-2559-4A8A-B9CC-0483EE0F264F}" type="presParOf" srcId="{61CA5743-72D5-43AB-92DD-CA29EC341295}" destId="{A6D68745-B9A1-41F1-8AAB-20DF3068759C}" srcOrd="1" destOrd="0" presId="urn:microsoft.com/office/officeart/2005/8/layout/hierarchy4"/>
    <dgm:cxn modelId="{CFA1A3C5-FEE1-455C-9DAB-60D7C04F8872}" type="presParOf" srcId="{1FB8575D-D704-4024-8141-D4141B00E62E}" destId="{D328850D-E93B-4894-AF20-036CD3D47726}" srcOrd="1" destOrd="0" presId="urn:microsoft.com/office/officeart/2005/8/layout/hierarchy4"/>
    <dgm:cxn modelId="{4D83092B-2D62-47CE-8C1A-EFD84FBCA0CA}" type="presParOf" srcId="{1FB8575D-D704-4024-8141-D4141B00E62E}" destId="{D7295C9F-598F-4A69-84E3-BD3639D79E5D}" srcOrd="2" destOrd="0" presId="urn:microsoft.com/office/officeart/2005/8/layout/hierarchy4"/>
    <dgm:cxn modelId="{BCB6373C-E2E8-4D7B-913E-E9CEF18B94A9}" type="presParOf" srcId="{D7295C9F-598F-4A69-84E3-BD3639D79E5D}" destId="{F36E464B-4539-4067-9F59-71D25C7F9178}" srcOrd="0" destOrd="0" presId="urn:microsoft.com/office/officeart/2005/8/layout/hierarchy4"/>
    <dgm:cxn modelId="{86CA67B5-BC0E-47CE-84D5-B268F7A28E73}" type="presParOf" srcId="{D7295C9F-598F-4A69-84E3-BD3639D79E5D}" destId="{1597A6D7-383D-4D63-B2E9-AC604F03B94B}" srcOrd="1" destOrd="0" presId="urn:microsoft.com/office/officeart/2005/8/layout/hierarchy4"/>
    <dgm:cxn modelId="{8AE24CB3-00CA-4DE7-A4C4-CA80487460EA}" type="presParOf" srcId="{9082ADA1-C802-40F3-9BA7-AA816A36FFAD}" destId="{A530426D-3DDB-4571-BDC0-269C8B129C3F}" srcOrd="1" destOrd="0" presId="urn:microsoft.com/office/officeart/2005/8/layout/hierarchy4"/>
    <dgm:cxn modelId="{A30A060D-F2F7-4934-9595-A15F914196B1}" type="presParOf" srcId="{9082ADA1-C802-40F3-9BA7-AA816A36FFAD}" destId="{D3F7FD92-6225-48CF-9EF5-D42AEA568A21}" srcOrd="2" destOrd="0" presId="urn:microsoft.com/office/officeart/2005/8/layout/hierarchy4"/>
    <dgm:cxn modelId="{231D6EC7-BED2-45E5-872C-582898D52DCA}" type="presParOf" srcId="{D3F7FD92-6225-48CF-9EF5-D42AEA568A21}" destId="{78BB6654-4678-4CF5-93CC-22085AB3922A}" srcOrd="0" destOrd="0" presId="urn:microsoft.com/office/officeart/2005/8/layout/hierarchy4"/>
    <dgm:cxn modelId="{992CF415-2944-4635-9A2A-F0CAFB5866E3}" type="presParOf" srcId="{D3F7FD92-6225-48CF-9EF5-D42AEA568A21}" destId="{94B7F4EB-ACC9-4393-9EB8-2A2AC5186221}" srcOrd="1" destOrd="0" presId="urn:microsoft.com/office/officeart/2005/8/layout/hierarchy4"/>
    <dgm:cxn modelId="{9ECB1C2E-57D1-4EE4-A7AD-47BF710E0482}" type="presParOf" srcId="{D3F7FD92-6225-48CF-9EF5-D42AEA568A21}" destId="{92F0398B-56F8-4B4A-BFA1-D6C767F736F4}" srcOrd="2" destOrd="0" presId="urn:microsoft.com/office/officeart/2005/8/layout/hierarchy4"/>
    <dgm:cxn modelId="{C72CCB51-FE1A-483E-832B-0F964069A7C6}" type="presParOf" srcId="{92F0398B-56F8-4B4A-BFA1-D6C767F736F4}" destId="{215258F2-D618-43C4-B664-6887EE4185AB}" srcOrd="0" destOrd="0" presId="urn:microsoft.com/office/officeart/2005/8/layout/hierarchy4"/>
    <dgm:cxn modelId="{AC065E74-AFAA-4DA6-8167-96D0A0C3A086}" type="presParOf" srcId="{215258F2-D618-43C4-B664-6887EE4185AB}" destId="{A4D4B9E0-1ECB-443D-B7C5-CDC859856284}" srcOrd="0" destOrd="0" presId="urn:microsoft.com/office/officeart/2005/8/layout/hierarchy4"/>
    <dgm:cxn modelId="{B89A5F2C-4686-4960-AF77-B2D9BBBCD96E}" type="presParOf" srcId="{215258F2-D618-43C4-B664-6887EE4185AB}" destId="{B0A15395-A153-41F6-AE54-F9F00DF7995B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6EF31A2-A7C6-4C8F-8CED-A61D8DF35FB3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81D1052-FD1A-41D0-A25A-3A5C94A8C82D}">
      <dgm:prSet phldrT="[Текст]" custT="1"/>
      <dgm:spPr/>
      <dgm:t>
        <a:bodyPr/>
        <a:lstStyle/>
        <a:p>
          <a:r>
            <a:rPr lang="ru-RU" sz="1200" dirty="0" smtClean="0">
              <a:latin typeface="Arial" pitchFamily="34" charset="0"/>
              <a:cs typeface="Arial" pitchFamily="34" charset="0"/>
            </a:rPr>
            <a:t>- содержание труда</a:t>
          </a:r>
          <a:endParaRPr lang="ru-RU" sz="1200" dirty="0">
            <a:latin typeface="Arial" pitchFamily="34" charset="0"/>
            <a:cs typeface="Arial" pitchFamily="34" charset="0"/>
          </a:endParaRPr>
        </a:p>
      </dgm:t>
    </dgm:pt>
    <dgm:pt modelId="{6FD00950-29F1-49B2-993F-EE6E0DBDC88A}" type="parTrans" cxnId="{5AD20A7C-2754-4CE8-B652-EF91A8F5BC6F}">
      <dgm:prSet/>
      <dgm:spPr/>
      <dgm:t>
        <a:bodyPr/>
        <a:lstStyle/>
        <a:p>
          <a:endParaRPr lang="ru-RU"/>
        </a:p>
      </dgm:t>
    </dgm:pt>
    <dgm:pt modelId="{280A64FC-EB26-40F0-B0C7-B283FAC788F0}" type="sibTrans" cxnId="{5AD20A7C-2754-4CE8-B652-EF91A8F5BC6F}">
      <dgm:prSet/>
      <dgm:spPr/>
      <dgm:t>
        <a:bodyPr/>
        <a:lstStyle/>
        <a:p>
          <a:endParaRPr lang="ru-RU"/>
        </a:p>
      </dgm:t>
    </dgm:pt>
    <dgm:pt modelId="{EBA01A4C-318B-472F-82A4-AC854B653EF3}">
      <dgm:prSet custT="1"/>
      <dgm:spPr/>
      <dgm:t>
        <a:bodyPr/>
        <a:lstStyle/>
        <a:p>
          <a:r>
            <a:rPr lang="ru-RU" sz="1200" dirty="0" smtClean="0">
              <a:latin typeface="Arial" pitchFamily="34" charset="0"/>
              <a:cs typeface="Arial" pitchFamily="34" charset="0"/>
            </a:rPr>
            <a:t>- характер продукта</a:t>
          </a:r>
          <a:endParaRPr lang="ru-RU" sz="1200" dirty="0">
            <a:latin typeface="Arial" pitchFamily="34" charset="0"/>
            <a:cs typeface="Arial" pitchFamily="34" charset="0"/>
          </a:endParaRPr>
        </a:p>
      </dgm:t>
    </dgm:pt>
    <dgm:pt modelId="{1D03713A-F952-48A3-A300-9330B285584E}" type="parTrans" cxnId="{D7C927E2-D54B-4C4A-9B55-E195ACC67D81}">
      <dgm:prSet/>
      <dgm:spPr/>
      <dgm:t>
        <a:bodyPr/>
        <a:lstStyle/>
        <a:p>
          <a:endParaRPr lang="ru-RU"/>
        </a:p>
      </dgm:t>
    </dgm:pt>
    <dgm:pt modelId="{52C5C0BB-ED9B-4D4D-8C67-C2291C2D264C}" type="sibTrans" cxnId="{D7C927E2-D54B-4C4A-9B55-E195ACC67D81}">
      <dgm:prSet/>
      <dgm:spPr/>
      <dgm:t>
        <a:bodyPr/>
        <a:lstStyle/>
        <a:p>
          <a:endParaRPr lang="ru-RU"/>
        </a:p>
      </dgm:t>
    </dgm:pt>
    <dgm:pt modelId="{3D1A22EB-7A40-4990-9C5C-4DFE9802E333}">
      <dgm:prSet custT="1"/>
      <dgm:spPr/>
      <dgm:t>
        <a:bodyPr/>
        <a:lstStyle/>
        <a:p>
          <a:r>
            <a:rPr lang="ru-RU" sz="1200" dirty="0" smtClean="0">
              <a:latin typeface="Arial" pitchFamily="34" charset="0"/>
              <a:cs typeface="Arial" pitchFamily="34" charset="0"/>
            </a:rPr>
            <a:t>- условия труда</a:t>
          </a:r>
          <a:endParaRPr lang="ru-RU" sz="1200" dirty="0">
            <a:latin typeface="Arial" pitchFamily="34" charset="0"/>
            <a:cs typeface="Arial" pitchFamily="34" charset="0"/>
          </a:endParaRPr>
        </a:p>
      </dgm:t>
    </dgm:pt>
    <dgm:pt modelId="{323AE2C8-197B-42D0-AF3E-A2D5982C6168}" type="parTrans" cxnId="{0AE6A02E-6A0E-4776-B63D-59E83719360A}">
      <dgm:prSet/>
      <dgm:spPr/>
      <dgm:t>
        <a:bodyPr/>
        <a:lstStyle/>
        <a:p>
          <a:endParaRPr lang="ru-RU"/>
        </a:p>
      </dgm:t>
    </dgm:pt>
    <dgm:pt modelId="{498A18EF-FC1B-47EB-A4FC-1E5238625850}" type="sibTrans" cxnId="{0AE6A02E-6A0E-4776-B63D-59E83719360A}">
      <dgm:prSet/>
      <dgm:spPr/>
      <dgm:t>
        <a:bodyPr/>
        <a:lstStyle/>
        <a:p>
          <a:endParaRPr lang="ru-RU"/>
        </a:p>
      </dgm:t>
    </dgm:pt>
    <dgm:pt modelId="{BFEF7B8A-2C4A-45AD-AAB1-E6821AF9E4E4}">
      <dgm:prSet custT="1"/>
      <dgm:spPr/>
      <dgm:t>
        <a:bodyPr/>
        <a:lstStyle/>
        <a:p>
          <a:r>
            <a:rPr lang="ru-RU" sz="1200" dirty="0" smtClean="0">
              <a:latin typeface="Arial" pitchFamily="34" charset="0"/>
              <a:cs typeface="Arial" pitchFamily="34" charset="0"/>
            </a:rPr>
            <a:t>- стратегические задачи предприятия</a:t>
          </a:r>
          <a:endParaRPr lang="ru-RU" sz="1200" dirty="0">
            <a:latin typeface="Arial" pitchFamily="34" charset="0"/>
            <a:cs typeface="Arial" pitchFamily="34" charset="0"/>
          </a:endParaRPr>
        </a:p>
      </dgm:t>
    </dgm:pt>
    <dgm:pt modelId="{EC5FDDD8-039F-4B9A-B7B1-DF37AE8D36D1}" type="parTrans" cxnId="{C351767C-42B9-4457-B707-95C5B47FBB84}">
      <dgm:prSet/>
      <dgm:spPr/>
      <dgm:t>
        <a:bodyPr/>
        <a:lstStyle/>
        <a:p>
          <a:endParaRPr lang="ru-RU"/>
        </a:p>
      </dgm:t>
    </dgm:pt>
    <dgm:pt modelId="{B61CBCC3-492F-4E52-B033-672A8443239E}" type="sibTrans" cxnId="{C351767C-42B9-4457-B707-95C5B47FBB84}">
      <dgm:prSet/>
      <dgm:spPr/>
      <dgm:t>
        <a:bodyPr/>
        <a:lstStyle/>
        <a:p>
          <a:endParaRPr lang="ru-RU"/>
        </a:p>
      </dgm:t>
    </dgm:pt>
    <dgm:pt modelId="{E8AD079A-193C-4ECA-97D8-3BAE7858D7A4}">
      <dgm:prSet custT="1"/>
      <dgm:spPr/>
      <dgm:t>
        <a:bodyPr/>
        <a:lstStyle/>
        <a:p>
          <a:r>
            <a:rPr lang="ru-RU" sz="1200" dirty="0" smtClean="0">
              <a:latin typeface="Arial" pitchFamily="34" charset="0"/>
              <a:cs typeface="Arial" pitchFamily="34" charset="0"/>
            </a:rPr>
            <a:t>- состояние учета и контроля на предприятии,</a:t>
          </a:r>
          <a:endParaRPr lang="ru-RU" sz="1200" dirty="0">
            <a:latin typeface="Arial" pitchFamily="34" charset="0"/>
            <a:cs typeface="Arial" pitchFamily="34" charset="0"/>
          </a:endParaRPr>
        </a:p>
      </dgm:t>
    </dgm:pt>
    <dgm:pt modelId="{2F6C915E-6266-418C-9827-DDFB443BE530}" type="parTrans" cxnId="{823543A6-6C46-4E02-9CDA-4F5CC6101899}">
      <dgm:prSet/>
      <dgm:spPr/>
      <dgm:t>
        <a:bodyPr/>
        <a:lstStyle/>
        <a:p>
          <a:endParaRPr lang="ru-RU"/>
        </a:p>
      </dgm:t>
    </dgm:pt>
    <dgm:pt modelId="{BE51B8CF-36AF-45DE-A9EC-DBDAC0CF615C}" type="sibTrans" cxnId="{823543A6-6C46-4E02-9CDA-4F5CC6101899}">
      <dgm:prSet/>
      <dgm:spPr/>
      <dgm:t>
        <a:bodyPr/>
        <a:lstStyle/>
        <a:p>
          <a:endParaRPr lang="ru-RU"/>
        </a:p>
      </dgm:t>
    </dgm:pt>
    <dgm:pt modelId="{004C786D-5D0B-4B65-8CF6-279B6196AAA6}">
      <dgm:prSet custT="1"/>
      <dgm:spPr/>
      <dgm:t>
        <a:bodyPr/>
        <a:lstStyle/>
        <a:p>
          <a:r>
            <a:rPr lang="ru-RU" sz="1200" dirty="0" smtClean="0">
              <a:latin typeface="Arial" pitchFamily="34" charset="0"/>
              <a:cs typeface="Arial" pitchFamily="34" charset="0"/>
            </a:rPr>
            <a:t>-организация труда </a:t>
          </a:r>
          <a:endParaRPr lang="ru-RU" sz="1200" dirty="0">
            <a:latin typeface="Arial" pitchFamily="34" charset="0"/>
            <a:cs typeface="Arial" pitchFamily="34" charset="0"/>
          </a:endParaRPr>
        </a:p>
      </dgm:t>
    </dgm:pt>
    <dgm:pt modelId="{F870872A-F6B4-4005-9C28-34F5A60FC5E2}" type="parTrans" cxnId="{632962DB-6AF8-42B9-951C-7EA01FCF5297}">
      <dgm:prSet/>
      <dgm:spPr/>
      <dgm:t>
        <a:bodyPr/>
        <a:lstStyle/>
        <a:p>
          <a:endParaRPr lang="ru-RU"/>
        </a:p>
      </dgm:t>
    </dgm:pt>
    <dgm:pt modelId="{9F124E41-A298-4825-8FFE-7B4BB27EAA60}" type="sibTrans" cxnId="{632962DB-6AF8-42B9-951C-7EA01FCF5297}">
      <dgm:prSet/>
      <dgm:spPr/>
      <dgm:t>
        <a:bodyPr/>
        <a:lstStyle/>
        <a:p>
          <a:endParaRPr lang="ru-RU"/>
        </a:p>
      </dgm:t>
    </dgm:pt>
    <dgm:pt modelId="{73618E1C-475F-4D69-9274-284FD61622D6}">
      <dgm:prSet/>
      <dgm:spPr/>
      <dgm:t>
        <a:bodyPr/>
        <a:lstStyle/>
        <a:p>
          <a:pPr algn="l"/>
          <a:r>
            <a:rPr lang="ru-RU" dirty="0" smtClean="0">
              <a:latin typeface="Arial" pitchFamily="34" charset="0"/>
              <a:cs typeface="Arial" pitchFamily="34" charset="0"/>
            </a:rPr>
            <a:t>География работ</a:t>
          </a:r>
          <a:endParaRPr lang="ru-RU" dirty="0">
            <a:latin typeface="Arial" pitchFamily="34" charset="0"/>
            <a:cs typeface="Arial" pitchFamily="34" charset="0"/>
          </a:endParaRPr>
        </a:p>
      </dgm:t>
    </dgm:pt>
    <dgm:pt modelId="{A4FD01D2-FB9A-47E2-9218-5C03A98CC970}" type="parTrans" cxnId="{B6EA93A8-6D6B-4051-8864-54FCDA24B234}">
      <dgm:prSet/>
      <dgm:spPr/>
      <dgm:t>
        <a:bodyPr/>
        <a:lstStyle/>
        <a:p>
          <a:endParaRPr lang="ru-RU"/>
        </a:p>
      </dgm:t>
    </dgm:pt>
    <dgm:pt modelId="{3D3DC832-64E1-4996-AC2E-19C4F6B92B89}" type="sibTrans" cxnId="{B6EA93A8-6D6B-4051-8864-54FCDA24B234}">
      <dgm:prSet/>
      <dgm:spPr/>
      <dgm:t>
        <a:bodyPr/>
        <a:lstStyle/>
        <a:p>
          <a:endParaRPr lang="ru-RU"/>
        </a:p>
      </dgm:t>
    </dgm:pt>
    <dgm:pt modelId="{BFD393D1-BE66-424D-8A2A-D51ACAA9C128}">
      <dgm:prSet/>
      <dgm:spPr/>
      <dgm:t>
        <a:bodyPr/>
        <a:lstStyle/>
        <a:p>
          <a:r>
            <a:rPr lang="ru-RU" dirty="0" smtClean="0">
              <a:latin typeface="Arial" pitchFamily="34" charset="0"/>
              <a:cs typeface="Arial" pitchFamily="34" charset="0"/>
            </a:rPr>
            <a:t>обеспеченность рабочих мест предметами, средствами труда, состояние оборудования</a:t>
          </a:r>
          <a:endParaRPr lang="ru-RU" dirty="0">
            <a:latin typeface="Arial" pitchFamily="34" charset="0"/>
            <a:cs typeface="Arial" pitchFamily="34" charset="0"/>
          </a:endParaRPr>
        </a:p>
      </dgm:t>
    </dgm:pt>
    <dgm:pt modelId="{7892D8DF-2D7B-446E-995B-F07C7C75B60E}" type="parTrans" cxnId="{722BF8D5-84AD-4971-AC4F-4A9DA4F58FEF}">
      <dgm:prSet/>
      <dgm:spPr/>
      <dgm:t>
        <a:bodyPr/>
        <a:lstStyle/>
        <a:p>
          <a:endParaRPr lang="ru-RU"/>
        </a:p>
      </dgm:t>
    </dgm:pt>
    <dgm:pt modelId="{946CE32A-F5CF-4610-8AC2-76C8A2B5330D}" type="sibTrans" cxnId="{722BF8D5-84AD-4971-AC4F-4A9DA4F58FEF}">
      <dgm:prSet/>
      <dgm:spPr/>
      <dgm:t>
        <a:bodyPr/>
        <a:lstStyle/>
        <a:p>
          <a:endParaRPr lang="ru-RU"/>
        </a:p>
      </dgm:t>
    </dgm:pt>
    <dgm:pt modelId="{85B67BFA-0F3E-455D-8E9C-3B60EE68DD9D}">
      <dgm:prSet/>
      <dgm:spPr/>
      <dgm:t>
        <a:bodyPr/>
        <a:lstStyle/>
        <a:p>
          <a:endParaRPr lang="ru-RU" dirty="0">
            <a:latin typeface="Arial" pitchFamily="34" charset="0"/>
            <a:cs typeface="Arial" pitchFamily="34" charset="0"/>
          </a:endParaRPr>
        </a:p>
      </dgm:t>
    </dgm:pt>
    <dgm:pt modelId="{23E3B761-A33B-4E8C-B0F0-5FCF002415EB}" type="parTrans" cxnId="{CBBE4CE1-D553-47C3-9174-FD3C2E0C6354}">
      <dgm:prSet/>
      <dgm:spPr/>
      <dgm:t>
        <a:bodyPr/>
        <a:lstStyle/>
        <a:p>
          <a:endParaRPr lang="ru-RU"/>
        </a:p>
      </dgm:t>
    </dgm:pt>
    <dgm:pt modelId="{3E90E3BB-986E-418D-93E9-C9AC2DAA312F}" type="sibTrans" cxnId="{CBBE4CE1-D553-47C3-9174-FD3C2E0C6354}">
      <dgm:prSet/>
      <dgm:spPr/>
      <dgm:t>
        <a:bodyPr/>
        <a:lstStyle/>
        <a:p>
          <a:endParaRPr lang="ru-RU"/>
        </a:p>
      </dgm:t>
    </dgm:pt>
    <dgm:pt modelId="{078EA9DE-E5CD-416E-9D27-878E6EFA790E}">
      <dgm:prSet/>
      <dgm:spPr/>
      <dgm:t>
        <a:bodyPr/>
        <a:lstStyle/>
        <a:p>
          <a:r>
            <a:rPr lang="ru-RU" dirty="0" smtClean="0">
              <a:latin typeface="Arial" pitchFamily="34" charset="0"/>
              <a:cs typeface="Arial" pitchFamily="34" charset="0"/>
            </a:rPr>
            <a:t>Стандартные, специфические типы работ</a:t>
          </a:r>
          <a:endParaRPr lang="ru-RU" dirty="0">
            <a:latin typeface="Arial" pitchFamily="34" charset="0"/>
            <a:cs typeface="Arial" pitchFamily="34" charset="0"/>
          </a:endParaRPr>
        </a:p>
      </dgm:t>
    </dgm:pt>
    <dgm:pt modelId="{81ADD789-324E-4023-96BC-FC6425A6213E}" type="parTrans" cxnId="{5475973D-6DAE-4D5C-82FE-9C9D77C6BFED}">
      <dgm:prSet/>
      <dgm:spPr/>
      <dgm:t>
        <a:bodyPr/>
        <a:lstStyle/>
        <a:p>
          <a:endParaRPr lang="ru-RU"/>
        </a:p>
      </dgm:t>
    </dgm:pt>
    <dgm:pt modelId="{68A94FE9-21DB-48E7-B5DE-C07E0A753A0F}" type="sibTrans" cxnId="{5475973D-6DAE-4D5C-82FE-9C9D77C6BFED}">
      <dgm:prSet/>
      <dgm:spPr/>
      <dgm:t>
        <a:bodyPr/>
        <a:lstStyle/>
        <a:p>
          <a:endParaRPr lang="ru-RU"/>
        </a:p>
      </dgm:t>
    </dgm:pt>
    <dgm:pt modelId="{FE8F52A0-FBB7-40C5-97AC-3EF06D83CEAC}">
      <dgm:prSet/>
      <dgm:spPr/>
      <dgm:t>
        <a:bodyPr/>
        <a:lstStyle/>
        <a:p>
          <a:pPr algn="l"/>
          <a:r>
            <a:rPr lang="ru-RU" dirty="0" smtClean="0">
              <a:latin typeface="Arial" pitchFamily="34" charset="0"/>
              <a:cs typeface="Arial" pitchFamily="34" charset="0"/>
            </a:rPr>
            <a:t>Технология работ</a:t>
          </a:r>
          <a:endParaRPr lang="ru-RU" dirty="0">
            <a:latin typeface="Arial" pitchFamily="34" charset="0"/>
            <a:cs typeface="Arial" pitchFamily="34" charset="0"/>
          </a:endParaRPr>
        </a:p>
      </dgm:t>
    </dgm:pt>
    <dgm:pt modelId="{EB8B80C4-E970-4BBE-B688-4F5EC841BC65}" type="parTrans" cxnId="{1E1A976E-DA4F-420C-AFA7-DBC9B617B8A0}">
      <dgm:prSet/>
      <dgm:spPr/>
      <dgm:t>
        <a:bodyPr/>
        <a:lstStyle/>
        <a:p>
          <a:endParaRPr lang="ru-RU"/>
        </a:p>
      </dgm:t>
    </dgm:pt>
    <dgm:pt modelId="{8CF52C0D-A9A2-429B-BBFC-E9947A64B97D}" type="sibTrans" cxnId="{1E1A976E-DA4F-420C-AFA7-DBC9B617B8A0}">
      <dgm:prSet/>
      <dgm:spPr/>
      <dgm:t>
        <a:bodyPr/>
        <a:lstStyle/>
        <a:p>
          <a:endParaRPr lang="ru-RU"/>
        </a:p>
      </dgm:t>
    </dgm:pt>
    <dgm:pt modelId="{B4D06747-49A1-4F58-BFAD-800295E27F6E}">
      <dgm:prSet/>
      <dgm:spPr/>
      <dgm:t>
        <a:bodyPr/>
        <a:lstStyle/>
        <a:p>
          <a:r>
            <a:rPr lang="ru-RU" dirty="0" smtClean="0">
              <a:latin typeface="Arial" pitchFamily="34" charset="0"/>
              <a:cs typeface="Arial" pitchFamily="34" charset="0"/>
            </a:rPr>
            <a:t> измеряемый / не измеряемый</a:t>
          </a:r>
          <a:endParaRPr lang="ru-RU" dirty="0">
            <a:latin typeface="Arial" pitchFamily="34" charset="0"/>
            <a:cs typeface="Arial" pitchFamily="34" charset="0"/>
          </a:endParaRPr>
        </a:p>
      </dgm:t>
    </dgm:pt>
    <dgm:pt modelId="{C1A5FCC7-65AE-495E-A018-29F414059AE4}" type="parTrans" cxnId="{A300CA34-EE3F-43FF-9825-09575731FCE7}">
      <dgm:prSet/>
      <dgm:spPr/>
      <dgm:t>
        <a:bodyPr/>
        <a:lstStyle/>
        <a:p>
          <a:endParaRPr lang="ru-RU"/>
        </a:p>
      </dgm:t>
    </dgm:pt>
    <dgm:pt modelId="{65E76B8E-6CFC-4EDC-82C6-2620EF42474B}" type="sibTrans" cxnId="{A300CA34-EE3F-43FF-9825-09575731FCE7}">
      <dgm:prSet/>
      <dgm:spPr/>
      <dgm:t>
        <a:bodyPr/>
        <a:lstStyle/>
        <a:p>
          <a:endParaRPr lang="ru-RU"/>
        </a:p>
      </dgm:t>
    </dgm:pt>
    <dgm:pt modelId="{8B3E1697-61DC-46E1-9403-D5FC1CFFCD73}">
      <dgm:prSet/>
      <dgm:spPr/>
      <dgm:t>
        <a:bodyPr/>
        <a:lstStyle/>
        <a:p>
          <a:r>
            <a:rPr lang="ru-RU" dirty="0" smtClean="0">
              <a:latin typeface="Arial" pitchFamily="34" charset="0"/>
              <a:cs typeface="Arial" pitchFamily="34" charset="0"/>
            </a:rPr>
            <a:t>Разнообразие объектов</a:t>
          </a:r>
          <a:endParaRPr lang="ru-RU" dirty="0">
            <a:latin typeface="Arial" pitchFamily="34" charset="0"/>
            <a:cs typeface="Arial" pitchFamily="34" charset="0"/>
          </a:endParaRPr>
        </a:p>
      </dgm:t>
    </dgm:pt>
    <dgm:pt modelId="{33AFC8BF-D1FB-4BA3-8725-A1243A936C19}" type="parTrans" cxnId="{6D70DD68-6BA0-4C83-BC5A-4F5F56A6510F}">
      <dgm:prSet/>
      <dgm:spPr/>
      <dgm:t>
        <a:bodyPr/>
        <a:lstStyle/>
        <a:p>
          <a:endParaRPr lang="ru-RU"/>
        </a:p>
      </dgm:t>
    </dgm:pt>
    <dgm:pt modelId="{A69E5C67-A1C2-4BE8-967F-C5FE9B2358E5}" type="sibTrans" cxnId="{6D70DD68-6BA0-4C83-BC5A-4F5F56A6510F}">
      <dgm:prSet/>
      <dgm:spPr/>
      <dgm:t>
        <a:bodyPr/>
        <a:lstStyle/>
        <a:p>
          <a:endParaRPr lang="ru-RU"/>
        </a:p>
      </dgm:t>
    </dgm:pt>
    <dgm:pt modelId="{550DEE0E-DC46-402A-9B1B-453389F11C4B}">
      <dgm:prSet/>
      <dgm:spPr/>
      <dgm:t>
        <a:bodyPr/>
        <a:lstStyle/>
        <a:p>
          <a:r>
            <a:rPr lang="ru-RU" dirty="0" smtClean="0">
              <a:latin typeface="Arial" pitchFamily="34" charset="0"/>
              <a:cs typeface="Arial" pitchFamily="34" charset="0"/>
            </a:rPr>
            <a:t>Высокая доля командировок в рабочем времени </a:t>
          </a:r>
          <a:endParaRPr lang="ru-RU" dirty="0">
            <a:latin typeface="Arial" pitchFamily="34" charset="0"/>
            <a:cs typeface="Arial" pitchFamily="34" charset="0"/>
          </a:endParaRPr>
        </a:p>
      </dgm:t>
    </dgm:pt>
    <dgm:pt modelId="{113EF773-B05F-4C7A-8A67-9C81B5656043}" type="parTrans" cxnId="{E5A90282-3ED1-42EC-9165-BC1B0FBB967D}">
      <dgm:prSet/>
      <dgm:spPr/>
      <dgm:t>
        <a:bodyPr/>
        <a:lstStyle/>
        <a:p>
          <a:endParaRPr lang="ru-RU"/>
        </a:p>
      </dgm:t>
    </dgm:pt>
    <dgm:pt modelId="{1B90F0C7-A486-4164-88E1-6F25B74CAD3F}" type="sibTrans" cxnId="{E5A90282-3ED1-42EC-9165-BC1B0FBB967D}">
      <dgm:prSet/>
      <dgm:spPr/>
      <dgm:t>
        <a:bodyPr/>
        <a:lstStyle/>
        <a:p>
          <a:endParaRPr lang="ru-RU"/>
        </a:p>
      </dgm:t>
    </dgm:pt>
    <dgm:pt modelId="{379DB4A7-D075-44EB-9558-61A0F3E39913}">
      <dgm:prSet/>
      <dgm:spPr/>
      <dgm:t>
        <a:bodyPr/>
        <a:lstStyle/>
        <a:p>
          <a:r>
            <a:rPr lang="ru-RU" dirty="0" smtClean="0">
              <a:latin typeface="Arial" pitchFamily="34" charset="0"/>
              <a:cs typeface="Arial" pitchFamily="34" charset="0"/>
            </a:rPr>
            <a:t> климатические условия выполнения труда</a:t>
          </a:r>
          <a:endParaRPr lang="ru-RU" dirty="0">
            <a:latin typeface="Arial" pitchFamily="34" charset="0"/>
            <a:cs typeface="Arial" pitchFamily="34" charset="0"/>
          </a:endParaRPr>
        </a:p>
      </dgm:t>
    </dgm:pt>
    <dgm:pt modelId="{7CEB964E-6038-4CC6-9BBA-D8D75F4FDD8D}" type="parTrans" cxnId="{E602FEB8-B48E-452F-B106-ABC82A013E13}">
      <dgm:prSet/>
      <dgm:spPr/>
      <dgm:t>
        <a:bodyPr/>
        <a:lstStyle/>
        <a:p>
          <a:endParaRPr lang="ru-RU"/>
        </a:p>
      </dgm:t>
    </dgm:pt>
    <dgm:pt modelId="{A081DA84-7D1C-4AAE-9B57-0CBFD2B65E39}" type="sibTrans" cxnId="{E602FEB8-B48E-452F-B106-ABC82A013E13}">
      <dgm:prSet/>
      <dgm:spPr/>
      <dgm:t>
        <a:bodyPr/>
        <a:lstStyle/>
        <a:p>
          <a:endParaRPr lang="ru-RU"/>
        </a:p>
      </dgm:t>
    </dgm:pt>
    <dgm:pt modelId="{549443D0-BB5F-425A-8B6D-3D9AAA872249}">
      <dgm:prSet/>
      <dgm:spPr/>
      <dgm:t>
        <a:bodyPr/>
        <a:lstStyle/>
        <a:p>
          <a:endParaRPr lang="ru-RU" dirty="0">
            <a:latin typeface="Arial" pitchFamily="34" charset="0"/>
            <a:cs typeface="Arial" pitchFamily="34" charset="0"/>
          </a:endParaRPr>
        </a:p>
      </dgm:t>
    </dgm:pt>
    <dgm:pt modelId="{F8A2697E-70AA-413E-A064-F66A03F80321}" type="parTrans" cxnId="{6C12A7DD-07D6-46C6-8084-1A77BACB6E67}">
      <dgm:prSet/>
      <dgm:spPr/>
      <dgm:t>
        <a:bodyPr/>
        <a:lstStyle/>
        <a:p>
          <a:endParaRPr lang="ru-RU"/>
        </a:p>
      </dgm:t>
    </dgm:pt>
    <dgm:pt modelId="{05BC9610-A5B2-46E9-8307-0FC9149F6D2F}" type="sibTrans" cxnId="{6C12A7DD-07D6-46C6-8084-1A77BACB6E67}">
      <dgm:prSet/>
      <dgm:spPr/>
      <dgm:t>
        <a:bodyPr/>
        <a:lstStyle/>
        <a:p>
          <a:endParaRPr lang="ru-RU"/>
        </a:p>
      </dgm:t>
    </dgm:pt>
    <dgm:pt modelId="{2E10D991-3D0F-4F08-8880-750FAD2DD867}">
      <dgm:prSet/>
      <dgm:spPr/>
      <dgm:t>
        <a:bodyPr/>
        <a:lstStyle/>
        <a:p>
          <a:r>
            <a:rPr lang="ru-RU" dirty="0" smtClean="0">
              <a:latin typeface="Arial" pitchFamily="34" charset="0"/>
              <a:cs typeface="Arial" pitchFamily="34" charset="0"/>
            </a:rPr>
            <a:t>Спец. оборудование обслуживается не менее чем двумя работниками </a:t>
          </a:r>
          <a:endParaRPr lang="ru-RU" dirty="0">
            <a:latin typeface="Arial" pitchFamily="34" charset="0"/>
            <a:cs typeface="Arial" pitchFamily="34" charset="0"/>
          </a:endParaRPr>
        </a:p>
      </dgm:t>
    </dgm:pt>
    <dgm:pt modelId="{677C01B7-FDC4-4FFD-BC5F-F6C9F19F0B02}" type="parTrans" cxnId="{E507543A-FF14-49EF-8BBC-CADA6CE89A56}">
      <dgm:prSet/>
      <dgm:spPr/>
    </dgm:pt>
    <dgm:pt modelId="{523D8FEB-E55B-4AAD-A2C0-B446C4FB0BAB}" type="sibTrans" cxnId="{E507543A-FF14-49EF-8BBC-CADA6CE89A56}">
      <dgm:prSet/>
      <dgm:spPr/>
    </dgm:pt>
    <dgm:pt modelId="{89E2CE5F-0B0C-47AF-86FC-C6756A7C520D}" type="pres">
      <dgm:prSet presAssocID="{A6EF31A2-A7C6-4C8F-8CED-A61D8DF35FB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646A1D6-F1C3-4EB3-8981-4EE339202908}" type="pres">
      <dgm:prSet presAssocID="{981D1052-FD1A-41D0-A25A-3A5C94A8C82D}" presName="parentLin" presStyleCnt="0"/>
      <dgm:spPr/>
    </dgm:pt>
    <dgm:pt modelId="{613861FC-1C33-4524-B492-C18CBEBCAFD2}" type="pres">
      <dgm:prSet presAssocID="{981D1052-FD1A-41D0-A25A-3A5C94A8C82D}" presName="parentLeftMargin" presStyleLbl="node1" presStyleIdx="0" presStyleCnt="6"/>
      <dgm:spPr/>
      <dgm:t>
        <a:bodyPr/>
        <a:lstStyle/>
        <a:p>
          <a:endParaRPr lang="ru-RU"/>
        </a:p>
      </dgm:t>
    </dgm:pt>
    <dgm:pt modelId="{4B24A28E-B471-4A71-BF78-EB5DCB36FAD4}" type="pres">
      <dgm:prSet presAssocID="{981D1052-FD1A-41D0-A25A-3A5C94A8C82D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610F1E-6A33-4FCF-9653-DC086568F0ED}" type="pres">
      <dgm:prSet presAssocID="{981D1052-FD1A-41D0-A25A-3A5C94A8C82D}" presName="negativeSpace" presStyleCnt="0"/>
      <dgm:spPr/>
    </dgm:pt>
    <dgm:pt modelId="{5524E25E-1680-4FF2-ADD6-EA0405FCE3D3}" type="pres">
      <dgm:prSet presAssocID="{981D1052-FD1A-41D0-A25A-3A5C94A8C82D}" presName="childText" presStyleLbl="conFgAcc1" presStyleIdx="0" presStyleCnt="6" custLinFactY="-3883" custLinFactNeighborX="-7749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091E76-F9CD-42DF-975F-890E017E1403}" type="pres">
      <dgm:prSet presAssocID="{280A64FC-EB26-40F0-B0C7-B283FAC788F0}" presName="spaceBetweenRectangles" presStyleCnt="0"/>
      <dgm:spPr/>
    </dgm:pt>
    <dgm:pt modelId="{8CC1A833-A6E9-458B-8494-04E99E7DF584}" type="pres">
      <dgm:prSet presAssocID="{EBA01A4C-318B-472F-82A4-AC854B653EF3}" presName="parentLin" presStyleCnt="0"/>
      <dgm:spPr/>
    </dgm:pt>
    <dgm:pt modelId="{600FB34E-094B-4C6A-92FB-873744711C0E}" type="pres">
      <dgm:prSet presAssocID="{EBA01A4C-318B-472F-82A4-AC854B653EF3}" presName="parentLeftMargin" presStyleLbl="node1" presStyleIdx="0" presStyleCnt="6"/>
      <dgm:spPr/>
      <dgm:t>
        <a:bodyPr/>
        <a:lstStyle/>
        <a:p>
          <a:endParaRPr lang="ru-RU"/>
        </a:p>
      </dgm:t>
    </dgm:pt>
    <dgm:pt modelId="{32E567B3-A993-4BBC-9F17-81CB409329AF}" type="pres">
      <dgm:prSet presAssocID="{EBA01A4C-318B-472F-82A4-AC854B653EF3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5959BB-AB4F-4A70-81FB-27A361301A34}" type="pres">
      <dgm:prSet presAssocID="{EBA01A4C-318B-472F-82A4-AC854B653EF3}" presName="negativeSpace" presStyleCnt="0"/>
      <dgm:spPr/>
    </dgm:pt>
    <dgm:pt modelId="{F1E481EC-80AA-494C-BFD1-08543D76995C}" type="pres">
      <dgm:prSet presAssocID="{EBA01A4C-318B-472F-82A4-AC854B653EF3}" presName="childText" presStyleLbl="conFgAcc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ECA016-6801-460A-BC1F-5E426DFD207C}" type="pres">
      <dgm:prSet presAssocID="{52C5C0BB-ED9B-4D4D-8C67-C2291C2D264C}" presName="spaceBetweenRectangles" presStyleCnt="0"/>
      <dgm:spPr/>
    </dgm:pt>
    <dgm:pt modelId="{1E70CA5F-FE41-44C3-88C3-999C7854A504}" type="pres">
      <dgm:prSet presAssocID="{3D1A22EB-7A40-4990-9C5C-4DFE9802E333}" presName="parentLin" presStyleCnt="0"/>
      <dgm:spPr/>
    </dgm:pt>
    <dgm:pt modelId="{BF2BB14E-89C2-44A0-AD9F-9347A02E645E}" type="pres">
      <dgm:prSet presAssocID="{3D1A22EB-7A40-4990-9C5C-4DFE9802E333}" presName="parentLeftMargin" presStyleLbl="node1" presStyleIdx="1" presStyleCnt="6"/>
      <dgm:spPr/>
      <dgm:t>
        <a:bodyPr/>
        <a:lstStyle/>
        <a:p>
          <a:endParaRPr lang="ru-RU"/>
        </a:p>
      </dgm:t>
    </dgm:pt>
    <dgm:pt modelId="{A52FFE5B-E45C-4F6C-B70A-B8E40963C89F}" type="pres">
      <dgm:prSet presAssocID="{3D1A22EB-7A40-4990-9C5C-4DFE9802E333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41BBEB-442E-4689-B8F6-BBC3BE30EDDF}" type="pres">
      <dgm:prSet presAssocID="{3D1A22EB-7A40-4990-9C5C-4DFE9802E333}" presName="negativeSpace" presStyleCnt="0"/>
      <dgm:spPr/>
    </dgm:pt>
    <dgm:pt modelId="{27719B61-2AFE-466D-A132-5F15E715109D}" type="pres">
      <dgm:prSet presAssocID="{3D1A22EB-7A40-4990-9C5C-4DFE9802E333}" presName="childText" presStyleLbl="conFgAcc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B2D208-3613-44CF-970B-95C6563141C3}" type="pres">
      <dgm:prSet presAssocID="{498A18EF-FC1B-47EB-A4FC-1E5238625850}" presName="spaceBetweenRectangles" presStyleCnt="0"/>
      <dgm:spPr/>
    </dgm:pt>
    <dgm:pt modelId="{0FDF72B0-2664-4487-BC02-57296AED53DC}" type="pres">
      <dgm:prSet presAssocID="{BFEF7B8A-2C4A-45AD-AAB1-E6821AF9E4E4}" presName="parentLin" presStyleCnt="0"/>
      <dgm:spPr/>
    </dgm:pt>
    <dgm:pt modelId="{308F6620-2441-4E52-AE9A-245F646D5099}" type="pres">
      <dgm:prSet presAssocID="{BFEF7B8A-2C4A-45AD-AAB1-E6821AF9E4E4}" presName="parentLeftMargin" presStyleLbl="node1" presStyleIdx="2" presStyleCnt="6"/>
      <dgm:spPr/>
      <dgm:t>
        <a:bodyPr/>
        <a:lstStyle/>
        <a:p>
          <a:endParaRPr lang="ru-RU"/>
        </a:p>
      </dgm:t>
    </dgm:pt>
    <dgm:pt modelId="{475F7067-F12B-42B3-A37B-E3B7C9064B84}" type="pres">
      <dgm:prSet presAssocID="{BFEF7B8A-2C4A-45AD-AAB1-E6821AF9E4E4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179652-6406-4E53-B6A4-C100AFDF58B8}" type="pres">
      <dgm:prSet presAssocID="{BFEF7B8A-2C4A-45AD-AAB1-E6821AF9E4E4}" presName="negativeSpace" presStyleCnt="0"/>
      <dgm:spPr/>
    </dgm:pt>
    <dgm:pt modelId="{D18745A6-B5F7-49B8-A3DB-A00F70C48C64}" type="pres">
      <dgm:prSet presAssocID="{BFEF7B8A-2C4A-45AD-AAB1-E6821AF9E4E4}" presName="childText" presStyleLbl="conFgAcc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514A74-A867-4490-9313-0D4F4D368B1F}" type="pres">
      <dgm:prSet presAssocID="{B61CBCC3-492F-4E52-B033-672A8443239E}" presName="spaceBetweenRectangles" presStyleCnt="0"/>
      <dgm:spPr/>
    </dgm:pt>
    <dgm:pt modelId="{D295C58D-FCD0-40AE-8547-FBFA8EACE315}" type="pres">
      <dgm:prSet presAssocID="{E8AD079A-193C-4ECA-97D8-3BAE7858D7A4}" presName="parentLin" presStyleCnt="0"/>
      <dgm:spPr/>
    </dgm:pt>
    <dgm:pt modelId="{076944A3-5CF5-4446-8FE8-18497E9B74E8}" type="pres">
      <dgm:prSet presAssocID="{E8AD079A-193C-4ECA-97D8-3BAE7858D7A4}" presName="parentLeftMargin" presStyleLbl="node1" presStyleIdx="3" presStyleCnt="6"/>
      <dgm:spPr/>
      <dgm:t>
        <a:bodyPr/>
        <a:lstStyle/>
        <a:p>
          <a:endParaRPr lang="ru-RU"/>
        </a:p>
      </dgm:t>
    </dgm:pt>
    <dgm:pt modelId="{BD26697A-406E-44C0-AAF0-C0979B941832}" type="pres">
      <dgm:prSet presAssocID="{E8AD079A-193C-4ECA-97D8-3BAE7858D7A4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5F473A-0ADE-4AC3-A123-E30F8B41F827}" type="pres">
      <dgm:prSet presAssocID="{E8AD079A-193C-4ECA-97D8-3BAE7858D7A4}" presName="negativeSpace" presStyleCnt="0"/>
      <dgm:spPr/>
    </dgm:pt>
    <dgm:pt modelId="{9BD4E641-A68C-4F77-9897-B2472E9C0FFF}" type="pres">
      <dgm:prSet presAssocID="{E8AD079A-193C-4ECA-97D8-3BAE7858D7A4}" presName="childText" presStyleLbl="conFgAcc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4DAE71-87E8-4495-93FD-15914041C939}" type="pres">
      <dgm:prSet presAssocID="{BE51B8CF-36AF-45DE-A9EC-DBDAC0CF615C}" presName="spaceBetweenRectangles" presStyleCnt="0"/>
      <dgm:spPr/>
    </dgm:pt>
    <dgm:pt modelId="{681953EB-9B86-4EAB-A45D-C72077A40085}" type="pres">
      <dgm:prSet presAssocID="{004C786D-5D0B-4B65-8CF6-279B6196AAA6}" presName="parentLin" presStyleCnt="0"/>
      <dgm:spPr/>
    </dgm:pt>
    <dgm:pt modelId="{FE17D0E8-9E3A-4981-910E-66CDA9DA8616}" type="pres">
      <dgm:prSet presAssocID="{004C786D-5D0B-4B65-8CF6-279B6196AAA6}" presName="parentLeftMargin" presStyleLbl="node1" presStyleIdx="4" presStyleCnt="6"/>
      <dgm:spPr/>
      <dgm:t>
        <a:bodyPr/>
        <a:lstStyle/>
        <a:p>
          <a:endParaRPr lang="ru-RU"/>
        </a:p>
      </dgm:t>
    </dgm:pt>
    <dgm:pt modelId="{27C1C39B-D40D-4080-99A6-A455DDA2558C}" type="pres">
      <dgm:prSet presAssocID="{004C786D-5D0B-4B65-8CF6-279B6196AAA6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A704EA-71A0-4189-A7C4-F620741F542D}" type="pres">
      <dgm:prSet presAssocID="{004C786D-5D0B-4B65-8CF6-279B6196AAA6}" presName="negativeSpace" presStyleCnt="0"/>
      <dgm:spPr/>
    </dgm:pt>
    <dgm:pt modelId="{D61C2FB7-A389-4E1B-9322-4101BAA20861}" type="pres">
      <dgm:prSet presAssocID="{004C786D-5D0B-4B65-8CF6-279B6196AAA6}" presName="childText" presStyleLbl="conFgAcc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351767C-42B9-4457-B707-95C5B47FBB84}" srcId="{A6EF31A2-A7C6-4C8F-8CED-A61D8DF35FB3}" destId="{BFEF7B8A-2C4A-45AD-AAB1-E6821AF9E4E4}" srcOrd="3" destOrd="0" parTransId="{EC5FDDD8-039F-4B9A-B7B1-DF37AE8D36D1}" sibTransId="{B61CBCC3-492F-4E52-B033-672A8443239E}"/>
    <dgm:cxn modelId="{7D215157-FBD8-492A-B682-EC9368746064}" type="presOf" srcId="{8B3E1697-61DC-46E1-9403-D5FC1CFFCD73}" destId="{F1E481EC-80AA-494C-BFD1-08543D76995C}" srcOrd="0" destOrd="1" presId="urn:microsoft.com/office/officeart/2005/8/layout/list1"/>
    <dgm:cxn modelId="{823543A6-6C46-4E02-9CDA-4F5CC6101899}" srcId="{A6EF31A2-A7C6-4C8F-8CED-A61D8DF35FB3}" destId="{E8AD079A-193C-4ECA-97D8-3BAE7858D7A4}" srcOrd="4" destOrd="0" parTransId="{2F6C915E-6266-418C-9827-DDFB443BE530}" sibTransId="{BE51B8CF-36AF-45DE-A9EC-DBDAC0CF615C}"/>
    <dgm:cxn modelId="{E507543A-FF14-49EF-8BBC-CADA6CE89A56}" srcId="{004C786D-5D0B-4B65-8CF6-279B6196AAA6}" destId="{2E10D991-3D0F-4F08-8880-750FAD2DD867}" srcOrd="1" destOrd="0" parTransId="{677C01B7-FDC4-4FFD-BC5F-F6C9F19F0B02}" sibTransId="{523D8FEB-E55B-4AAD-A2C0-B446C4FB0BAB}"/>
    <dgm:cxn modelId="{722BF8D5-84AD-4971-AC4F-4A9DA4F58FEF}" srcId="{004C786D-5D0B-4B65-8CF6-279B6196AAA6}" destId="{BFD393D1-BE66-424D-8A2A-D51ACAA9C128}" srcOrd="0" destOrd="0" parTransId="{7892D8DF-2D7B-446E-995B-F07C7C75B60E}" sibTransId="{946CE32A-F5CF-4610-8AC2-76C8A2B5330D}"/>
    <dgm:cxn modelId="{49D8A3E5-845D-4F17-91E8-6B7234198D29}" type="presOf" srcId="{BFEF7B8A-2C4A-45AD-AAB1-E6821AF9E4E4}" destId="{308F6620-2441-4E52-AE9A-245F646D5099}" srcOrd="0" destOrd="0" presId="urn:microsoft.com/office/officeart/2005/8/layout/list1"/>
    <dgm:cxn modelId="{0AE6A02E-6A0E-4776-B63D-59E83719360A}" srcId="{A6EF31A2-A7C6-4C8F-8CED-A61D8DF35FB3}" destId="{3D1A22EB-7A40-4990-9C5C-4DFE9802E333}" srcOrd="2" destOrd="0" parTransId="{323AE2C8-197B-42D0-AF3E-A2D5982C6168}" sibTransId="{498A18EF-FC1B-47EB-A4FC-1E5238625850}"/>
    <dgm:cxn modelId="{632962DB-6AF8-42B9-951C-7EA01FCF5297}" srcId="{A6EF31A2-A7C6-4C8F-8CED-A61D8DF35FB3}" destId="{004C786D-5D0B-4B65-8CF6-279B6196AAA6}" srcOrd="5" destOrd="0" parTransId="{F870872A-F6B4-4005-9C28-34F5A60FC5E2}" sibTransId="{9F124E41-A298-4825-8FFE-7B4BB27EAA60}"/>
    <dgm:cxn modelId="{5AD20A7C-2754-4CE8-B652-EF91A8F5BC6F}" srcId="{A6EF31A2-A7C6-4C8F-8CED-A61D8DF35FB3}" destId="{981D1052-FD1A-41D0-A25A-3A5C94A8C82D}" srcOrd="0" destOrd="0" parTransId="{6FD00950-29F1-49B2-993F-EE6E0DBDC88A}" sibTransId="{280A64FC-EB26-40F0-B0C7-B283FAC788F0}"/>
    <dgm:cxn modelId="{42C0B339-B4E8-4917-902C-0FEB381C0853}" type="presOf" srcId="{B4D06747-49A1-4F58-BFAD-800295E27F6E}" destId="{F1E481EC-80AA-494C-BFD1-08543D76995C}" srcOrd="0" destOrd="0" presId="urn:microsoft.com/office/officeart/2005/8/layout/list1"/>
    <dgm:cxn modelId="{5475973D-6DAE-4D5C-82FE-9C9D77C6BFED}" srcId="{EBA01A4C-318B-472F-82A4-AC854B653EF3}" destId="{078EA9DE-E5CD-416E-9D27-878E6EFA790E}" srcOrd="2" destOrd="0" parTransId="{81ADD789-324E-4023-96BC-FC6425A6213E}" sibTransId="{68A94FE9-21DB-48E7-B5DE-C07E0A753A0F}"/>
    <dgm:cxn modelId="{9CFD4C8F-2706-41FC-9A41-A378CDE8CDC0}" type="presOf" srcId="{3D1A22EB-7A40-4990-9C5C-4DFE9802E333}" destId="{A52FFE5B-E45C-4F6C-B70A-B8E40963C89F}" srcOrd="1" destOrd="0" presId="urn:microsoft.com/office/officeart/2005/8/layout/list1"/>
    <dgm:cxn modelId="{1E1A976E-DA4F-420C-AFA7-DBC9B617B8A0}" srcId="{981D1052-FD1A-41D0-A25A-3A5C94A8C82D}" destId="{FE8F52A0-FBB7-40C5-97AC-3EF06D83CEAC}" srcOrd="1" destOrd="0" parTransId="{EB8B80C4-E970-4BBE-B688-4F5EC841BC65}" sibTransId="{8CF52C0D-A9A2-429B-BBFC-E9947A64B97D}"/>
    <dgm:cxn modelId="{A75EADD9-DBBE-4ED6-AAC5-18A272B0047D}" type="presOf" srcId="{BFEF7B8A-2C4A-45AD-AAB1-E6821AF9E4E4}" destId="{475F7067-F12B-42B3-A37B-E3B7C9064B84}" srcOrd="1" destOrd="0" presId="urn:microsoft.com/office/officeart/2005/8/layout/list1"/>
    <dgm:cxn modelId="{E5A90282-3ED1-42EC-9165-BC1B0FBB967D}" srcId="{3D1A22EB-7A40-4990-9C5C-4DFE9802E333}" destId="{550DEE0E-DC46-402A-9B1B-453389F11C4B}" srcOrd="0" destOrd="0" parTransId="{113EF773-B05F-4C7A-8A67-9C81B5656043}" sibTransId="{1B90F0C7-A486-4164-88E1-6F25B74CAD3F}"/>
    <dgm:cxn modelId="{4CF50BB6-FED2-4F99-AD84-7B21BFC44A4C}" type="presOf" srcId="{981D1052-FD1A-41D0-A25A-3A5C94A8C82D}" destId="{613861FC-1C33-4524-B492-C18CBEBCAFD2}" srcOrd="0" destOrd="0" presId="urn:microsoft.com/office/officeart/2005/8/layout/list1"/>
    <dgm:cxn modelId="{D4406FA4-FC7C-4D65-898E-E2C5AD20E2FC}" type="presOf" srcId="{BFD393D1-BE66-424D-8A2A-D51ACAA9C128}" destId="{D61C2FB7-A389-4E1B-9322-4101BAA20861}" srcOrd="0" destOrd="0" presId="urn:microsoft.com/office/officeart/2005/8/layout/list1"/>
    <dgm:cxn modelId="{C91AF4F9-E9AD-4FEC-A5D9-7DC6D7090AF9}" type="presOf" srcId="{004C786D-5D0B-4B65-8CF6-279B6196AAA6}" destId="{FE17D0E8-9E3A-4981-910E-66CDA9DA8616}" srcOrd="0" destOrd="0" presId="urn:microsoft.com/office/officeart/2005/8/layout/list1"/>
    <dgm:cxn modelId="{C7DDABDE-17EA-4647-9264-9BEA58FE34E1}" type="presOf" srcId="{FE8F52A0-FBB7-40C5-97AC-3EF06D83CEAC}" destId="{5524E25E-1680-4FF2-ADD6-EA0405FCE3D3}" srcOrd="0" destOrd="1" presId="urn:microsoft.com/office/officeart/2005/8/layout/list1"/>
    <dgm:cxn modelId="{1B674FFA-B65E-40D9-B11B-6349F304D894}" type="presOf" srcId="{3D1A22EB-7A40-4990-9C5C-4DFE9802E333}" destId="{BF2BB14E-89C2-44A0-AD9F-9347A02E645E}" srcOrd="0" destOrd="0" presId="urn:microsoft.com/office/officeart/2005/8/layout/list1"/>
    <dgm:cxn modelId="{D7C927E2-D54B-4C4A-9B55-E195ACC67D81}" srcId="{A6EF31A2-A7C6-4C8F-8CED-A61D8DF35FB3}" destId="{EBA01A4C-318B-472F-82A4-AC854B653EF3}" srcOrd="1" destOrd="0" parTransId="{1D03713A-F952-48A3-A300-9330B285584E}" sibTransId="{52C5C0BB-ED9B-4D4D-8C67-C2291C2D264C}"/>
    <dgm:cxn modelId="{C8461A06-5DF8-4914-93B0-9EBBB037FAA2}" type="presOf" srcId="{078EA9DE-E5CD-416E-9D27-878E6EFA790E}" destId="{F1E481EC-80AA-494C-BFD1-08543D76995C}" srcOrd="0" destOrd="2" presId="urn:microsoft.com/office/officeart/2005/8/layout/list1"/>
    <dgm:cxn modelId="{8D4E2A82-51DD-4381-B8BD-7E1B2B897BAA}" type="presOf" srcId="{85B67BFA-0F3E-455D-8E9C-3B60EE68DD9D}" destId="{D18745A6-B5F7-49B8-A3DB-A00F70C48C64}" srcOrd="0" destOrd="0" presId="urn:microsoft.com/office/officeart/2005/8/layout/list1"/>
    <dgm:cxn modelId="{972C85D0-0C2B-406B-BC38-D7B27BA1E9D3}" type="presOf" srcId="{981D1052-FD1A-41D0-A25A-3A5C94A8C82D}" destId="{4B24A28E-B471-4A71-BF78-EB5DCB36FAD4}" srcOrd="1" destOrd="0" presId="urn:microsoft.com/office/officeart/2005/8/layout/list1"/>
    <dgm:cxn modelId="{4EAE5760-FB79-4FAA-8941-31B32782AAAB}" type="presOf" srcId="{379DB4A7-D075-44EB-9558-61A0F3E39913}" destId="{27719B61-2AFE-466D-A132-5F15E715109D}" srcOrd="0" destOrd="1" presId="urn:microsoft.com/office/officeart/2005/8/layout/list1"/>
    <dgm:cxn modelId="{990FDDBE-DA2A-44BE-806F-6B836D197F92}" type="presOf" srcId="{E8AD079A-193C-4ECA-97D8-3BAE7858D7A4}" destId="{BD26697A-406E-44C0-AAF0-C0979B941832}" srcOrd="1" destOrd="0" presId="urn:microsoft.com/office/officeart/2005/8/layout/list1"/>
    <dgm:cxn modelId="{CBBE4CE1-D553-47C3-9174-FD3C2E0C6354}" srcId="{BFEF7B8A-2C4A-45AD-AAB1-E6821AF9E4E4}" destId="{85B67BFA-0F3E-455D-8E9C-3B60EE68DD9D}" srcOrd="0" destOrd="0" parTransId="{23E3B761-A33B-4E8C-B0F0-5FCF002415EB}" sibTransId="{3E90E3BB-986E-418D-93E9-C9AC2DAA312F}"/>
    <dgm:cxn modelId="{6C12A7DD-07D6-46C6-8084-1A77BACB6E67}" srcId="{E8AD079A-193C-4ECA-97D8-3BAE7858D7A4}" destId="{549443D0-BB5F-425A-8B6D-3D9AAA872249}" srcOrd="0" destOrd="0" parTransId="{F8A2697E-70AA-413E-A064-F66A03F80321}" sibTransId="{05BC9610-A5B2-46E9-8307-0FC9149F6D2F}"/>
    <dgm:cxn modelId="{FC7582F3-6762-495A-BAF9-148202411ACA}" type="presOf" srcId="{549443D0-BB5F-425A-8B6D-3D9AAA872249}" destId="{9BD4E641-A68C-4F77-9897-B2472E9C0FFF}" srcOrd="0" destOrd="0" presId="urn:microsoft.com/office/officeart/2005/8/layout/list1"/>
    <dgm:cxn modelId="{106C5669-099D-4D7D-AA71-619AF4FB4DA9}" type="presOf" srcId="{E8AD079A-193C-4ECA-97D8-3BAE7858D7A4}" destId="{076944A3-5CF5-4446-8FE8-18497E9B74E8}" srcOrd="0" destOrd="0" presId="urn:microsoft.com/office/officeart/2005/8/layout/list1"/>
    <dgm:cxn modelId="{A300CA34-EE3F-43FF-9825-09575731FCE7}" srcId="{EBA01A4C-318B-472F-82A4-AC854B653EF3}" destId="{B4D06747-49A1-4F58-BFAD-800295E27F6E}" srcOrd="0" destOrd="0" parTransId="{C1A5FCC7-65AE-495E-A018-29F414059AE4}" sibTransId="{65E76B8E-6CFC-4EDC-82C6-2620EF42474B}"/>
    <dgm:cxn modelId="{B6EA93A8-6D6B-4051-8864-54FCDA24B234}" srcId="{981D1052-FD1A-41D0-A25A-3A5C94A8C82D}" destId="{73618E1C-475F-4D69-9274-284FD61622D6}" srcOrd="0" destOrd="0" parTransId="{A4FD01D2-FB9A-47E2-9218-5C03A98CC970}" sibTransId="{3D3DC832-64E1-4996-AC2E-19C4F6B92B89}"/>
    <dgm:cxn modelId="{30876486-857D-46BF-8504-6FBF3DC4FD3E}" type="presOf" srcId="{EBA01A4C-318B-472F-82A4-AC854B653EF3}" destId="{32E567B3-A993-4BBC-9F17-81CB409329AF}" srcOrd="1" destOrd="0" presId="urn:microsoft.com/office/officeart/2005/8/layout/list1"/>
    <dgm:cxn modelId="{6550107D-6B91-4F57-9DFD-5EEBC64B691E}" type="presOf" srcId="{73618E1C-475F-4D69-9274-284FD61622D6}" destId="{5524E25E-1680-4FF2-ADD6-EA0405FCE3D3}" srcOrd="0" destOrd="0" presId="urn:microsoft.com/office/officeart/2005/8/layout/list1"/>
    <dgm:cxn modelId="{2A8545CD-6D4E-4CB3-8DDB-97CD174DD30A}" type="presOf" srcId="{550DEE0E-DC46-402A-9B1B-453389F11C4B}" destId="{27719B61-2AFE-466D-A132-5F15E715109D}" srcOrd="0" destOrd="0" presId="urn:microsoft.com/office/officeart/2005/8/layout/list1"/>
    <dgm:cxn modelId="{ED68B84A-1B4B-4A58-87F6-18C2E31334E6}" type="presOf" srcId="{EBA01A4C-318B-472F-82A4-AC854B653EF3}" destId="{600FB34E-094B-4C6A-92FB-873744711C0E}" srcOrd="0" destOrd="0" presId="urn:microsoft.com/office/officeart/2005/8/layout/list1"/>
    <dgm:cxn modelId="{68592D1B-6BCD-4E74-BCF5-C018CCEC91AD}" type="presOf" srcId="{A6EF31A2-A7C6-4C8F-8CED-A61D8DF35FB3}" destId="{89E2CE5F-0B0C-47AF-86FC-C6756A7C520D}" srcOrd="0" destOrd="0" presId="urn:microsoft.com/office/officeart/2005/8/layout/list1"/>
    <dgm:cxn modelId="{6D70DD68-6BA0-4C83-BC5A-4F5F56A6510F}" srcId="{EBA01A4C-318B-472F-82A4-AC854B653EF3}" destId="{8B3E1697-61DC-46E1-9403-D5FC1CFFCD73}" srcOrd="1" destOrd="0" parTransId="{33AFC8BF-D1FB-4BA3-8725-A1243A936C19}" sibTransId="{A69E5C67-A1C2-4BE8-967F-C5FE9B2358E5}"/>
    <dgm:cxn modelId="{C3F7F327-0471-4532-A3DB-C88D1209907F}" type="presOf" srcId="{004C786D-5D0B-4B65-8CF6-279B6196AAA6}" destId="{27C1C39B-D40D-4080-99A6-A455DDA2558C}" srcOrd="1" destOrd="0" presId="urn:microsoft.com/office/officeart/2005/8/layout/list1"/>
    <dgm:cxn modelId="{E602FEB8-B48E-452F-B106-ABC82A013E13}" srcId="{3D1A22EB-7A40-4990-9C5C-4DFE9802E333}" destId="{379DB4A7-D075-44EB-9558-61A0F3E39913}" srcOrd="1" destOrd="0" parTransId="{7CEB964E-6038-4CC6-9BBA-D8D75F4FDD8D}" sibTransId="{A081DA84-7D1C-4AAE-9B57-0CBFD2B65E39}"/>
    <dgm:cxn modelId="{6492F40E-28A3-44A3-9BE6-B8F6F3BEA477}" type="presOf" srcId="{2E10D991-3D0F-4F08-8880-750FAD2DD867}" destId="{D61C2FB7-A389-4E1B-9322-4101BAA20861}" srcOrd="0" destOrd="1" presId="urn:microsoft.com/office/officeart/2005/8/layout/list1"/>
    <dgm:cxn modelId="{30763DE5-7797-42B1-BD46-59B7CAA9BA7B}" type="presParOf" srcId="{89E2CE5F-0B0C-47AF-86FC-C6756A7C520D}" destId="{8646A1D6-F1C3-4EB3-8981-4EE339202908}" srcOrd="0" destOrd="0" presId="urn:microsoft.com/office/officeart/2005/8/layout/list1"/>
    <dgm:cxn modelId="{C65AF038-6333-40F0-A285-46EA0DB461CC}" type="presParOf" srcId="{8646A1D6-F1C3-4EB3-8981-4EE339202908}" destId="{613861FC-1C33-4524-B492-C18CBEBCAFD2}" srcOrd="0" destOrd="0" presId="urn:microsoft.com/office/officeart/2005/8/layout/list1"/>
    <dgm:cxn modelId="{98A8DEF1-1BB8-4F3E-A546-7753F45B6118}" type="presParOf" srcId="{8646A1D6-F1C3-4EB3-8981-4EE339202908}" destId="{4B24A28E-B471-4A71-BF78-EB5DCB36FAD4}" srcOrd="1" destOrd="0" presId="urn:microsoft.com/office/officeart/2005/8/layout/list1"/>
    <dgm:cxn modelId="{487F8F3D-47C6-4165-AB61-D17FCA452A3C}" type="presParOf" srcId="{89E2CE5F-0B0C-47AF-86FC-C6756A7C520D}" destId="{56610F1E-6A33-4FCF-9653-DC086568F0ED}" srcOrd="1" destOrd="0" presId="urn:microsoft.com/office/officeart/2005/8/layout/list1"/>
    <dgm:cxn modelId="{16F0AED2-4707-4268-BED1-6DD49BF7E238}" type="presParOf" srcId="{89E2CE5F-0B0C-47AF-86FC-C6756A7C520D}" destId="{5524E25E-1680-4FF2-ADD6-EA0405FCE3D3}" srcOrd="2" destOrd="0" presId="urn:microsoft.com/office/officeart/2005/8/layout/list1"/>
    <dgm:cxn modelId="{F57B04F8-508E-4E03-A0AB-938901FD13BF}" type="presParOf" srcId="{89E2CE5F-0B0C-47AF-86FC-C6756A7C520D}" destId="{11091E76-F9CD-42DF-975F-890E017E1403}" srcOrd="3" destOrd="0" presId="urn:microsoft.com/office/officeart/2005/8/layout/list1"/>
    <dgm:cxn modelId="{DD0570A9-F570-4A63-8D57-0CCA27B0B9AF}" type="presParOf" srcId="{89E2CE5F-0B0C-47AF-86FC-C6756A7C520D}" destId="{8CC1A833-A6E9-458B-8494-04E99E7DF584}" srcOrd="4" destOrd="0" presId="urn:microsoft.com/office/officeart/2005/8/layout/list1"/>
    <dgm:cxn modelId="{2D3BB02C-9CF6-4C7E-9E46-7AE83744CA54}" type="presParOf" srcId="{8CC1A833-A6E9-458B-8494-04E99E7DF584}" destId="{600FB34E-094B-4C6A-92FB-873744711C0E}" srcOrd="0" destOrd="0" presId="urn:microsoft.com/office/officeart/2005/8/layout/list1"/>
    <dgm:cxn modelId="{EFB7DBEA-8949-4B8B-BCEF-8FB45CC9666F}" type="presParOf" srcId="{8CC1A833-A6E9-458B-8494-04E99E7DF584}" destId="{32E567B3-A993-4BBC-9F17-81CB409329AF}" srcOrd="1" destOrd="0" presId="urn:microsoft.com/office/officeart/2005/8/layout/list1"/>
    <dgm:cxn modelId="{F4A0B7CE-64CC-4A02-A7AC-373A06175F0D}" type="presParOf" srcId="{89E2CE5F-0B0C-47AF-86FC-C6756A7C520D}" destId="{B65959BB-AB4F-4A70-81FB-27A361301A34}" srcOrd="5" destOrd="0" presId="urn:microsoft.com/office/officeart/2005/8/layout/list1"/>
    <dgm:cxn modelId="{6630A268-5257-4CD2-85F6-D93578BE4BB8}" type="presParOf" srcId="{89E2CE5F-0B0C-47AF-86FC-C6756A7C520D}" destId="{F1E481EC-80AA-494C-BFD1-08543D76995C}" srcOrd="6" destOrd="0" presId="urn:microsoft.com/office/officeart/2005/8/layout/list1"/>
    <dgm:cxn modelId="{A921B488-DEB6-4E32-BCB4-CB58D358451E}" type="presParOf" srcId="{89E2CE5F-0B0C-47AF-86FC-C6756A7C520D}" destId="{BAECA016-6801-460A-BC1F-5E426DFD207C}" srcOrd="7" destOrd="0" presId="urn:microsoft.com/office/officeart/2005/8/layout/list1"/>
    <dgm:cxn modelId="{1623BA77-8B65-4E29-BA0B-FC7CEAC03F2C}" type="presParOf" srcId="{89E2CE5F-0B0C-47AF-86FC-C6756A7C520D}" destId="{1E70CA5F-FE41-44C3-88C3-999C7854A504}" srcOrd="8" destOrd="0" presId="urn:microsoft.com/office/officeart/2005/8/layout/list1"/>
    <dgm:cxn modelId="{D225D52C-FC8E-401C-9D66-D13604246D81}" type="presParOf" srcId="{1E70CA5F-FE41-44C3-88C3-999C7854A504}" destId="{BF2BB14E-89C2-44A0-AD9F-9347A02E645E}" srcOrd="0" destOrd="0" presId="urn:microsoft.com/office/officeart/2005/8/layout/list1"/>
    <dgm:cxn modelId="{F159AFEB-FB83-41F8-B7A8-3B8D200E122A}" type="presParOf" srcId="{1E70CA5F-FE41-44C3-88C3-999C7854A504}" destId="{A52FFE5B-E45C-4F6C-B70A-B8E40963C89F}" srcOrd="1" destOrd="0" presId="urn:microsoft.com/office/officeart/2005/8/layout/list1"/>
    <dgm:cxn modelId="{26F1179C-8B4F-4D71-B3CF-99033C3AC69B}" type="presParOf" srcId="{89E2CE5F-0B0C-47AF-86FC-C6756A7C520D}" destId="{D641BBEB-442E-4689-B8F6-BBC3BE30EDDF}" srcOrd="9" destOrd="0" presId="urn:microsoft.com/office/officeart/2005/8/layout/list1"/>
    <dgm:cxn modelId="{71A254CA-6353-41B3-8498-A467ACB1B53C}" type="presParOf" srcId="{89E2CE5F-0B0C-47AF-86FC-C6756A7C520D}" destId="{27719B61-2AFE-466D-A132-5F15E715109D}" srcOrd="10" destOrd="0" presId="urn:microsoft.com/office/officeart/2005/8/layout/list1"/>
    <dgm:cxn modelId="{FADD2198-9C5E-4953-9A35-764658F240EE}" type="presParOf" srcId="{89E2CE5F-0B0C-47AF-86FC-C6756A7C520D}" destId="{D5B2D208-3613-44CF-970B-95C6563141C3}" srcOrd="11" destOrd="0" presId="urn:microsoft.com/office/officeart/2005/8/layout/list1"/>
    <dgm:cxn modelId="{4E7D123A-CE25-45D4-8384-38AAE41F8640}" type="presParOf" srcId="{89E2CE5F-0B0C-47AF-86FC-C6756A7C520D}" destId="{0FDF72B0-2664-4487-BC02-57296AED53DC}" srcOrd="12" destOrd="0" presId="urn:microsoft.com/office/officeart/2005/8/layout/list1"/>
    <dgm:cxn modelId="{5A0DD709-FAE5-4EEF-AE0B-96D2F26C9666}" type="presParOf" srcId="{0FDF72B0-2664-4487-BC02-57296AED53DC}" destId="{308F6620-2441-4E52-AE9A-245F646D5099}" srcOrd="0" destOrd="0" presId="urn:microsoft.com/office/officeart/2005/8/layout/list1"/>
    <dgm:cxn modelId="{66D9C183-2FA8-4998-9FA1-E6622C28D89F}" type="presParOf" srcId="{0FDF72B0-2664-4487-BC02-57296AED53DC}" destId="{475F7067-F12B-42B3-A37B-E3B7C9064B84}" srcOrd="1" destOrd="0" presId="urn:microsoft.com/office/officeart/2005/8/layout/list1"/>
    <dgm:cxn modelId="{BACF60F3-24E0-4807-B025-904C4ECD92FA}" type="presParOf" srcId="{89E2CE5F-0B0C-47AF-86FC-C6756A7C520D}" destId="{48179652-6406-4E53-B6A4-C100AFDF58B8}" srcOrd="13" destOrd="0" presId="urn:microsoft.com/office/officeart/2005/8/layout/list1"/>
    <dgm:cxn modelId="{86609781-2E44-488E-AB88-B30FD691328D}" type="presParOf" srcId="{89E2CE5F-0B0C-47AF-86FC-C6756A7C520D}" destId="{D18745A6-B5F7-49B8-A3DB-A00F70C48C64}" srcOrd="14" destOrd="0" presId="urn:microsoft.com/office/officeart/2005/8/layout/list1"/>
    <dgm:cxn modelId="{2A501539-1CE2-4B1B-8B06-5422CB263BE0}" type="presParOf" srcId="{89E2CE5F-0B0C-47AF-86FC-C6756A7C520D}" destId="{BC514A74-A867-4490-9313-0D4F4D368B1F}" srcOrd="15" destOrd="0" presId="urn:microsoft.com/office/officeart/2005/8/layout/list1"/>
    <dgm:cxn modelId="{001E32C8-F9BE-4A5C-937E-534368EC421F}" type="presParOf" srcId="{89E2CE5F-0B0C-47AF-86FC-C6756A7C520D}" destId="{D295C58D-FCD0-40AE-8547-FBFA8EACE315}" srcOrd="16" destOrd="0" presId="urn:microsoft.com/office/officeart/2005/8/layout/list1"/>
    <dgm:cxn modelId="{B9D6B2F4-F4CC-4454-8407-E393BE440471}" type="presParOf" srcId="{D295C58D-FCD0-40AE-8547-FBFA8EACE315}" destId="{076944A3-5CF5-4446-8FE8-18497E9B74E8}" srcOrd="0" destOrd="0" presId="urn:microsoft.com/office/officeart/2005/8/layout/list1"/>
    <dgm:cxn modelId="{976DE340-43EC-408D-8377-BF052144AE4F}" type="presParOf" srcId="{D295C58D-FCD0-40AE-8547-FBFA8EACE315}" destId="{BD26697A-406E-44C0-AAF0-C0979B941832}" srcOrd="1" destOrd="0" presId="urn:microsoft.com/office/officeart/2005/8/layout/list1"/>
    <dgm:cxn modelId="{EDD565D1-7BE8-48C8-A29B-EB15FADA316C}" type="presParOf" srcId="{89E2CE5F-0B0C-47AF-86FC-C6756A7C520D}" destId="{1C5F473A-0ADE-4AC3-A123-E30F8B41F827}" srcOrd="17" destOrd="0" presId="urn:microsoft.com/office/officeart/2005/8/layout/list1"/>
    <dgm:cxn modelId="{F09C0EA3-3E66-4DF8-8C6D-1072013A2BAC}" type="presParOf" srcId="{89E2CE5F-0B0C-47AF-86FC-C6756A7C520D}" destId="{9BD4E641-A68C-4F77-9897-B2472E9C0FFF}" srcOrd="18" destOrd="0" presId="urn:microsoft.com/office/officeart/2005/8/layout/list1"/>
    <dgm:cxn modelId="{156D60CD-FBFA-41D1-85B1-BC1BB92314FF}" type="presParOf" srcId="{89E2CE5F-0B0C-47AF-86FC-C6756A7C520D}" destId="{7B4DAE71-87E8-4495-93FD-15914041C939}" srcOrd="19" destOrd="0" presId="urn:microsoft.com/office/officeart/2005/8/layout/list1"/>
    <dgm:cxn modelId="{44BAA114-5F22-4FC6-B137-5ADF8ED75C18}" type="presParOf" srcId="{89E2CE5F-0B0C-47AF-86FC-C6756A7C520D}" destId="{681953EB-9B86-4EAB-A45D-C72077A40085}" srcOrd="20" destOrd="0" presId="urn:microsoft.com/office/officeart/2005/8/layout/list1"/>
    <dgm:cxn modelId="{3257DF48-F3A4-4174-A2A8-BC1D1B82B22D}" type="presParOf" srcId="{681953EB-9B86-4EAB-A45D-C72077A40085}" destId="{FE17D0E8-9E3A-4981-910E-66CDA9DA8616}" srcOrd="0" destOrd="0" presId="urn:microsoft.com/office/officeart/2005/8/layout/list1"/>
    <dgm:cxn modelId="{8BEEF62C-01A7-4844-8956-9C28099E67B7}" type="presParOf" srcId="{681953EB-9B86-4EAB-A45D-C72077A40085}" destId="{27C1C39B-D40D-4080-99A6-A455DDA2558C}" srcOrd="1" destOrd="0" presId="urn:microsoft.com/office/officeart/2005/8/layout/list1"/>
    <dgm:cxn modelId="{A15A22FB-710D-4B46-8694-D14044846EED}" type="presParOf" srcId="{89E2CE5F-0B0C-47AF-86FC-C6756A7C520D}" destId="{C6A704EA-71A0-4189-A7C4-F620741F542D}" srcOrd="21" destOrd="0" presId="urn:microsoft.com/office/officeart/2005/8/layout/list1"/>
    <dgm:cxn modelId="{CD28C82E-AAA5-4505-818D-4C2DF6441BA7}" type="presParOf" srcId="{89E2CE5F-0B0C-47AF-86FC-C6756A7C520D}" destId="{D61C2FB7-A389-4E1B-9322-4101BAA20861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B9511D9-9D09-48EA-A93D-A1FE04B37C0A}" type="doc">
      <dgm:prSet loTypeId="urn:microsoft.com/office/officeart/2005/8/layout/process4" loCatId="process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BA2D0D38-3880-4C26-985C-77773D372D00}">
      <dgm:prSet phldrT="[Текст]" custT="1"/>
      <dgm:spPr>
        <a:xfrm rot="10800000">
          <a:off x="0" y="1"/>
          <a:ext cx="8229600" cy="2756501"/>
        </a:xfrm>
        <a:prstGeom prst="upArrowCallou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r>
            <a:rPr lang="ru-RU" sz="20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Этап 1 </a:t>
          </a:r>
        </a:p>
        <a:p>
          <a:r>
            <a:rPr lang="ru-RU" sz="20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Подготовка к совершенствованию системы оплаты труда	</a:t>
          </a:r>
        </a:p>
      </dgm:t>
    </dgm:pt>
    <dgm:pt modelId="{262C2F2C-18C8-46AB-9DD2-27A04D5C8374}" type="parTrans" cxnId="{C959E4C1-D811-42C7-86C8-CD3137B8010B}">
      <dgm:prSet/>
      <dgm:spPr/>
      <dgm:t>
        <a:bodyPr/>
        <a:lstStyle/>
        <a:p>
          <a:endParaRPr lang="ru-RU"/>
        </a:p>
      </dgm:t>
    </dgm:pt>
    <dgm:pt modelId="{614648B9-2E90-4CBD-92F8-E370FA533A63}" type="sibTrans" cxnId="{C959E4C1-D811-42C7-86C8-CD3137B8010B}">
      <dgm:prSet/>
      <dgm:spPr/>
      <dgm:t>
        <a:bodyPr/>
        <a:lstStyle/>
        <a:p>
          <a:endParaRPr lang="ru-RU"/>
        </a:p>
      </dgm:t>
    </dgm:pt>
    <dgm:pt modelId="{22484504-F119-4F3F-8419-BEB92BD0C392}">
      <dgm:prSet phldrT="[Текст]"/>
      <dgm:spPr>
        <a:xfrm>
          <a:off x="0" y="969572"/>
          <a:ext cx="2057399" cy="824193"/>
        </a:xfrm>
        <a:prstGeom prst="rect">
          <a:avLst/>
        </a:prstGeom>
        <a:solidFill>
          <a:sysClr val="window" lastClr="FFFFFF">
            <a:alpha val="90000"/>
            <a:tint val="40000"/>
            <a:hueOff val="0"/>
            <a:satOff val="0"/>
            <a:lumOff val="0"/>
            <a:alphaOff val="0"/>
          </a:sysClr>
        </a:solidFill>
        <a:ln w="9525" cap="flat" cmpd="sng" algn="ctr">
          <a:solidFill>
            <a:sysClr val="windowText" lastClr="000000">
              <a:alpha val="90000"/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ru-RU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1. Определить слабые и сильные стороны существующей системы оплаты труда</a:t>
          </a:r>
        </a:p>
      </dgm:t>
    </dgm:pt>
    <dgm:pt modelId="{C0B19770-C748-4661-86BF-DA5555324E1C}" type="parTrans" cxnId="{0C9C6B31-0F76-47F0-9E43-531601C9225B}">
      <dgm:prSet/>
      <dgm:spPr/>
      <dgm:t>
        <a:bodyPr/>
        <a:lstStyle/>
        <a:p>
          <a:endParaRPr lang="ru-RU"/>
        </a:p>
      </dgm:t>
    </dgm:pt>
    <dgm:pt modelId="{F5B84234-20B9-46B8-8401-50B25A4DD809}" type="sibTrans" cxnId="{0C9C6B31-0F76-47F0-9E43-531601C9225B}">
      <dgm:prSet/>
      <dgm:spPr/>
      <dgm:t>
        <a:bodyPr/>
        <a:lstStyle/>
        <a:p>
          <a:endParaRPr lang="ru-RU"/>
        </a:p>
      </dgm:t>
    </dgm:pt>
    <dgm:pt modelId="{1D22B2D1-A2ED-445A-9B96-25CFFB6D3B4B}">
      <dgm:prSet phldrT="[Текст]"/>
      <dgm:spPr>
        <a:xfrm>
          <a:off x="2057400" y="969572"/>
          <a:ext cx="2057399" cy="824193"/>
        </a:xfrm>
        <a:prstGeom prst="rect">
          <a:avLst/>
        </a:prstGeom>
        <a:solidFill>
          <a:sysClr val="window" lastClr="FFFFFF">
            <a:alpha val="90000"/>
            <a:tint val="40000"/>
            <a:hueOff val="0"/>
            <a:satOff val="0"/>
            <a:lumOff val="0"/>
            <a:alphaOff val="0"/>
          </a:sysClr>
        </a:solidFill>
        <a:ln w="9525" cap="flat" cmpd="sng" algn="ctr">
          <a:solidFill>
            <a:sysClr val="windowText" lastClr="000000">
              <a:alpha val="90000"/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ru-RU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2. Определить цели усовершенствованной системы оплаты труда</a:t>
          </a:r>
        </a:p>
      </dgm:t>
    </dgm:pt>
    <dgm:pt modelId="{D96602E1-764F-4188-B40E-9172E67F7047}" type="parTrans" cxnId="{F44834AF-8577-43E9-AB56-41671366BF65}">
      <dgm:prSet/>
      <dgm:spPr/>
      <dgm:t>
        <a:bodyPr/>
        <a:lstStyle/>
        <a:p>
          <a:endParaRPr lang="ru-RU"/>
        </a:p>
      </dgm:t>
    </dgm:pt>
    <dgm:pt modelId="{1C714D18-A641-4B6C-BCC3-18F7D2D827B5}" type="sibTrans" cxnId="{F44834AF-8577-43E9-AB56-41671366BF65}">
      <dgm:prSet/>
      <dgm:spPr/>
      <dgm:t>
        <a:bodyPr/>
        <a:lstStyle/>
        <a:p>
          <a:endParaRPr lang="ru-RU"/>
        </a:p>
      </dgm:t>
    </dgm:pt>
    <dgm:pt modelId="{DD84DBB6-4072-49E1-9436-029AFED80798}">
      <dgm:prSet phldrT="[Текст]" custT="1"/>
      <dgm:spPr>
        <a:xfrm>
          <a:off x="0" y="2731658"/>
          <a:ext cx="8229600" cy="1792263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r>
            <a:rPr lang="ru-RU" sz="20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Этап 2 Действия по совершенствованию системы оплаты труда</a:t>
          </a:r>
        </a:p>
      </dgm:t>
    </dgm:pt>
    <dgm:pt modelId="{DA4443D7-4F3D-4AF8-A0D2-F4CABF079BA0}" type="parTrans" cxnId="{365BD40F-F8BE-449F-9DE5-3C55967303B1}">
      <dgm:prSet/>
      <dgm:spPr/>
      <dgm:t>
        <a:bodyPr/>
        <a:lstStyle/>
        <a:p>
          <a:endParaRPr lang="ru-RU"/>
        </a:p>
      </dgm:t>
    </dgm:pt>
    <dgm:pt modelId="{C3509356-6E28-49CE-A8BC-E6508F6F53F1}" type="sibTrans" cxnId="{365BD40F-F8BE-449F-9DE5-3C55967303B1}">
      <dgm:prSet/>
      <dgm:spPr/>
      <dgm:t>
        <a:bodyPr/>
        <a:lstStyle/>
        <a:p>
          <a:endParaRPr lang="ru-RU"/>
        </a:p>
      </dgm:t>
    </dgm:pt>
    <dgm:pt modelId="{9E5D4387-CF12-4DCC-80A9-952BDFCB51A3}">
      <dgm:prSet phldrT="[Текст]"/>
      <dgm:spPr>
        <a:xfrm>
          <a:off x="0" y="3663635"/>
          <a:ext cx="2057399" cy="824441"/>
        </a:xfrm>
        <a:prstGeom prst="rect">
          <a:avLst/>
        </a:prstGeom>
        <a:solidFill>
          <a:sysClr val="window" lastClr="FFFFFF">
            <a:alpha val="90000"/>
            <a:tint val="40000"/>
            <a:hueOff val="0"/>
            <a:satOff val="0"/>
            <a:lumOff val="0"/>
            <a:alphaOff val="0"/>
          </a:sysClr>
        </a:solidFill>
        <a:ln w="9525" cap="flat" cmpd="sng" algn="ctr">
          <a:solidFill>
            <a:sysClr val="windowText" lastClr="000000">
              <a:alpha val="90000"/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ru-RU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5. Оценить наличие необходимых ресурсов</a:t>
          </a:r>
        </a:p>
      </dgm:t>
    </dgm:pt>
    <dgm:pt modelId="{422E4AAD-7056-4C6B-B7DC-7C844FA19CA9}" type="parTrans" cxnId="{1C500952-2581-4CE6-AD3C-DBFB64F3A8C2}">
      <dgm:prSet/>
      <dgm:spPr/>
      <dgm:t>
        <a:bodyPr/>
        <a:lstStyle/>
        <a:p>
          <a:endParaRPr lang="ru-RU"/>
        </a:p>
      </dgm:t>
    </dgm:pt>
    <dgm:pt modelId="{B85B04E0-65B8-4494-BDA9-F6CD10033C1D}" type="sibTrans" cxnId="{1C500952-2581-4CE6-AD3C-DBFB64F3A8C2}">
      <dgm:prSet/>
      <dgm:spPr/>
      <dgm:t>
        <a:bodyPr/>
        <a:lstStyle/>
        <a:p>
          <a:endParaRPr lang="ru-RU"/>
        </a:p>
      </dgm:t>
    </dgm:pt>
    <dgm:pt modelId="{BA60046B-0CAB-480C-96D7-1592C529EB4E}">
      <dgm:prSet phldrT="[Текст]"/>
      <dgm:spPr>
        <a:xfrm>
          <a:off x="2057400" y="3663635"/>
          <a:ext cx="2057399" cy="824441"/>
        </a:xfrm>
        <a:prstGeom prst="rect">
          <a:avLst/>
        </a:prstGeom>
        <a:solidFill>
          <a:sysClr val="window" lastClr="FFFFFF">
            <a:alpha val="90000"/>
            <a:tint val="40000"/>
            <a:hueOff val="0"/>
            <a:satOff val="0"/>
            <a:lumOff val="0"/>
            <a:alphaOff val="0"/>
          </a:sysClr>
        </a:solidFill>
        <a:ln w="9525" cap="flat" cmpd="sng" algn="ctr">
          <a:solidFill>
            <a:sysClr val="windowText" lastClr="000000">
              <a:alpha val="90000"/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ru-RU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6. Разработать план по совершенствованию системы оплаты труда</a:t>
          </a:r>
        </a:p>
      </dgm:t>
    </dgm:pt>
    <dgm:pt modelId="{CB502F43-C0AD-422A-B972-9B1D57D95C3F}" type="parTrans" cxnId="{F9809BE9-46B2-4371-ACB2-12C2858F436D}">
      <dgm:prSet/>
      <dgm:spPr/>
      <dgm:t>
        <a:bodyPr/>
        <a:lstStyle/>
        <a:p>
          <a:endParaRPr lang="ru-RU"/>
        </a:p>
      </dgm:t>
    </dgm:pt>
    <dgm:pt modelId="{3FC48B95-5AD2-4EA2-BB5A-1C391A7649AC}" type="sibTrans" cxnId="{F9809BE9-46B2-4371-ACB2-12C2858F436D}">
      <dgm:prSet/>
      <dgm:spPr/>
      <dgm:t>
        <a:bodyPr/>
        <a:lstStyle/>
        <a:p>
          <a:endParaRPr lang="ru-RU"/>
        </a:p>
      </dgm:t>
    </dgm:pt>
    <dgm:pt modelId="{9CF581B6-E2B4-471A-AA9A-901B91210FEB}">
      <dgm:prSet/>
      <dgm:spPr>
        <a:xfrm>
          <a:off x="4114800" y="969572"/>
          <a:ext cx="2057399" cy="824193"/>
        </a:xfrm>
        <a:prstGeom prst="rect">
          <a:avLst/>
        </a:prstGeom>
        <a:solidFill>
          <a:sysClr val="window" lastClr="FFFFFF">
            <a:alpha val="90000"/>
            <a:tint val="40000"/>
            <a:hueOff val="0"/>
            <a:satOff val="0"/>
            <a:lumOff val="0"/>
            <a:alphaOff val="0"/>
          </a:sysClr>
        </a:solidFill>
        <a:ln w="9525" cap="flat" cmpd="sng" algn="ctr">
          <a:solidFill>
            <a:sysClr val="windowText" lastClr="000000">
              <a:alpha val="90000"/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ru-RU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3. Определить готовность компании к изменениям системы оплаты труда</a:t>
          </a:r>
        </a:p>
      </dgm:t>
    </dgm:pt>
    <dgm:pt modelId="{AF188C07-13A9-4258-9FC6-3D10EE5B7326}" type="parTrans" cxnId="{EA13559D-BF8C-4634-A4FA-3694F7B89035}">
      <dgm:prSet/>
      <dgm:spPr/>
      <dgm:t>
        <a:bodyPr/>
        <a:lstStyle/>
        <a:p>
          <a:endParaRPr lang="ru-RU"/>
        </a:p>
      </dgm:t>
    </dgm:pt>
    <dgm:pt modelId="{0EE48060-85D9-482F-BDA6-3427D835B887}" type="sibTrans" cxnId="{EA13559D-BF8C-4634-A4FA-3694F7B89035}">
      <dgm:prSet/>
      <dgm:spPr/>
      <dgm:t>
        <a:bodyPr/>
        <a:lstStyle/>
        <a:p>
          <a:endParaRPr lang="ru-RU"/>
        </a:p>
      </dgm:t>
    </dgm:pt>
    <dgm:pt modelId="{F0303C2C-4D49-4D8D-B522-4239DE6D3371}">
      <dgm:prSet/>
      <dgm:spPr>
        <a:xfrm>
          <a:off x="6172199" y="969572"/>
          <a:ext cx="2057399" cy="824193"/>
        </a:xfrm>
        <a:prstGeom prst="rect">
          <a:avLst/>
        </a:prstGeom>
        <a:solidFill>
          <a:sysClr val="window" lastClr="FFFFFF">
            <a:alpha val="90000"/>
            <a:tint val="40000"/>
            <a:hueOff val="0"/>
            <a:satOff val="0"/>
            <a:lumOff val="0"/>
            <a:alphaOff val="0"/>
          </a:sysClr>
        </a:solidFill>
        <a:ln w="9525" cap="flat" cmpd="sng" algn="ctr">
          <a:solidFill>
            <a:sysClr val="windowText" lastClr="000000">
              <a:alpha val="90000"/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ru-RU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4. Определить необходимые изменения системы оплаты </a:t>
          </a:r>
          <a:r>
            <a:rPr lang="ru-RU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труда</a:t>
          </a:r>
          <a:endParaRPr lang="ru-RU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DE48C9B6-5BB2-4569-9DA0-181742D09A18}" type="parTrans" cxnId="{0555A55B-C4D1-4E1C-97C4-818502837610}">
      <dgm:prSet/>
      <dgm:spPr/>
      <dgm:t>
        <a:bodyPr/>
        <a:lstStyle/>
        <a:p>
          <a:endParaRPr lang="ru-RU"/>
        </a:p>
      </dgm:t>
    </dgm:pt>
    <dgm:pt modelId="{0BBEA1EC-8557-438B-98E9-C112AC9A7F13}" type="sibTrans" cxnId="{0555A55B-C4D1-4E1C-97C4-818502837610}">
      <dgm:prSet/>
      <dgm:spPr/>
      <dgm:t>
        <a:bodyPr/>
        <a:lstStyle/>
        <a:p>
          <a:endParaRPr lang="ru-RU"/>
        </a:p>
      </dgm:t>
    </dgm:pt>
    <dgm:pt modelId="{969E280C-15A8-46CB-B380-9C5F3AB4E2AD}">
      <dgm:prSet/>
      <dgm:spPr>
        <a:xfrm>
          <a:off x="4114800" y="3663635"/>
          <a:ext cx="2057399" cy="824441"/>
        </a:xfrm>
        <a:prstGeom prst="rect">
          <a:avLst/>
        </a:prstGeom>
        <a:solidFill>
          <a:sysClr val="window" lastClr="FFFFFF">
            <a:alpha val="90000"/>
            <a:tint val="40000"/>
            <a:hueOff val="0"/>
            <a:satOff val="0"/>
            <a:lumOff val="0"/>
            <a:alphaOff val="0"/>
          </a:sysClr>
        </a:solidFill>
        <a:ln w="9525" cap="flat" cmpd="sng" algn="ctr">
          <a:solidFill>
            <a:sysClr val="windowText" lastClr="000000">
              <a:alpha val="90000"/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ru-RU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7. Организовать необходимую подготовку к совершенствованию системы оплаты труда</a:t>
          </a:r>
        </a:p>
      </dgm:t>
    </dgm:pt>
    <dgm:pt modelId="{4C0614D7-63A9-4AB2-AF04-F62301C8A14A}" type="parTrans" cxnId="{004F6500-C818-4736-BFA4-B2F571F63C3A}">
      <dgm:prSet/>
      <dgm:spPr/>
      <dgm:t>
        <a:bodyPr/>
        <a:lstStyle/>
        <a:p>
          <a:endParaRPr lang="ru-RU"/>
        </a:p>
      </dgm:t>
    </dgm:pt>
    <dgm:pt modelId="{707DBDF9-014E-489B-80A4-26BC5BA738A3}" type="sibTrans" cxnId="{004F6500-C818-4736-BFA4-B2F571F63C3A}">
      <dgm:prSet/>
      <dgm:spPr/>
      <dgm:t>
        <a:bodyPr/>
        <a:lstStyle/>
        <a:p>
          <a:endParaRPr lang="ru-RU"/>
        </a:p>
      </dgm:t>
    </dgm:pt>
    <dgm:pt modelId="{08A4A0E1-CDA0-4020-8E41-93170E532F6F}">
      <dgm:prSet/>
      <dgm:spPr>
        <a:xfrm>
          <a:off x="6172199" y="3663635"/>
          <a:ext cx="2057399" cy="824441"/>
        </a:xfrm>
        <a:prstGeom prst="rect">
          <a:avLst/>
        </a:prstGeom>
        <a:solidFill>
          <a:sysClr val="window" lastClr="FFFFFF">
            <a:alpha val="90000"/>
            <a:tint val="40000"/>
            <a:hueOff val="0"/>
            <a:satOff val="0"/>
            <a:lumOff val="0"/>
            <a:alphaOff val="0"/>
          </a:sysClr>
        </a:solidFill>
        <a:ln w="9525" cap="flat" cmpd="sng" algn="ctr">
          <a:solidFill>
            <a:sysClr val="windowText" lastClr="000000">
              <a:alpha val="90000"/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ru-RU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8. Внести коррективы в существующую систему оплаты труда</a:t>
          </a:r>
        </a:p>
      </dgm:t>
    </dgm:pt>
    <dgm:pt modelId="{093CCAAB-7D09-4990-8E0A-8411AB3FBD37}" type="parTrans" cxnId="{891AEBEA-568D-488D-8D4D-5D85F065A34E}">
      <dgm:prSet/>
      <dgm:spPr/>
      <dgm:t>
        <a:bodyPr/>
        <a:lstStyle/>
        <a:p>
          <a:endParaRPr lang="ru-RU"/>
        </a:p>
      </dgm:t>
    </dgm:pt>
    <dgm:pt modelId="{86DB9175-A40F-4F63-885E-2C8D184C65E8}" type="sibTrans" cxnId="{891AEBEA-568D-488D-8D4D-5D85F065A34E}">
      <dgm:prSet/>
      <dgm:spPr/>
      <dgm:t>
        <a:bodyPr/>
        <a:lstStyle/>
        <a:p>
          <a:endParaRPr lang="ru-RU"/>
        </a:p>
      </dgm:t>
    </dgm:pt>
    <dgm:pt modelId="{0895B66B-D4C0-4C9C-A957-D0F08BA5CFA4}" type="pres">
      <dgm:prSet presAssocID="{CB9511D9-9D09-48EA-A93D-A1FE04B37C0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D005410-CD3A-4303-8E07-6C8665B03869}" type="pres">
      <dgm:prSet presAssocID="{DD84DBB6-4072-49E1-9436-029AFED80798}" presName="boxAndChildren" presStyleCnt="0"/>
      <dgm:spPr/>
      <dgm:t>
        <a:bodyPr/>
        <a:lstStyle/>
        <a:p>
          <a:endParaRPr lang="ru-RU"/>
        </a:p>
      </dgm:t>
    </dgm:pt>
    <dgm:pt modelId="{6A04A556-0F5D-495D-B961-FCD08AB9003E}" type="pres">
      <dgm:prSet presAssocID="{DD84DBB6-4072-49E1-9436-029AFED80798}" presName="parentTextBox" presStyleLbl="node1" presStyleIdx="0" presStyleCnt="2"/>
      <dgm:spPr/>
      <dgm:t>
        <a:bodyPr/>
        <a:lstStyle/>
        <a:p>
          <a:endParaRPr lang="ru-RU"/>
        </a:p>
      </dgm:t>
    </dgm:pt>
    <dgm:pt modelId="{9ACB3B85-9F1C-4ED1-AAE8-C85910474000}" type="pres">
      <dgm:prSet presAssocID="{DD84DBB6-4072-49E1-9436-029AFED80798}" presName="entireBox" presStyleLbl="node1" presStyleIdx="0" presStyleCnt="2"/>
      <dgm:spPr/>
      <dgm:t>
        <a:bodyPr/>
        <a:lstStyle/>
        <a:p>
          <a:endParaRPr lang="ru-RU"/>
        </a:p>
      </dgm:t>
    </dgm:pt>
    <dgm:pt modelId="{6CF413D2-D0E2-49A6-86F8-001CC89C4F8C}" type="pres">
      <dgm:prSet presAssocID="{DD84DBB6-4072-49E1-9436-029AFED80798}" presName="descendantBox" presStyleCnt="0"/>
      <dgm:spPr/>
      <dgm:t>
        <a:bodyPr/>
        <a:lstStyle/>
        <a:p>
          <a:endParaRPr lang="ru-RU"/>
        </a:p>
      </dgm:t>
    </dgm:pt>
    <dgm:pt modelId="{AD1546A7-7F01-474F-9502-86F02FB7D750}" type="pres">
      <dgm:prSet presAssocID="{9E5D4387-CF12-4DCC-80A9-952BDFCB51A3}" presName="childTextBox" presStyleLbl="fgAccFollowNode1" presStyleIdx="0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F51E91-E631-445B-87B2-159D55E78EB9}" type="pres">
      <dgm:prSet presAssocID="{BA60046B-0CAB-480C-96D7-1592C529EB4E}" presName="childTextBox" presStyleLbl="fgAccFollowNode1" presStyleIdx="1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77D95D-B18C-4165-BEE3-C8C3A608E581}" type="pres">
      <dgm:prSet presAssocID="{969E280C-15A8-46CB-B380-9C5F3AB4E2AD}" presName="childTextBox" presStyleLbl="fgAccFollowNode1" presStyleIdx="2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F44429-96BD-4B67-8E8D-893AA8E04044}" type="pres">
      <dgm:prSet presAssocID="{08A4A0E1-CDA0-4020-8E41-93170E532F6F}" presName="childTextBox" presStyleLbl="fgAccFollowNode1" presStyleIdx="3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B461EB-1DCA-4BA0-BF53-2C72546D8B7B}" type="pres">
      <dgm:prSet presAssocID="{614648B9-2E90-4CBD-92F8-E370FA533A63}" presName="sp" presStyleCnt="0"/>
      <dgm:spPr/>
      <dgm:t>
        <a:bodyPr/>
        <a:lstStyle/>
        <a:p>
          <a:endParaRPr lang="ru-RU"/>
        </a:p>
      </dgm:t>
    </dgm:pt>
    <dgm:pt modelId="{9CC07755-2AC6-439E-8505-96FFF1E3A40F}" type="pres">
      <dgm:prSet presAssocID="{BA2D0D38-3880-4C26-985C-77773D372D00}" presName="arrowAndChildren" presStyleCnt="0"/>
      <dgm:spPr/>
      <dgm:t>
        <a:bodyPr/>
        <a:lstStyle/>
        <a:p>
          <a:endParaRPr lang="ru-RU"/>
        </a:p>
      </dgm:t>
    </dgm:pt>
    <dgm:pt modelId="{8BF8CD49-DAFE-40CA-BA0C-9DA32A3D3033}" type="pres">
      <dgm:prSet presAssocID="{BA2D0D38-3880-4C26-985C-77773D372D00}" presName="parentTextArrow" presStyleLbl="node1" presStyleIdx="0" presStyleCnt="2"/>
      <dgm:spPr/>
      <dgm:t>
        <a:bodyPr/>
        <a:lstStyle/>
        <a:p>
          <a:endParaRPr lang="ru-RU"/>
        </a:p>
      </dgm:t>
    </dgm:pt>
    <dgm:pt modelId="{08F03D9E-CD3B-4AFD-B7FC-FC3B156E9976}" type="pres">
      <dgm:prSet presAssocID="{BA2D0D38-3880-4C26-985C-77773D372D00}" presName="arrow" presStyleLbl="node1" presStyleIdx="1" presStyleCnt="2" custLinFactNeighborX="-622" custLinFactNeighborY="-74"/>
      <dgm:spPr/>
      <dgm:t>
        <a:bodyPr/>
        <a:lstStyle/>
        <a:p>
          <a:endParaRPr lang="ru-RU"/>
        </a:p>
      </dgm:t>
    </dgm:pt>
    <dgm:pt modelId="{D43BCDA8-8D72-4FA5-A605-81173273304D}" type="pres">
      <dgm:prSet presAssocID="{BA2D0D38-3880-4C26-985C-77773D372D00}" presName="descendantArrow" presStyleCnt="0"/>
      <dgm:spPr/>
      <dgm:t>
        <a:bodyPr/>
        <a:lstStyle/>
        <a:p>
          <a:endParaRPr lang="ru-RU"/>
        </a:p>
      </dgm:t>
    </dgm:pt>
    <dgm:pt modelId="{D27064DC-B163-4FAB-B5D5-0B35CAD9EFFA}" type="pres">
      <dgm:prSet presAssocID="{22484504-F119-4F3F-8419-BEB92BD0C392}" presName="childTextArrow" presStyleLbl="fgAccFollowNode1" presStyleIdx="4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D14AB4-1691-43B2-89F2-62B4088FCD50}" type="pres">
      <dgm:prSet presAssocID="{1D22B2D1-A2ED-445A-9B96-25CFFB6D3B4B}" presName="childTextArrow" presStyleLbl="fgAccFollowNode1" presStyleIdx="5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028CD6-A2C0-4127-9A7B-FCBF8C773C64}" type="pres">
      <dgm:prSet presAssocID="{9CF581B6-E2B4-471A-AA9A-901B91210FEB}" presName="childTextArrow" presStyleLbl="fgAccFollowNode1" presStyleIdx="6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2DB3BD-6098-4581-A052-F8678C683B7C}" type="pres">
      <dgm:prSet presAssocID="{F0303C2C-4D49-4D8D-B522-4239DE6D3371}" presName="childTextArrow" presStyleLbl="fgAccFollowNode1" presStyleIdx="7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E586683-EAF1-4283-8736-6FEBEFDD6063}" type="presOf" srcId="{CB9511D9-9D09-48EA-A93D-A1FE04B37C0A}" destId="{0895B66B-D4C0-4C9C-A957-D0F08BA5CFA4}" srcOrd="0" destOrd="0" presId="urn:microsoft.com/office/officeart/2005/8/layout/process4"/>
    <dgm:cxn modelId="{3440D677-A379-411F-A377-6C20BC590505}" type="presOf" srcId="{DD84DBB6-4072-49E1-9436-029AFED80798}" destId="{9ACB3B85-9F1C-4ED1-AAE8-C85910474000}" srcOrd="1" destOrd="0" presId="urn:microsoft.com/office/officeart/2005/8/layout/process4"/>
    <dgm:cxn modelId="{B52D854C-F085-454B-B59D-2AA71AF6FEFA}" type="presOf" srcId="{969E280C-15A8-46CB-B380-9C5F3AB4E2AD}" destId="{A777D95D-B18C-4165-BEE3-C8C3A608E581}" srcOrd="0" destOrd="0" presId="urn:microsoft.com/office/officeart/2005/8/layout/process4"/>
    <dgm:cxn modelId="{AD477864-9FDA-4C8F-9E89-99DB8106F7C2}" type="presOf" srcId="{22484504-F119-4F3F-8419-BEB92BD0C392}" destId="{D27064DC-B163-4FAB-B5D5-0B35CAD9EFFA}" srcOrd="0" destOrd="0" presId="urn:microsoft.com/office/officeart/2005/8/layout/process4"/>
    <dgm:cxn modelId="{C798BBF8-953E-4C71-ADB0-E99B7C343047}" type="presOf" srcId="{BA2D0D38-3880-4C26-985C-77773D372D00}" destId="{08F03D9E-CD3B-4AFD-B7FC-FC3B156E9976}" srcOrd="1" destOrd="0" presId="urn:microsoft.com/office/officeart/2005/8/layout/process4"/>
    <dgm:cxn modelId="{84CA2E62-69C0-4BE8-8C65-87DEE4280C8E}" type="presOf" srcId="{DD84DBB6-4072-49E1-9436-029AFED80798}" destId="{6A04A556-0F5D-495D-B961-FCD08AB9003E}" srcOrd="0" destOrd="0" presId="urn:microsoft.com/office/officeart/2005/8/layout/process4"/>
    <dgm:cxn modelId="{0555A55B-C4D1-4E1C-97C4-818502837610}" srcId="{BA2D0D38-3880-4C26-985C-77773D372D00}" destId="{F0303C2C-4D49-4D8D-B522-4239DE6D3371}" srcOrd="3" destOrd="0" parTransId="{DE48C9B6-5BB2-4569-9DA0-181742D09A18}" sibTransId="{0BBEA1EC-8557-438B-98E9-C112AC9A7F13}"/>
    <dgm:cxn modelId="{0C9C6B31-0F76-47F0-9E43-531601C9225B}" srcId="{BA2D0D38-3880-4C26-985C-77773D372D00}" destId="{22484504-F119-4F3F-8419-BEB92BD0C392}" srcOrd="0" destOrd="0" parTransId="{C0B19770-C748-4661-86BF-DA5555324E1C}" sibTransId="{F5B84234-20B9-46B8-8401-50B25A4DD809}"/>
    <dgm:cxn modelId="{67E0EC76-E106-4788-9049-268CD2112297}" type="presOf" srcId="{9CF581B6-E2B4-471A-AA9A-901B91210FEB}" destId="{29028CD6-A2C0-4127-9A7B-FCBF8C773C64}" srcOrd="0" destOrd="0" presId="urn:microsoft.com/office/officeart/2005/8/layout/process4"/>
    <dgm:cxn modelId="{891AEBEA-568D-488D-8D4D-5D85F065A34E}" srcId="{DD84DBB6-4072-49E1-9436-029AFED80798}" destId="{08A4A0E1-CDA0-4020-8E41-93170E532F6F}" srcOrd="3" destOrd="0" parTransId="{093CCAAB-7D09-4990-8E0A-8411AB3FBD37}" sibTransId="{86DB9175-A40F-4F63-885E-2C8D184C65E8}"/>
    <dgm:cxn modelId="{5C3028D5-42CA-4DD8-930C-CB66CC47BC0F}" type="presOf" srcId="{BA2D0D38-3880-4C26-985C-77773D372D00}" destId="{8BF8CD49-DAFE-40CA-BA0C-9DA32A3D3033}" srcOrd="0" destOrd="0" presId="urn:microsoft.com/office/officeart/2005/8/layout/process4"/>
    <dgm:cxn modelId="{01378BDB-0540-4023-BDA3-7288AF00AAF9}" type="presOf" srcId="{08A4A0E1-CDA0-4020-8E41-93170E532F6F}" destId="{79F44429-96BD-4B67-8E8D-893AA8E04044}" srcOrd="0" destOrd="0" presId="urn:microsoft.com/office/officeart/2005/8/layout/process4"/>
    <dgm:cxn modelId="{1D3706DE-3199-4137-9023-97B027765A20}" type="presOf" srcId="{1D22B2D1-A2ED-445A-9B96-25CFFB6D3B4B}" destId="{8FD14AB4-1691-43B2-89F2-62B4088FCD50}" srcOrd="0" destOrd="0" presId="urn:microsoft.com/office/officeart/2005/8/layout/process4"/>
    <dgm:cxn modelId="{004F6500-C818-4736-BFA4-B2F571F63C3A}" srcId="{DD84DBB6-4072-49E1-9436-029AFED80798}" destId="{969E280C-15A8-46CB-B380-9C5F3AB4E2AD}" srcOrd="2" destOrd="0" parTransId="{4C0614D7-63A9-4AB2-AF04-F62301C8A14A}" sibTransId="{707DBDF9-014E-489B-80A4-26BC5BA738A3}"/>
    <dgm:cxn modelId="{E85A74D2-2DC2-47FD-BDB2-6C19435F56C8}" type="presOf" srcId="{BA60046B-0CAB-480C-96D7-1592C529EB4E}" destId="{E8F51E91-E631-445B-87B2-159D55E78EB9}" srcOrd="0" destOrd="0" presId="urn:microsoft.com/office/officeart/2005/8/layout/process4"/>
    <dgm:cxn modelId="{1C500952-2581-4CE6-AD3C-DBFB64F3A8C2}" srcId="{DD84DBB6-4072-49E1-9436-029AFED80798}" destId="{9E5D4387-CF12-4DCC-80A9-952BDFCB51A3}" srcOrd="0" destOrd="0" parTransId="{422E4AAD-7056-4C6B-B7DC-7C844FA19CA9}" sibTransId="{B85B04E0-65B8-4494-BDA9-F6CD10033C1D}"/>
    <dgm:cxn modelId="{C959E4C1-D811-42C7-86C8-CD3137B8010B}" srcId="{CB9511D9-9D09-48EA-A93D-A1FE04B37C0A}" destId="{BA2D0D38-3880-4C26-985C-77773D372D00}" srcOrd="0" destOrd="0" parTransId="{262C2F2C-18C8-46AB-9DD2-27A04D5C8374}" sibTransId="{614648B9-2E90-4CBD-92F8-E370FA533A63}"/>
    <dgm:cxn modelId="{F9809BE9-46B2-4371-ACB2-12C2858F436D}" srcId="{DD84DBB6-4072-49E1-9436-029AFED80798}" destId="{BA60046B-0CAB-480C-96D7-1592C529EB4E}" srcOrd="1" destOrd="0" parTransId="{CB502F43-C0AD-422A-B972-9B1D57D95C3F}" sibTransId="{3FC48B95-5AD2-4EA2-BB5A-1C391A7649AC}"/>
    <dgm:cxn modelId="{E7EFF049-C02E-484B-849A-76561B5DFDB1}" type="presOf" srcId="{9E5D4387-CF12-4DCC-80A9-952BDFCB51A3}" destId="{AD1546A7-7F01-474F-9502-86F02FB7D750}" srcOrd="0" destOrd="0" presId="urn:microsoft.com/office/officeart/2005/8/layout/process4"/>
    <dgm:cxn modelId="{7818A6CA-5F6E-4127-9CF1-893CAE087C80}" type="presOf" srcId="{F0303C2C-4D49-4D8D-B522-4239DE6D3371}" destId="{8A2DB3BD-6098-4581-A052-F8678C683B7C}" srcOrd="0" destOrd="0" presId="urn:microsoft.com/office/officeart/2005/8/layout/process4"/>
    <dgm:cxn modelId="{365BD40F-F8BE-449F-9DE5-3C55967303B1}" srcId="{CB9511D9-9D09-48EA-A93D-A1FE04B37C0A}" destId="{DD84DBB6-4072-49E1-9436-029AFED80798}" srcOrd="1" destOrd="0" parTransId="{DA4443D7-4F3D-4AF8-A0D2-F4CABF079BA0}" sibTransId="{C3509356-6E28-49CE-A8BC-E6508F6F53F1}"/>
    <dgm:cxn modelId="{EA13559D-BF8C-4634-A4FA-3694F7B89035}" srcId="{BA2D0D38-3880-4C26-985C-77773D372D00}" destId="{9CF581B6-E2B4-471A-AA9A-901B91210FEB}" srcOrd="2" destOrd="0" parTransId="{AF188C07-13A9-4258-9FC6-3D10EE5B7326}" sibTransId="{0EE48060-85D9-482F-BDA6-3427D835B887}"/>
    <dgm:cxn modelId="{F44834AF-8577-43E9-AB56-41671366BF65}" srcId="{BA2D0D38-3880-4C26-985C-77773D372D00}" destId="{1D22B2D1-A2ED-445A-9B96-25CFFB6D3B4B}" srcOrd="1" destOrd="0" parTransId="{D96602E1-764F-4188-B40E-9172E67F7047}" sibTransId="{1C714D18-A641-4B6C-BCC3-18F7D2D827B5}"/>
    <dgm:cxn modelId="{F84F9987-2DB1-4A91-B70D-B8897CBD56B1}" type="presParOf" srcId="{0895B66B-D4C0-4C9C-A957-D0F08BA5CFA4}" destId="{7D005410-CD3A-4303-8E07-6C8665B03869}" srcOrd="0" destOrd="0" presId="urn:microsoft.com/office/officeart/2005/8/layout/process4"/>
    <dgm:cxn modelId="{FF334914-3E00-46DA-9123-299F89DDA7C6}" type="presParOf" srcId="{7D005410-CD3A-4303-8E07-6C8665B03869}" destId="{6A04A556-0F5D-495D-B961-FCD08AB9003E}" srcOrd="0" destOrd="0" presId="urn:microsoft.com/office/officeart/2005/8/layout/process4"/>
    <dgm:cxn modelId="{F1EBB2B3-A67D-4B4B-B82E-D797DA3A8DE9}" type="presParOf" srcId="{7D005410-CD3A-4303-8E07-6C8665B03869}" destId="{9ACB3B85-9F1C-4ED1-AAE8-C85910474000}" srcOrd="1" destOrd="0" presId="urn:microsoft.com/office/officeart/2005/8/layout/process4"/>
    <dgm:cxn modelId="{E96FA3F2-14A6-457B-BB2E-D9C1EE5DDE26}" type="presParOf" srcId="{7D005410-CD3A-4303-8E07-6C8665B03869}" destId="{6CF413D2-D0E2-49A6-86F8-001CC89C4F8C}" srcOrd="2" destOrd="0" presId="urn:microsoft.com/office/officeart/2005/8/layout/process4"/>
    <dgm:cxn modelId="{717E2E4C-D8D7-45EE-94C7-A5FB99A8C909}" type="presParOf" srcId="{6CF413D2-D0E2-49A6-86F8-001CC89C4F8C}" destId="{AD1546A7-7F01-474F-9502-86F02FB7D750}" srcOrd="0" destOrd="0" presId="urn:microsoft.com/office/officeart/2005/8/layout/process4"/>
    <dgm:cxn modelId="{F276A40F-03C5-4272-8838-67F161C2D0E8}" type="presParOf" srcId="{6CF413D2-D0E2-49A6-86F8-001CC89C4F8C}" destId="{E8F51E91-E631-445B-87B2-159D55E78EB9}" srcOrd="1" destOrd="0" presId="urn:microsoft.com/office/officeart/2005/8/layout/process4"/>
    <dgm:cxn modelId="{DD2903A8-82FE-4A93-B76F-93DECF90484F}" type="presParOf" srcId="{6CF413D2-D0E2-49A6-86F8-001CC89C4F8C}" destId="{A777D95D-B18C-4165-BEE3-C8C3A608E581}" srcOrd="2" destOrd="0" presId="urn:microsoft.com/office/officeart/2005/8/layout/process4"/>
    <dgm:cxn modelId="{1C81C0EE-E192-458B-B1BB-FC498483771F}" type="presParOf" srcId="{6CF413D2-D0E2-49A6-86F8-001CC89C4F8C}" destId="{79F44429-96BD-4B67-8E8D-893AA8E04044}" srcOrd="3" destOrd="0" presId="urn:microsoft.com/office/officeart/2005/8/layout/process4"/>
    <dgm:cxn modelId="{BEF9DCCA-8482-4430-AA56-6A0FED17AA14}" type="presParOf" srcId="{0895B66B-D4C0-4C9C-A957-D0F08BA5CFA4}" destId="{F0B461EB-1DCA-4BA0-BF53-2C72546D8B7B}" srcOrd="1" destOrd="0" presId="urn:microsoft.com/office/officeart/2005/8/layout/process4"/>
    <dgm:cxn modelId="{EA9076D7-5833-4713-B8F9-B9FE020A7034}" type="presParOf" srcId="{0895B66B-D4C0-4C9C-A957-D0F08BA5CFA4}" destId="{9CC07755-2AC6-439E-8505-96FFF1E3A40F}" srcOrd="2" destOrd="0" presId="urn:microsoft.com/office/officeart/2005/8/layout/process4"/>
    <dgm:cxn modelId="{BF01FC16-C51B-4A3E-A24E-B37A9C76E0AE}" type="presParOf" srcId="{9CC07755-2AC6-439E-8505-96FFF1E3A40F}" destId="{8BF8CD49-DAFE-40CA-BA0C-9DA32A3D3033}" srcOrd="0" destOrd="0" presId="urn:microsoft.com/office/officeart/2005/8/layout/process4"/>
    <dgm:cxn modelId="{6DA4F36B-6168-49E8-AA01-67A4FB1CEF16}" type="presParOf" srcId="{9CC07755-2AC6-439E-8505-96FFF1E3A40F}" destId="{08F03D9E-CD3B-4AFD-B7FC-FC3B156E9976}" srcOrd="1" destOrd="0" presId="urn:microsoft.com/office/officeart/2005/8/layout/process4"/>
    <dgm:cxn modelId="{A7E6EF1E-CB11-4BBE-B919-00968446FB28}" type="presParOf" srcId="{9CC07755-2AC6-439E-8505-96FFF1E3A40F}" destId="{D43BCDA8-8D72-4FA5-A605-81173273304D}" srcOrd="2" destOrd="0" presId="urn:microsoft.com/office/officeart/2005/8/layout/process4"/>
    <dgm:cxn modelId="{02439B99-6F3E-4AD6-91F3-044369571B52}" type="presParOf" srcId="{D43BCDA8-8D72-4FA5-A605-81173273304D}" destId="{D27064DC-B163-4FAB-B5D5-0B35CAD9EFFA}" srcOrd="0" destOrd="0" presId="urn:microsoft.com/office/officeart/2005/8/layout/process4"/>
    <dgm:cxn modelId="{A84504D0-DEB6-462E-A55F-ED8AB70D5A09}" type="presParOf" srcId="{D43BCDA8-8D72-4FA5-A605-81173273304D}" destId="{8FD14AB4-1691-43B2-89F2-62B4088FCD50}" srcOrd="1" destOrd="0" presId="urn:microsoft.com/office/officeart/2005/8/layout/process4"/>
    <dgm:cxn modelId="{1A7959BF-75A7-4D2C-9C22-D432EE91C931}" type="presParOf" srcId="{D43BCDA8-8D72-4FA5-A605-81173273304D}" destId="{29028CD6-A2C0-4127-9A7B-FCBF8C773C64}" srcOrd="2" destOrd="0" presId="urn:microsoft.com/office/officeart/2005/8/layout/process4"/>
    <dgm:cxn modelId="{3C014B3C-6CB6-44D8-B6F7-8522C302FE80}" type="presParOf" srcId="{D43BCDA8-8D72-4FA5-A605-81173273304D}" destId="{8A2DB3BD-6098-4581-A052-F8678C683B7C}" srcOrd="3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F87FDF7-8D82-4E05-9D2D-AC703896D910}" type="doc">
      <dgm:prSet loTypeId="urn:microsoft.com/office/officeart/2009/3/layout/StepUpProcess" loCatId="process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FAA737DB-913C-4550-8107-780D6B68BD16}">
      <dgm:prSet phldrT="[Текст]" custT="1"/>
      <dgm:spPr>
        <a:xfrm>
          <a:off x="191941" y="2385225"/>
          <a:ext cx="1719530" cy="1507269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r>
            <a:rPr lang="ru-RU" sz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1. Общая характеристика действующей системы оплаты труда</a:t>
          </a:r>
          <a:r>
            <a:rPr lang="ru-RU" sz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. Описание сопутствующей </a:t>
          </a:r>
          <a:r>
            <a:rPr lang="ru-RU" sz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практики системы оплаты труда.</a:t>
          </a:r>
        </a:p>
      </dgm:t>
    </dgm:pt>
    <dgm:pt modelId="{646AEB72-596E-48CB-8138-C966E1A13898}" type="parTrans" cxnId="{D525E1F7-70C7-4672-84CD-536B49F85214}">
      <dgm:prSet/>
      <dgm:spPr/>
      <dgm:t>
        <a:bodyPr/>
        <a:lstStyle/>
        <a:p>
          <a:endParaRPr lang="ru-RU"/>
        </a:p>
      </dgm:t>
    </dgm:pt>
    <dgm:pt modelId="{FF8F184C-7177-4120-A0A5-120B2478BFA5}" type="sibTrans" cxnId="{D525E1F7-70C7-4672-84CD-536B49F85214}">
      <dgm:prSet/>
      <dgm:spPr/>
      <dgm:t>
        <a:bodyPr/>
        <a:lstStyle/>
        <a:p>
          <a:endParaRPr lang="ru-RU"/>
        </a:p>
      </dgm:t>
    </dgm:pt>
    <dgm:pt modelId="{084C69AB-F7F2-4218-A04B-E4FC38461358}">
      <dgm:prSet phldrT="[Текст]" custT="1"/>
      <dgm:spPr>
        <a:xfrm>
          <a:off x="2296983" y="1864330"/>
          <a:ext cx="1719530" cy="1507269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r>
            <a:rPr lang="ru-RU" sz="10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2. Оценка соответствия системы оплаты труда организационным условиям. Выявление слабых и сильных сторон. </a:t>
          </a:r>
        </a:p>
      </dgm:t>
    </dgm:pt>
    <dgm:pt modelId="{0D455605-EC95-43F7-B16D-2053668AC1EC}" type="parTrans" cxnId="{B3DBDFE3-D539-43B0-94E7-DBC14723DD6E}">
      <dgm:prSet/>
      <dgm:spPr/>
      <dgm:t>
        <a:bodyPr/>
        <a:lstStyle/>
        <a:p>
          <a:endParaRPr lang="ru-RU"/>
        </a:p>
      </dgm:t>
    </dgm:pt>
    <dgm:pt modelId="{CF68BECE-0084-42A2-910A-6F00B4D1311A}" type="sibTrans" cxnId="{B3DBDFE3-D539-43B0-94E7-DBC14723DD6E}">
      <dgm:prSet/>
      <dgm:spPr/>
      <dgm:t>
        <a:bodyPr/>
        <a:lstStyle/>
        <a:p>
          <a:endParaRPr lang="ru-RU"/>
        </a:p>
      </dgm:t>
    </dgm:pt>
    <dgm:pt modelId="{4575EEAE-ADED-4D57-9A72-3BE2349F2FA2}">
      <dgm:prSet phldrT="[Текст]" custT="1"/>
      <dgm:spPr>
        <a:xfrm>
          <a:off x="4402024" y="1343436"/>
          <a:ext cx="1719530" cy="1507269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r>
            <a:rPr lang="ru-RU" sz="11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3. </a:t>
          </a:r>
          <a:r>
            <a:rPr lang="ru-RU" sz="110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Выявление стратегических задач, решаемых с помощью СОТ . </a:t>
          </a:r>
        </a:p>
      </dgm:t>
    </dgm:pt>
    <dgm:pt modelId="{EF43A60E-C4E9-41C3-B2EB-B60C0FA955EE}" type="parTrans" cxnId="{03D5A9E2-6065-44EA-A3DB-2FE45461F6D0}">
      <dgm:prSet/>
      <dgm:spPr/>
      <dgm:t>
        <a:bodyPr/>
        <a:lstStyle/>
        <a:p>
          <a:endParaRPr lang="ru-RU"/>
        </a:p>
      </dgm:t>
    </dgm:pt>
    <dgm:pt modelId="{89FB8FE4-C290-4BAE-A0C4-493ABA20071F}" type="sibTrans" cxnId="{03D5A9E2-6065-44EA-A3DB-2FE45461F6D0}">
      <dgm:prSet/>
      <dgm:spPr/>
      <dgm:t>
        <a:bodyPr/>
        <a:lstStyle/>
        <a:p>
          <a:endParaRPr lang="ru-RU"/>
        </a:p>
      </dgm:t>
    </dgm:pt>
    <dgm:pt modelId="{E4F6F738-6426-487D-A572-186B4817ADF9}">
      <dgm:prSet custT="1"/>
      <dgm:spPr>
        <a:xfrm>
          <a:off x="6507066" y="822541"/>
          <a:ext cx="1719530" cy="1507269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r>
            <a:rPr lang="ru-RU" sz="10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4. Выявление соотвествия системы оплаты труда приоритетным стратегическим задачам ООО "красГеоСтрой"</a:t>
          </a:r>
        </a:p>
        <a:p>
          <a:endParaRPr lang="ru-RU" sz="10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72B68F0F-3B95-4B5C-A4DE-0A1C3052ECA0}" type="parTrans" cxnId="{A6E2EFFB-8582-498D-A963-302F3170FE1A}">
      <dgm:prSet/>
      <dgm:spPr/>
      <dgm:t>
        <a:bodyPr/>
        <a:lstStyle/>
        <a:p>
          <a:endParaRPr lang="ru-RU"/>
        </a:p>
      </dgm:t>
    </dgm:pt>
    <dgm:pt modelId="{500BF078-DA37-4DB5-8202-6EA6CEFAFFD8}" type="sibTrans" cxnId="{A6E2EFFB-8582-498D-A963-302F3170FE1A}">
      <dgm:prSet/>
      <dgm:spPr/>
      <dgm:t>
        <a:bodyPr/>
        <a:lstStyle/>
        <a:p>
          <a:endParaRPr lang="ru-RU"/>
        </a:p>
      </dgm:t>
    </dgm:pt>
    <dgm:pt modelId="{5F1B0A76-7254-4F94-B728-472168A89F1D}">
      <dgm:prSet phldrT="[Текст]" custT="1"/>
      <dgm:spPr>
        <a:xfrm>
          <a:off x="191941" y="2385225"/>
          <a:ext cx="1719530" cy="1507269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r>
            <a:rPr lang="ru-RU" sz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характеристика контекста, в </a:t>
          </a:r>
          <a:r>
            <a:rPr lang="ru-RU" sz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котором </a:t>
          </a:r>
          <a:r>
            <a:rPr lang="ru-RU" sz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данная система оплаты применяется.</a:t>
          </a:r>
        </a:p>
      </dgm:t>
    </dgm:pt>
    <dgm:pt modelId="{4A9D4820-EF5A-4B48-A6DC-92C66ADC5E2C}" type="parTrans" cxnId="{D07073F3-0AEE-4777-A4ED-9A6D1CC40D24}">
      <dgm:prSet/>
      <dgm:spPr/>
      <dgm:t>
        <a:bodyPr/>
        <a:lstStyle/>
        <a:p>
          <a:endParaRPr lang="ru-RU"/>
        </a:p>
      </dgm:t>
    </dgm:pt>
    <dgm:pt modelId="{8DDE2711-557C-4C18-84F0-B19FCAEA5266}" type="sibTrans" cxnId="{D07073F3-0AEE-4777-A4ED-9A6D1CC40D24}">
      <dgm:prSet/>
      <dgm:spPr/>
      <dgm:t>
        <a:bodyPr/>
        <a:lstStyle/>
        <a:p>
          <a:endParaRPr lang="ru-RU"/>
        </a:p>
      </dgm:t>
    </dgm:pt>
    <dgm:pt modelId="{913A759B-E5B2-45A2-B44A-F38C00F0E8AB}" type="pres">
      <dgm:prSet presAssocID="{7F87FDF7-8D82-4E05-9D2D-AC703896D910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88C0FAFE-D38A-489C-9E3B-A327E056E1C0}" type="pres">
      <dgm:prSet presAssocID="{FAA737DB-913C-4550-8107-780D6B68BD16}" presName="composite" presStyleCnt="0"/>
      <dgm:spPr/>
    </dgm:pt>
    <dgm:pt modelId="{ABE7FE6D-5751-4E76-8600-E9D2BB7D101E}" type="pres">
      <dgm:prSet presAssocID="{FAA737DB-913C-4550-8107-780D6B68BD16}" presName="LShape" presStyleLbl="alignNode1" presStyleIdx="0" presStyleCnt="7"/>
      <dgm:spPr>
        <a:xfrm rot="5400000">
          <a:off x="383010" y="1816144"/>
          <a:ext cx="1144638" cy="1904652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 w="9525" cap="flat" cmpd="sng" algn="ctr">
          <a:solidFill>
            <a:sysClr val="windowText" lastClr="000000">
              <a:shade val="80000"/>
              <a:hueOff val="0"/>
              <a:satOff val="0"/>
              <a:lumOff val="0"/>
              <a:alphaOff val="0"/>
            </a:sys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/>
        <a:lstStyle/>
        <a:p>
          <a:endParaRPr lang="ru-RU"/>
        </a:p>
      </dgm:t>
    </dgm:pt>
    <dgm:pt modelId="{7324871E-4482-48D0-AE78-2344553DB03F}" type="pres">
      <dgm:prSet presAssocID="{FAA737DB-913C-4550-8107-780D6B68BD16}" presName="ParentText" presStyleLbl="revTx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F219E3-DDA4-4D53-BD57-CECC1C09D5D7}" type="pres">
      <dgm:prSet presAssocID="{FAA737DB-913C-4550-8107-780D6B68BD16}" presName="Triangle" presStyleLbl="alignNode1" presStyleIdx="1" presStyleCnt="7"/>
      <dgm:spPr>
        <a:xfrm>
          <a:off x="1587032" y="1675922"/>
          <a:ext cx="324439" cy="324439"/>
        </a:xfrm>
        <a:prstGeom prst="triangle">
          <a:avLst>
            <a:gd name="adj" fmla="val 100000"/>
          </a:avLst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 w="9525" cap="flat" cmpd="sng" algn="ctr">
          <a:solidFill>
            <a:sysClr val="windowText" lastClr="000000">
              <a:shade val="80000"/>
              <a:hueOff val="0"/>
              <a:satOff val="0"/>
              <a:lumOff val="0"/>
              <a:alphaOff val="0"/>
            </a:sys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/>
        <a:lstStyle/>
        <a:p>
          <a:endParaRPr lang="ru-RU"/>
        </a:p>
      </dgm:t>
    </dgm:pt>
    <dgm:pt modelId="{CCC8F697-FBCF-4DED-A88B-5CFED54D04B1}" type="pres">
      <dgm:prSet presAssocID="{FF8F184C-7177-4120-A0A5-120B2478BFA5}" presName="sibTrans" presStyleCnt="0"/>
      <dgm:spPr/>
    </dgm:pt>
    <dgm:pt modelId="{A58241D7-2A50-4557-8D4B-862523BA9893}" type="pres">
      <dgm:prSet presAssocID="{FF8F184C-7177-4120-A0A5-120B2478BFA5}" presName="space" presStyleCnt="0"/>
      <dgm:spPr/>
    </dgm:pt>
    <dgm:pt modelId="{65CFD617-CA9B-4381-A830-2F038A622E30}" type="pres">
      <dgm:prSet presAssocID="{084C69AB-F7F2-4218-A04B-E4FC38461358}" presName="composite" presStyleCnt="0"/>
      <dgm:spPr/>
    </dgm:pt>
    <dgm:pt modelId="{B14223A9-FD28-4292-8CE0-F61A22061C32}" type="pres">
      <dgm:prSet presAssocID="{084C69AB-F7F2-4218-A04B-E4FC38461358}" presName="LShape" presStyleLbl="alignNode1" presStyleIdx="2" presStyleCnt="7"/>
      <dgm:spPr>
        <a:xfrm rot="5400000">
          <a:off x="2488051" y="1295250"/>
          <a:ext cx="1144638" cy="1904652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 w="9525" cap="flat" cmpd="sng" algn="ctr">
          <a:solidFill>
            <a:sysClr val="windowText" lastClr="000000">
              <a:shade val="80000"/>
              <a:hueOff val="0"/>
              <a:satOff val="0"/>
              <a:lumOff val="0"/>
              <a:alphaOff val="0"/>
            </a:sys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/>
        <a:lstStyle/>
        <a:p>
          <a:endParaRPr lang="ru-RU"/>
        </a:p>
      </dgm:t>
    </dgm:pt>
    <dgm:pt modelId="{26C23F7B-CEE7-4E26-8D64-FFAB231988F0}" type="pres">
      <dgm:prSet presAssocID="{084C69AB-F7F2-4218-A04B-E4FC38461358}" presName="ParentText" presStyleLbl="revTx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1884F3-9FBD-4A1A-AAA2-69822620E1AE}" type="pres">
      <dgm:prSet presAssocID="{084C69AB-F7F2-4218-A04B-E4FC38461358}" presName="Triangle" presStyleLbl="alignNode1" presStyleIdx="3" presStyleCnt="7"/>
      <dgm:spPr>
        <a:xfrm>
          <a:off x="3692074" y="1155027"/>
          <a:ext cx="324439" cy="324439"/>
        </a:xfrm>
        <a:prstGeom prst="triangle">
          <a:avLst>
            <a:gd name="adj" fmla="val 100000"/>
          </a:avLst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 w="9525" cap="flat" cmpd="sng" algn="ctr">
          <a:solidFill>
            <a:sysClr val="windowText" lastClr="000000">
              <a:shade val="80000"/>
              <a:hueOff val="0"/>
              <a:satOff val="0"/>
              <a:lumOff val="0"/>
              <a:alphaOff val="0"/>
            </a:sys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/>
        <a:lstStyle/>
        <a:p>
          <a:endParaRPr lang="ru-RU"/>
        </a:p>
      </dgm:t>
    </dgm:pt>
    <dgm:pt modelId="{C9B0E492-B1E7-41DB-8527-95940A8885CC}" type="pres">
      <dgm:prSet presAssocID="{CF68BECE-0084-42A2-910A-6F00B4D1311A}" presName="sibTrans" presStyleCnt="0"/>
      <dgm:spPr/>
    </dgm:pt>
    <dgm:pt modelId="{FDF78D38-BD56-4385-B24B-7281CB619C5F}" type="pres">
      <dgm:prSet presAssocID="{CF68BECE-0084-42A2-910A-6F00B4D1311A}" presName="space" presStyleCnt="0"/>
      <dgm:spPr/>
    </dgm:pt>
    <dgm:pt modelId="{6CA89F19-E034-4652-923E-539C5E4FAA49}" type="pres">
      <dgm:prSet presAssocID="{4575EEAE-ADED-4D57-9A72-3BE2349F2FA2}" presName="composite" presStyleCnt="0"/>
      <dgm:spPr/>
    </dgm:pt>
    <dgm:pt modelId="{2A9B6A1A-EF6A-47C1-98B1-AE61F1063129}" type="pres">
      <dgm:prSet presAssocID="{4575EEAE-ADED-4D57-9A72-3BE2349F2FA2}" presName="LShape" presStyleLbl="alignNode1" presStyleIdx="4" presStyleCnt="7"/>
      <dgm:spPr>
        <a:xfrm rot="5400000">
          <a:off x="4593093" y="774355"/>
          <a:ext cx="1144638" cy="1904652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 w="9525" cap="flat" cmpd="sng" algn="ctr">
          <a:solidFill>
            <a:sysClr val="windowText" lastClr="000000">
              <a:shade val="80000"/>
              <a:hueOff val="0"/>
              <a:satOff val="0"/>
              <a:lumOff val="0"/>
              <a:alphaOff val="0"/>
            </a:sys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/>
        <a:lstStyle/>
        <a:p>
          <a:endParaRPr lang="ru-RU"/>
        </a:p>
      </dgm:t>
    </dgm:pt>
    <dgm:pt modelId="{19AECDE5-602E-42D0-B49A-9C43C2D71DF9}" type="pres">
      <dgm:prSet presAssocID="{4575EEAE-ADED-4D57-9A72-3BE2349F2FA2}" presName="ParentText" presStyleLbl="revTx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15A3B5-3AAA-4EAE-BCA7-D339B3E1C5DC}" type="pres">
      <dgm:prSet presAssocID="{4575EEAE-ADED-4D57-9A72-3BE2349F2FA2}" presName="Triangle" presStyleLbl="alignNode1" presStyleIdx="5" presStyleCnt="7"/>
      <dgm:spPr>
        <a:xfrm>
          <a:off x="5797115" y="634133"/>
          <a:ext cx="324439" cy="324439"/>
        </a:xfrm>
        <a:prstGeom prst="triangle">
          <a:avLst>
            <a:gd name="adj" fmla="val 100000"/>
          </a:avLst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 w="9525" cap="flat" cmpd="sng" algn="ctr">
          <a:solidFill>
            <a:sysClr val="windowText" lastClr="000000">
              <a:shade val="80000"/>
              <a:hueOff val="0"/>
              <a:satOff val="0"/>
              <a:lumOff val="0"/>
              <a:alphaOff val="0"/>
            </a:sys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/>
        <a:lstStyle/>
        <a:p>
          <a:endParaRPr lang="ru-RU"/>
        </a:p>
      </dgm:t>
    </dgm:pt>
    <dgm:pt modelId="{40E79E6B-69FE-4E84-BDDF-5A7FC223D575}" type="pres">
      <dgm:prSet presAssocID="{89FB8FE4-C290-4BAE-A0C4-493ABA20071F}" presName="sibTrans" presStyleCnt="0"/>
      <dgm:spPr/>
    </dgm:pt>
    <dgm:pt modelId="{D14701EA-47B4-4CA5-9AD5-C2DC38BDE15C}" type="pres">
      <dgm:prSet presAssocID="{89FB8FE4-C290-4BAE-A0C4-493ABA20071F}" presName="space" presStyleCnt="0"/>
      <dgm:spPr/>
    </dgm:pt>
    <dgm:pt modelId="{F41295E5-1F9A-4C77-B029-97CF90AC2EC8}" type="pres">
      <dgm:prSet presAssocID="{E4F6F738-6426-487D-A572-186B4817ADF9}" presName="composite" presStyleCnt="0"/>
      <dgm:spPr/>
    </dgm:pt>
    <dgm:pt modelId="{A2A45C41-B578-4BF4-95FF-77BD5348FB61}" type="pres">
      <dgm:prSet presAssocID="{E4F6F738-6426-487D-A572-186B4817ADF9}" presName="LShape" presStyleLbl="alignNode1" presStyleIdx="6" presStyleCnt="7"/>
      <dgm:spPr>
        <a:xfrm rot="5400000">
          <a:off x="6698134" y="253461"/>
          <a:ext cx="1144638" cy="1904652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 w="9525" cap="flat" cmpd="sng" algn="ctr">
          <a:solidFill>
            <a:sysClr val="windowText" lastClr="000000">
              <a:shade val="80000"/>
              <a:hueOff val="0"/>
              <a:satOff val="0"/>
              <a:lumOff val="0"/>
              <a:alphaOff val="0"/>
            </a:sys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/>
        <a:lstStyle/>
        <a:p>
          <a:endParaRPr lang="ru-RU"/>
        </a:p>
      </dgm:t>
    </dgm:pt>
    <dgm:pt modelId="{CDEFE734-AE6B-4F88-8F7E-AA7C111C9A5D}" type="pres">
      <dgm:prSet presAssocID="{E4F6F738-6426-487D-A572-186B4817ADF9}" presName="ParentText" presStyleLbl="revTx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07073F3-0AEE-4777-A4ED-9A6D1CC40D24}" srcId="{FAA737DB-913C-4550-8107-780D6B68BD16}" destId="{5F1B0A76-7254-4F94-B728-472168A89F1D}" srcOrd="0" destOrd="0" parTransId="{4A9D4820-EF5A-4B48-A6DC-92C66ADC5E2C}" sibTransId="{8DDE2711-557C-4C18-84F0-B19FCAEA5266}"/>
    <dgm:cxn modelId="{D525E1F7-70C7-4672-84CD-536B49F85214}" srcId="{7F87FDF7-8D82-4E05-9D2D-AC703896D910}" destId="{FAA737DB-913C-4550-8107-780D6B68BD16}" srcOrd="0" destOrd="0" parTransId="{646AEB72-596E-48CB-8138-C966E1A13898}" sibTransId="{FF8F184C-7177-4120-A0A5-120B2478BFA5}"/>
    <dgm:cxn modelId="{1350D35D-F04B-4FFF-91D4-910728B42013}" type="presOf" srcId="{5F1B0A76-7254-4F94-B728-472168A89F1D}" destId="{7324871E-4482-48D0-AE78-2344553DB03F}" srcOrd="0" destOrd="1" presId="urn:microsoft.com/office/officeart/2009/3/layout/StepUpProcess"/>
    <dgm:cxn modelId="{00D065F6-778D-42D9-B29D-FEEC388F23E5}" type="presOf" srcId="{4575EEAE-ADED-4D57-9A72-3BE2349F2FA2}" destId="{19AECDE5-602E-42D0-B49A-9C43C2D71DF9}" srcOrd="0" destOrd="0" presId="urn:microsoft.com/office/officeart/2009/3/layout/StepUpProcess"/>
    <dgm:cxn modelId="{31D7D05D-6FC5-4C2D-8B4F-9229031C4302}" type="presOf" srcId="{084C69AB-F7F2-4218-A04B-E4FC38461358}" destId="{26C23F7B-CEE7-4E26-8D64-FFAB231988F0}" srcOrd="0" destOrd="0" presId="urn:microsoft.com/office/officeart/2009/3/layout/StepUpProcess"/>
    <dgm:cxn modelId="{03D5A9E2-6065-44EA-A3DB-2FE45461F6D0}" srcId="{7F87FDF7-8D82-4E05-9D2D-AC703896D910}" destId="{4575EEAE-ADED-4D57-9A72-3BE2349F2FA2}" srcOrd="2" destOrd="0" parTransId="{EF43A60E-C4E9-41C3-B2EB-B60C0FA955EE}" sibTransId="{89FB8FE4-C290-4BAE-A0C4-493ABA20071F}"/>
    <dgm:cxn modelId="{C4FFBA86-5B1A-47EC-A14A-270F208AB627}" type="presOf" srcId="{7F87FDF7-8D82-4E05-9D2D-AC703896D910}" destId="{913A759B-E5B2-45A2-B44A-F38C00F0E8AB}" srcOrd="0" destOrd="0" presId="urn:microsoft.com/office/officeart/2009/3/layout/StepUpProcess"/>
    <dgm:cxn modelId="{9328AF1A-1FEB-4E29-8CE8-E1BC9AD65372}" type="presOf" srcId="{FAA737DB-913C-4550-8107-780D6B68BD16}" destId="{7324871E-4482-48D0-AE78-2344553DB03F}" srcOrd="0" destOrd="0" presId="urn:microsoft.com/office/officeart/2009/3/layout/StepUpProcess"/>
    <dgm:cxn modelId="{A6E2EFFB-8582-498D-A963-302F3170FE1A}" srcId="{7F87FDF7-8D82-4E05-9D2D-AC703896D910}" destId="{E4F6F738-6426-487D-A572-186B4817ADF9}" srcOrd="3" destOrd="0" parTransId="{72B68F0F-3B95-4B5C-A4DE-0A1C3052ECA0}" sibTransId="{500BF078-DA37-4DB5-8202-6EA6CEFAFFD8}"/>
    <dgm:cxn modelId="{297D8F99-E4D0-4A43-9CB6-7858DC8891BD}" type="presOf" srcId="{E4F6F738-6426-487D-A572-186B4817ADF9}" destId="{CDEFE734-AE6B-4F88-8F7E-AA7C111C9A5D}" srcOrd="0" destOrd="0" presId="urn:microsoft.com/office/officeart/2009/3/layout/StepUpProcess"/>
    <dgm:cxn modelId="{B3DBDFE3-D539-43B0-94E7-DBC14723DD6E}" srcId="{7F87FDF7-8D82-4E05-9D2D-AC703896D910}" destId="{084C69AB-F7F2-4218-A04B-E4FC38461358}" srcOrd="1" destOrd="0" parTransId="{0D455605-EC95-43F7-B16D-2053668AC1EC}" sibTransId="{CF68BECE-0084-42A2-910A-6F00B4D1311A}"/>
    <dgm:cxn modelId="{480A621C-269C-4931-91FA-BEB1730CEF87}" type="presParOf" srcId="{913A759B-E5B2-45A2-B44A-F38C00F0E8AB}" destId="{88C0FAFE-D38A-489C-9E3B-A327E056E1C0}" srcOrd="0" destOrd="0" presId="urn:microsoft.com/office/officeart/2009/3/layout/StepUpProcess"/>
    <dgm:cxn modelId="{EE57E322-0EBA-4E92-A9DA-7DC9C3133954}" type="presParOf" srcId="{88C0FAFE-D38A-489C-9E3B-A327E056E1C0}" destId="{ABE7FE6D-5751-4E76-8600-E9D2BB7D101E}" srcOrd="0" destOrd="0" presId="urn:microsoft.com/office/officeart/2009/3/layout/StepUpProcess"/>
    <dgm:cxn modelId="{2B37E7A4-F86F-4F40-9233-65FF70DC16D8}" type="presParOf" srcId="{88C0FAFE-D38A-489C-9E3B-A327E056E1C0}" destId="{7324871E-4482-48D0-AE78-2344553DB03F}" srcOrd="1" destOrd="0" presId="urn:microsoft.com/office/officeart/2009/3/layout/StepUpProcess"/>
    <dgm:cxn modelId="{F426D69B-E6E0-48AB-B533-F0EE054D1AC9}" type="presParOf" srcId="{88C0FAFE-D38A-489C-9E3B-A327E056E1C0}" destId="{71F219E3-DDA4-4D53-BD57-CECC1C09D5D7}" srcOrd="2" destOrd="0" presId="urn:microsoft.com/office/officeart/2009/3/layout/StepUpProcess"/>
    <dgm:cxn modelId="{164B58D8-0A2E-412C-AC79-F6AF90FA17DE}" type="presParOf" srcId="{913A759B-E5B2-45A2-B44A-F38C00F0E8AB}" destId="{CCC8F697-FBCF-4DED-A88B-5CFED54D04B1}" srcOrd="1" destOrd="0" presId="urn:microsoft.com/office/officeart/2009/3/layout/StepUpProcess"/>
    <dgm:cxn modelId="{A8FFE120-FEA7-4B99-A03F-8F9CE0485DB3}" type="presParOf" srcId="{CCC8F697-FBCF-4DED-A88B-5CFED54D04B1}" destId="{A58241D7-2A50-4557-8D4B-862523BA9893}" srcOrd="0" destOrd="0" presId="urn:microsoft.com/office/officeart/2009/3/layout/StepUpProcess"/>
    <dgm:cxn modelId="{D4C2CF4C-05EB-4260-BF6B-701D56D269DD}" type="presParOf" srcId="{913A759B-E5B2-45A2-B44A-F38C00F0E8AB}" destId="{65CFD617-CA9B-4381-A830-2F038A622E30}" srcOrd="2" destOrd="0" presId="urn:microsoft.com/office/officeart/2009/3/layout/StepUpProcess"/>
    <dgm:cxn modelId="{05F686D3-0FEF-48A3-98D4-1AAB49B3E1D0}" type="presParOf" srcId="{65CFD617-CA9B-4381-A830-2F038A622E30}" destId="{B14223A9-FD28-4292-8CE0-F61A22061C32}" srcOrd="0" destOrd="0" presId="urn:microsoft.com/office/officeart/2009/3/layout/StepUpProcess"/>
    <dgm:cxn modelId="{D16824F8-5346-408F-808D-12AFCFE61AFD}" type="presParOf" srcId="{65CFD617-CA9B-4381-A830-2F038A622E30}" destId="{26C23F7B-CEE7-4E26-8D64-FFAB231988F0}" srcOrd="1" destOrd="0" presId="urn:microsoft.com/office/officeart/2009/3/layout/StepUpProcess"/>
    <dgm:cxn modelId="{9781EF63-A75E-4FA2-879A-60163CE53ACB}" type="presParOf" srcId="{65CFD617-CA9B-4381-A830-2F038A622E30}" destId="{171884F3-9FBD-4A1A-AAA2-69822620E1AE}" srcOrd="2" destOrd="0" presId="urn:microsoft.com/office/officeart/2009/3/layout/StepUpProcess"/>
    <dgm:cxn modelId="{9F7B78D5-625A-41D7-89F6-9E4E14916D6A}" type="presParOf" srcId="{913A759B-E5B2-45A2-B44A-F38C00F0E8AB}" destId="{C9B0E492-B1E7-41DB-8527-95940A8885CC}" srcOrd="3" destOrd="0" presId="urn:microsoft.com/office/officeart/2009/3/layout/StepUpProcess"/>
    <dgm:cxn modelId="{64C9FEE8-C3AA-4027-A1AE-0CB3319E5F73}" type="presParOf" srcId="{C9B0E492-B1E7-41DB-8527-95940A8885CC}" destId="{FDF78D38-BD56-4385-B24B-7281CB619C5F}" srcOrd="0" destOrd="0" presId="urn:microsoft.com/office/officeart/2009/3/layout/StepUpProcess"/>
    <dgm:cxn modelId="{F71E14B8-A37B-4CFB-A1E1-CF6A4E9064A7}" type="presParOf" srcId="{913A759B-E5B2-45A2-B44A-F38C00F0E8AB}" destId="{6CA89F19-E034-4652-923E-539C5E4FAA49}" srcOrd="4" destOrd="0" presId="urn:microsoft.com/office/officeart/2009/3/layout/StepUpProcess"/>
    <dgm:cxn modelId="{28C92531-819D-42C2-97D6-0602E2F54EBA}" type="presParOf" srcId="{6CA89F19-E034-4652-923E-539C5E4FAA49}" destId="{2A9B6A1A-EF6A-47C1-98B1-AE61F1063129}" srcOrd="0" destOrd="0" presId="urn:microsoft.com/office/officeart/2009/3/layout/StepUpProcess"/>
    <dgm:cxn modelId="{C74873BB-B04E-4474-AC13-C6B422E77E96}" type="presParOf" srcId="{6CA89F19-E034-4652-923E-539C5E4FAA49}" destId="{19AECDE5-602E-42D0-B49A-9C43C2D71DF9}" srcOrd="1" destOrd="0" presId="urn:microsoft.com/office/officeart/2009/3/layout/StepUpProcess"/>
    <dgm:cxn modelId="{080B6181-317D-4D70-B9B9-D0905A599604}" type="presParOf" srcId="{6CA89F19-E034-4652-923E-539C5E4FAA49}" destId="{0115A3B5-3AAA-4EAE-BCA7-D339B3E1C5DC}" srcOrd="2" destOrd="0" presId="urn:microsoft.com/office/officeart/2009/3/layout/StepUpProcess"/>
    <dgm:cxn modelId="{0761E735-B429-4C7B-9540-D83B369D532B}" type="presParOf" srcId="{913A759B-E5B2-45A2-B44A-F38C00F0E8AB}" destId="{40E79E6B-69FE-4E84-BDDF-5A7FC223D575}" srcOrd="5" destOrd="0" presId="urn:microsoft.com/office/officeart/2009/3/layout/StepUpProcess"/>
    <dgm:cxn modelId="{3AF486BD-E8F5-4AB2-A062-C986FCC3CBF7}" type="presParOf" srcId="{40E79E6B-69FE-4E84-BDDF-5A7FC223D575}" destId="{D14701EA-47B4-4CA5-9AD5-C2DC38BDE15C}" srcOrd="0" destOrd="0" presId="urn:microsoft.com/office/officeart/2009/3/layout/StepUpProcess"/>
    <dgm:cxn modelId="{954408F4-C8AF-4878-AD6B-9D018C89CAE9}" type="presParOf" srcId="{913A759B-E5B2-45A2-B44A-F38C00F0E8AB}" destId="{F41295E5-1F9A-4C77-B029-97CF90AC2EC8}" srcOrd="6" destOrd="0" presId="urn:microsoft.com/office/officeart/2009/3/layout/StepUpProcess"/>
    <dgm:cxn modelId="{5F4B1961-A23B-4988-8ABD-97BA182C0536}" type="presParOf" srcId="{F41295E5-1F9A-4C77-B029-97CF90AC2EC8}" destId="{A2A45C41-B578-4BF4-95FF-77BD5348FB61}" srcOrd="0" destOrd="0" presId="urn:microsoft.com/office/officeart/2009/3/layout/StepUpProcess"/>
    <dgm:cxn modelId="{195D07B5-46D4-49C4-943C-D0ACE7BC51E3}" type="presParOf" srcId="{F41295E5-1F9A-4C77-B029-97CF90AC2EC8}" destId="{CDEFE734-AE6B-4F88-8F7E-AA7C111C9A5D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6EF31A2-A7C6-4C8F-8CED-A61D8DF35FB3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BA01A4C-318B-472F-82A4-AC854B653EF3}">
      <dgm:prSet custT="1"/>
      <dgm:spPr/>
      <dgm:t>
        <a:bodyPr/>
        <a:lstStyle/>
        <a:p>
          <a:r>
            <a:rPr lang="ru-RU" sz="1200" dirty="0" smtClean="0">
              <a:latin typeface="Arial" pitchFamily="34" charset="0"/>
              <a:cs typeface="Arial" pitchFamily="34" charset="0"/>
            </a:rPr>
            <a:t>- характер продукта</a:t>
          </a:r>
          <a:endParaRPr lang="ru-RU" sz="1200" dirty="0">
            <a:latin typeface="Arial" pitchFamily="34" charset="0"/>
            <a:cs typeface="Arial" pitchFamily="34" charset="0"/>
          </a:endParaRPr>
        </a:p>
      </dgm:t>
    </dgm:pt>
    <dgm:pt modelId="{1D03713A-F952-48A3-A300-9330B285584E}" type="parTrans" cxnId="{D7C927E2-D54B-4C4A-9B55-E195ACC67D81}">
      <dgm:prSet/>
      <dgm:spPr/>
      <dgm:t>
        <a:bodyPr/>
        <a:lstStyle/>
        <a:p>
          <a:endParaRPr lang="ru-RU"/>
        </a:p>
      </dgm:t>
    </dgm:pt>
    <dgm:pt modelId="{52C5C0BB-ED9B-4D4D-8C67-C2291C2D264C}" type="sibTrans" cxnId="{D7C927E2-D54B-4C4A-9B55-E195ACC67D81}">
      <dgm:prSet/>
      <dgm:spPr/>
      <dgm:t>
        <a:bodyPr/>
        <a:lstStyle/>
        <a:p>
          <a:endParaRPr lang="ru-RU"/>
        </a:p>
      </dgm:t>
    </dgm:pt>
    <dgm:pt modelId="{3D1A22EB-7A40-4990-9C5C-4DFE9802E333}">
      <dgm:prSet custT="1"/>
      <dgm:spPr/>
      <dgm:t>
        <a:bodyPr/>
        <a:lstStyle/>
        <a:p>
          <a:r>
            <a:rPr lang="ru-RU" sz="1200" dirty="0" smtClean="0">
              <a:latin typeface="Arial" pitchFamily="34" charset="0"/>
              <a:cs typeface="Arial" pitchFamily="34" charset="0"/>
            </a:rPr>
            <a:t>- условия труда</a:t>
          </a:r>
          <a:endParaRPr lang="ru-RU" sz="1200" dirty="0">
            <a:latin typeface="Arial" pitchFamily="34" charset="0"/>
            <a:cs typeface="Arial" pitchFamily="34" charset="0"/>
          </a:endParaRPr>
        </a:p>
      </dgm:t>
    </dgm:pt>
    <dgm:pt modelId="{323AE2C8-197B-42D0-AF3E-A2D5982C6168}" type="parTrans" cxnId="{0AE6A02E-6A0E-4776-B63D-59E83719360A}">
      <dgm:prSet/>
      <dgm:spPr/>
      <dgm:t>
        <a:bodyPr/>
        <a:lstStyle/>
        <a:p>
          <a:endParaRPr lang="ru-RU"/>
        </a:p>
      </dgm:t>
    </dgm:pt>
    <dgm:pt modelId="{498A18EF-FC1B-47EB-A4FC-1E5238625850}" type="sibTrans" cxnId="{0AE6A02E-6A0E-4776-B63D-59E83719360A}">
      <dgm:prSet/>
      <dgm:spPr/>
      <dgm:t>
        <a:bodyPr/>
        <a:lstStyle/>
        <a:p>
          <a:endParaRPr lang="ru-RU"/>
        </a:p>
      </dgm:t>
    </dgm:pt>
    <dgm:pt modelId="{E8AD079A-193C-4ECA-97D8-3BAE7858D7A4}">
      <dgm:prSet custT="1"/>
      <dgm:spPr/>
      <dgm:t>
        <a:bodyPr/>
        <a:lstStyle/>
        <a:p>
          <a:r>
            <a:rPr lang="ru-RU" sz="1200" dirty="0" smtClean="0">
              <a:latin typeface="Arial" pitchFamily="34" charset="0"/>
              <a:cs typeface="Arial" pitchFamily="34" charset="0"/>
            </a:rPr>
            <a:t>- состояние учета и контроля на предприятии,</a:t>
          </a:r>
          <a:endParaRPr lang="ru-RU" sz="1200" dirty="0">
            <a:latin typeface="Arial" pitchFamily="34" charset="0"/>
            <a:cs typeface="Arial" pitchFamily="34" charset="0"/>
          </a:endParaRPr>
        </a:p>
      </dgm:t>
    </dgm:pt>
    <dgm:pt modelId="{2F6C915E-6266-418C-9827-DDFB443BE530}" type="parTrans" cxnId="{823543A6-6C46-4E02-9CDA-4F5CC6101899}">
      <dgm:prSet/>
      <dgm:spPr/>
      <dgm:t>
        <a:bodyPr/>
        <a:lstStyle/>
        <a:p>
          <a:endParaRPr lang="ru-RU"/>
        </a:p>
      </dgm:t>
    </dgm:pt>
    <dgm:pt modelId="{BE51B8CF-36AF-45DE-A9EC-DBDAC0CF615C}" type="sibTrans" cxnId="{823543A6-6C46-4E02-9CDA-4F5CC6101899}">
      <dgm:prSet/>
      <dgm:spPr/>
      <dgm:t>
        <a:bodyPr/>
        <a:lstStyle/>
        <a:p>
          <a:endParaRPr lang="ru-RU"/>
        </a:p>
      </dgm:t>
    </dgm:pt>
    <dgm:pt modelId="{004C786D-5D0B-4B65-8CF6-279B6196AAA6}">
      <dgm:prSet custT="1"/>
      <dgm:spPr/>
      <dgm:t>
        <a:bodyPr/>
        <a:lstStyle/>
        <a:p>
          <a:r>
            <a:rPr lang="ru-RU" sz="1200" dirty="0" smtClean="0">
              <a:latin typeface="Arial" pitchFamily="34" charset="0"/>
              <a:cs typeface="Arial" pitchFamily="34" charset="0"/>
            </a:rPr>
            <a:t>-организация труда </a:t>
          </a:r>
          <a:endParaRPr lang="ru-RU" sz="1200" dirty="0">
            <a:latin typeface="Arial" pitchFamily="34" charset="0"/>
            <a:cs typeface="Arial" pitchFamily="34" charset="0"/>
          </a:endParaRPr>
        </a:p>
      </dgm:t>
    </dgm:pt>
    <dgm:pt modelId="{F870872A-F6B4-4005-9C28-34F5A60FC5E2}" type="parTrans" cxnId="{632962DB-6AF8-42B9-951C-7EA01FCF5297}">
      <dgm:prSet/>
      <dgm:spPr/>
      <dgm:t>
        <a:bodyPr/>
        <a:lstStyle/>
        <a:p>
          <a:endParaRPr lang="ru-RU"/>
        </a:p>
      </dgm:t>
    </dgm:pt>
    <dgm:pt modelId="{9F124E41-A298-4825-8FFE-7B4BB27EAA60}" type="sibTrans" cxnId="{632962DB-6AF8-42B9-951C-7EA01FCF5297}">
      <dgm:prSet/>
      <dgm:spPr/>
      <dgm:t>
        <a:bodyPr/>
        <a:lstStyle/>
        <a:p>
          <a:endParaRPr lang="ru-RU"/>
        </a:p>
      </dgm:t>
    </dgm:pt>
    <dgm:pt modelId="{73618E1C-475F-4D69-9274-284FD61622D6}">
      <dgm:prSet/>
      <dgm:spPr/>
      <dgm:t>
        <a:bodyPr/>
        <a:lstStyle/>
        <a:p>
          <a:r>
            <a:rPr lang="ru-RU" dirty="0" smtClean="0">
              <a:latin typeface="Arial" pitchFamily="34" charset="0"/>
              <a:cs typeface="Arial" pitchFamily="34" charset="0"/>
            </a:rPr>
            <a:t>наличие широкого и динамического фронта работ</a:t>
          </a:r>
          <a:endParaRPr lang="ru-RU" dirty="0">
            <a:latin typeface="Arial" pitchFamily="34" charset="0"/>
            <a:cs typeface="Arial" pitchFamily="34" charset="0"/>
          </a:endParaRPr>
        </a:p>
      </dgm:t>
    </dgm:pt>
    <dgm:pt modelId="{A4FD01D2-FB9A-47E2-9218-5C03A98CC970}" type="parTrans" cxnId="{B6EA93A8-6D6B-4051-8864-54FCDA24B234}">
      <dgm:prSet/>
      <dgm:spPr/>
      <dgm:t>
        <a:bodyPr/>
        <a:lstStyle/>
        <a:p>
          <a:endParaRPr lang="ru-RU"/>
        </a:p>
      </dgm:t>
    </dgm:pt>
    <dgm:pt modelId="{3D3DC832-64E1-4996-AC2E-19C4F6B92B89}" type="sibTrans" cxnId="{B6EA93A8-6D6B-4051-8864-54FCDA24B234}">
      <dgm:prSet/>
      <dgm:spPr/>
      <dgm:t>
        <a:bodyPr/>
        <a:lstStyle/>
        <a:p>
          <a:endParaRPr lang="ru-RU"/>
        </a:p>
      </dgm:t>
    </dgm:pt>
    <dgm:pt modelId="{BFD393D1-BE66-424D-8A2A-D51ACAA9C128}">
      <dgm:prSet/>
      <dgm:spPr/>
      <dgm:t>
        <a:bodyPr/>
        <a:lstStyle/>
        <a:p>
          <a:r>
            <a:rPr lang="ru-RU" dirty="0" smtClean="0">
              <a:latin typeface="Arial" pitchFamily="34" charset="0"/>
              <a:cs typeface="Arial" pitchFamily="34" charset="0"/>
            </a:rPr>
            <a:t>обеспеченность рабочих мест предметами, средствами труда, состояние оборудования – требует постоянного обновления, ремонта.</a:t>
          </a:r>
          <a:endParaRPr lang="ru-RU" dirty="0">
            <a:latin typeface="Arial" pitchFamily="34" charset="0"/>
            <a:cs typeface="Arial" pitchFamily="34" charset="0"/>
          </a:endParaRPr>
        </a:p>
      </dgm:t>
    </dgm:pt>
    <dgm:pt modelId="{7892D8DF-2D7B-446E-995B-F07C7C75B60E}" type="parTrans" cxnId="{722BF8D5-84AD-4971-AC4F-4A9DA4F58FEF}">
      <dgm:prSet/>
      <dgm:spPr/>
      <dgm:t>
        <a:bodyPr/>
        <a:lstStyle/>
        <a:p>
          <a:endParaRPr lang="ru-RU"/>
        </a:p>
      </dgm:t>
    </dgm:pt>
    <dgm:pt modelId="{946CE32A-F5CF-4610-8AC2-76C8A2B5330D}" type="sibTrans" cxnId="{722BF8D5-84AD-4971-AC4F-4A9DA4F58FEF}">
      <dgm:prSet/>
      <dgm:spPr/>
      <dgm:t>
        <a:bodyPr/>
        <a:lstStyle/>
        <a:p>
          <a:endParaRPr lang="ru-RU"/>
        </a:p>
      </dgm:t>
    </dgm:pt>
    <dgm:pt modelId="{078EA9DE-E5CD-416E-9D27-878E6EFA790E}">
      <dgm:prSet/>
      <dgm:spPr/>
      <dgm:t>
        <a:bodyPr/>
        <a:lstStyle/>
        <a:p>
          <a:r>
            <a:rPr lang="ru-RU" dirty="0" smtClean="0">
              <a:latin typeface="Arial" pitchFamily="34" charset="0"/>
              <a:cs typeface="Arial" pitchFamily="34" charset="0"/>
            </a:rPr>
            <a:t>индивидуальность глубины и геологических условий бурения каждой скважины</a:t>
          </a:r>
          <a:endParaRPr lang="ru-RU" dirty="0">
            <a:latin typeface="Arial" pitchFamily="34" charset="0"/>
            <a:cs typeface="Arial" pitchFamily="34" charset="0"/>
          </a:endParaRPr>
        </a:p>
      </dgm:t>
    </dgm:pt>
    <dgm:pt modelId="{81ADD789-324E-4023-96BC-FC6425A6213E}" type="parTrans" cxnId="{5475973D-6DAE-4D5C-82FE-9C9D77C6BFED}">
      <dgm:prSet/>
      <dgm:spPr/>
      <dgm:t>
        <a:bodyPr/>
        <a:lstStyle/>
        <a:p>
          <a:endParaRPr lang="ru-RU"/>
        </a:p>
      </dgm:t>
    </dgm:pt>
    <dgm:pt modelId="{68A94FE9-21DB-48E7-B5DE-C07E0A753A0F}" type="sibTrans" cxnId="{5475973D-6DAE-4D5C-82FE-9C9D77C6BFED}">
      <dgm:prSet/>
      <dgm:spPr/>
      <dgm:t>
        <a:bodyPr/>
        <a:lstStyle/>
        <a:p>
          <a:endParaRPr lang="ru-RU"/>
        </a:p>
      </dgm:t>
    </dgm:pt>
    <dgm:pt modelId="{FE8F52A0-FBB7-40C5-97AC-3EF06D83CEAC}">
      <dgm:prSet/>
      <dgm:spPr/>
      <dgm:t>
        <a:bodyPr/>
        <a:lstStyle/>
        <a:p>
          <a:r>
            <a:rPr lang="ru-RU" dirty="0" smtClean="0">
              <a:latin typeface="Arial" pitchFamily="34" charset="0"/>
              <a:cs typeface="Arial" pitchFamily="34" charset="0"/>
            </a:rPr>
            <a:t>наличие значительного объема подготовительно-заключительных работ</a:t>
          </a:r>
          <a:endParaRPr lang="ru-RU" dirty="0">
            <a:latin typeface="Arial" pitchFamily="34" charset="0"/>
            <a:cs typeface="Arial" pitchFamily="34" charset="0"/>
          </a:endParaRPr>
        </a:p>
      </dgm:t>
    </dgm:pt>
    <dgm:pt modelId="{EB8B80C4-E970-4BBE-B688-4F5EC841BC65}" type="parTrans" cxnId="{1E1A976E-DA4F-420C-AFA7-DBC9B617B8A0}">
      <dgm:prSet/>
      <dgm:spPr/>
      <dgm:t>
        <a:bodyPr/>
        <a:lstStyle/>
        <a:p>
          <a:endParaRPr lang="ru-RU"/>
        </a:p>
      </dgm:t>
    </dgm:pt>
    <dgm:pt modelId="{8CF52C0D-A9A2-429B-BBFC-E9947A64B97D}" type="sibTrans" cxnId="{1E1A976E-DA4F-420C-AFA7-DBC9B617B8A0}">
      <dgm:prSet/>
      <dgm:spPr/>
      <dgm:t>
        <a:bodyPr/>
        <a:lstStyle/>
        <a:p>
          <a:endParaRPr lang="ru-RU"/>
        </a:p>
      </dgm:t>
    </dgm:pt>
    <dgm:pt modelId="{DD73D52E-DA20-453A-B2DE-E67CF1F64297}">
      <dgm:prSet/>
      <dgm:spPr/>
      <dgm:t>
        <a:bodyPr/>
        <a:lstStyle/>
        <a:p>
          <a:r>
            <a:rPr lang="ru-RU" dirty="0" smtClean="0">
              <a:latin typeface="Arial" pitchFamily="34" charset="0"/>
              <a:cs typeface="Arial" pitchFamily="34" charset="0"/>
            </a:rPr>
            <a:t>трудозатраты на разные виды работ различаются</a:t>
          </a:r>
          <a:endParaRPr lang="ru-RU" dirty="0">
            <a:latin typeface="Arial" pitchFamily="34" charset="0"/>
            <a:cs typeface="Arial" pitchFamily="34" charset="0"/>
          </a:endParaRPr>
        </a:p>
      </dgm:t>
    </dgm:pt>
    <dgm:pt modelId="{1754B8AB-D065-49F7-8151-C3711B92232D}" type="parTrans" cxnId="{7D5905FF-7B17-439D-B900-F06253AD9057}">
      <dgm:prSet/>
      <dgm:spPr/>
      <dgm:t>
        <a:bodyPr/>
        <a:lstStyle/>
        <a:p>
          <a:endParaRPr lang="ru-RU"/>
        </a:p>
      </dgm:t>
    </dgm:pt>
    <dgm:pt modelId="{D5C717F0-F6FE-498A-ABF0-DFD15D274015}" type="sibTrans" cxnId="{7D5905FF-7B17-439D-B900-F06253AD9057}">
      <dgm:prSet/>
      <dgm:spPr/>
      <dgm:t>
        <a:bodyPr/>
        <a:lstStyle/>
        <a:p>
          <a:endParaRPr lang="ru-RU"/>
        </a:p>
      </dgm:t>
    </dgm:pt>
    <dgm:pt modelId="{B4D06747-49A1-4F58-BFAD-800295E27F6E}">
      <dgm:prSet/>
      <dgm:spPr/>
      <dgm:t>
        <a:bodyPr/>
        <a:lstStyle/>
        <a:p>
          <a:r>
            <a:rPr lang="ru-RU" dirty="0" smtClean="0">
              <a:latin typeface="Arial" pitchFamily="34" charset="0"/>
              <a:cs typeface="Arial" pitchFamily="34" charset="0"/>
            </a:rPr>
            <a:t> измеряемый в метрах</a:t>
          </a:r>
          <a:endParaRPr lang="ru-RU" dirty="0">
            <a:latin typeface="Arial" pitchFamily="34" charset="0"/>
            <a:cs typeface="Arial" pitchFamily="34" charset="0"/>
          </a:endParaRPr>
        </a:p>
      </dgm:t>
    </dgm:pt>
    <dgm:pt modelId="{C1A5FCC7-65AE-495E-A018-29F414059AE4}" type="parTrans" cxnId="{A300CA34-EE3F-43FF-9825-09575731FCE7}">
      <dgm:prSet/>
      <dgm:spPr/>
      <dgm:t>
        <a:bodyPr/>
        <a:lstStyle/>
        <a:p>
          <a:endParaRPr lang="ru-RU"/>
        </a:p>
      </dgm:t>
    </dgm:pt>
    <dgm:pt modelId="{65E76B8E-6CFC-4EDC-82C6-2620EF42474B}" type="sibTrans" cxnId="{A300CA34-EE3F-43FF-9825-09575731FCE7}">
      <dgm:prSet/>
      <dgm:spPr/>
      <dgm:t>
        <a:bodyPr/>
        <a:lstStyle/>
        <a:p>
          <a:endParaRPr lang="ru-RU"/>
        </a:p>
      </dgm:t>
    </dgm:pt>
    <dgm:pt modelId="{8B3E1697-61DC-46E1-9403-D5FC1CFFCD73}">
      <dgm:prSet/>
      <dgm:spPr/>
      <dgm:t>
        <a:bodyPr/>
        <a:lstStyle/>
        <a:p>
          <a:r>
            <a:rPr lang="ru-RU" dirty="0" smtClean="0">
              <a:latin typeface="Arial" pitchFamily="34" charset="0"/>
              <a:cs typeface="Arial" pitchFamily="34" charset="0"/>
            </a:rPr>
            <a:t>разные виды скважин и способов бурения, в зависимости от типа объекта</a:t>
          </a:r>
          <a:endParaRPr lang="ru-RU" dirty="0">
            <a:latin typeface="Arial" pitchFamily="34" charset="0"/>
            <a:cs typeface="Arial" pitchFamily="34" charset="0"/>
          </a:endParaRPr>
        </a:p>
      </dgm:t>
    </dgm:pt>
    <dgm:pt modelId="{33AFC8BF-D1FB-4BA3-8725-A1243A936C19}" type="parTrans" cxnId="{6D70DD68-6BA0-4C83-BC5A-4F5F56A6510F}">
      <dgm:prSet/>
      <dgm:spPr/>
      <dgm:t>
        <a:bodyPr/>
        <a:lstStyle/>
        <a:p>
          <a:endParaRPr lang="ru-RU"/>
        </a:p>
      </dgm:t>
    </dgm:pt>
    <dgm:pt modelId="{A69E5C67-A1C2-4BE8-967F-C5FE9B2358E5}" type="sibTrans" cxnId="{6D70DD68-6BA0-4C83-BC5A-4F5F56A6510F}">
      <dgm:prSet/>
      <dgm:spPr/>
      <dgm:t>
        <a:bodyPr/>
        <a:lstStyle/>
        <a:p>
          <a:endParaRPr lang="ru-RU"/>
        </a:p>
      </dgm:t>
    </dgm:pt>
    <dgm:pt modelId="{550DEE0E-DC46-402A-9B1B-453389F11C4B}">
      <dgm:prSet/>
      <dgm:spPr/>
      <dgm:t>
        <a:bodyPr/>
        <a:lstStyle/>
        <a:p>
          <a:r>
            <a:rPr lang="ru-RU" dirty="0" smtClean="0">
              <a:latin typeface="Arial" pitchFamily="34" charset="0"/>
              <a:cs typeface="Arial" pitchFamily="34" charset="0"/>
            </a:rPr>
            <a:t>География выполнения работ – Сибирский, Дальневосточный федеральный округа. 50% рабочего времени – командировки.</a:t>
          </a:r>
          <a:endParaRPr lang="ru-RU" dirty="0">
            <a:latin typeface="Arial" pitchFamily="34" charset="0"/>
            <a:cs typeface="Arial" pitchFamily="34" charset="0"/>
          </a:endParaRPr>
        </a:p>
      </dgm:t>
    </dgm:pt>
    <dgm:pt modelId="{113EF773-B05F-4C7A-8A67-9C81B5656043}" type="parTrans" cxnId="{E5A90282-3ED1-42EC-9165-BC1B0FBB967D}">
      <dgm:prSet/>
      <dgm:spPr/>
      <dgm:t>
        <a:bodyPr/>
        <a:lstStyle/>
        <a:p>
          <a:endParaRPr lang="ru-RU"/>
        </a:p>
      </dgm:t>
    </dgm:pt>
    <dgm:pt modelId="{1B90F0C7-A486-4164-88E1-6F25B74CAD3F}" type="sibTrans" cxnId="{E5A90282-3ED1-42EC-9165-BC1B0FBB967D}">
      <dgm:prSet/>
      <dgm:spPr/>
      <dgm:t>
        <a:bodyPr/>
        <a:lstStyle/>
        <a:p>
          <a:endParaRPr lang="ru-RU"/>
        </a:p>
      </dgm:t>
    </dgm:pt>
    <dgm:pt modelId="{379DB4A7-D075-44EB-9558-61A0F3E39913}">
      <dgm:prSet/>
      <dgm:spPr/>
      <dgm:t>
        <a:bodyPr/>
        <a:lstStyle/>
        <a:p>
          <a:r>
            <a:rPr lang="ru-RU" dirty="0" smtClean="0">
              <a:latin typeface="Arial" pitchFamily="34" charset="0"/>
              <a:cs typeface="Arial" pitchFamily="34" charset="0"/>
            </a:rPr>
            <a:t> тяжелые климатические условия выполнения труда</a:t>
          </a:r>
          <a:endParaRPr lang="ru-RU" dirty="0">
            <a:latin typeface="Arial" pitchFamily="34" charset="0"/>
            <a:cs typeface="Arial" pitchFamily="34" charset="0"/>
          </a:endParaRPr>
        </a:p>
      </dgm:t>
    </dgm:pt>
    <dgm:pt modelId="{7CEB964E-6038-4CC6-9BBA-D8D75F4FDD8D}" type="parTrans" cxnId="{E602FEB8-B48E-452F-B106-ABC82A013E13}">
      <dgm:prSet/>
      <dgm:spPr/>
      <dgm:t>
        <a:bodyPr/>
        <a:lstStyle/>
        <a:p>
          <a:endParaRPr lang="ru-RU"/>
        </a:p>
      </dgm:t>
    </dgm:pt>
    <dgm:pt modelId="{A081DA84-7D1C-4AAE-9B57-0CBFD2B65E39}" type="sibTrans" cxnId="{E602FEB8-B48E-452F-B106-ABC82A013E13}">
      <dgm:prSet/>
      <dgm:spPr/>
      <dgm:t>
        <a:bodyPr/>
        <a:lstStyle/>
        <a:p>
          <a:endParaRPr lang="ru-RU"/>
        </a:p>
      </dgm:t>
    </dgm:pt>
    <dgm:pt modelId="{549443D0-BB5F-425A-8B6D-3D9AAA872249}">
      <dgm:prSet/>
      <dgm:spPr/>
      <dgm:t>
        <a:bodyPr/>
        <a:lstStyle/>
        <a:p>
          <a:r>
            <a:rPr lang="ru-RU" dirty="0" smtClean="0">
              <a:latin typeface="Arial" pitchFamily="34" charset="0"/>
              <a:cs typeface="Arial" pitchFamily="34" charset="0"/>
            </a:rPr>
            <a:t>договора, соглашения, локальные нормативные акты и трудовыми договорами – не оформлены должным образом</a:t>
          </a:r>
          <a:endParaRPr lang="ru-RU" dirty="0">
            <a:latin typeface="Arial" pitchFamily="34" charset="0"/>
            <a:cs typeface="Arial" pitchFamily="34" charset="0"/>
          </a:endParaRPr>
        </a:p>
      </dgm:t>
    </dgm:pt>
    <dgm:pt modelId="{F8A2697E-70AA-413E-A064-F66A03F80321}" type="parTrans" cxnId="{6C12A7DD-07D6-46C6-8084-1A77BACB6E67}">
      <dgm:prSet/>
      <dgm:spPr/>
      <dgm:t>
        <a:bodyPr/>
        <a:lstStyle/>
        <a:p>
          <a:endParaRPr lang="ru-RU"/>
        </a:p>
      </dgm:t>
    </dgm:pt>
    <dgm:pt modelId="{05BC9610-A5B2-46E9-8307-0FC9149F6D2F}" type="sibTrans" cxnId="{6C12A7DD-07D6-46C6-8084-1A77BACB6E67}">
      <dgm:prSet/>
      <dgm:spPr/>
      <dgm:t>
        <a:bodyPr/>
        <a:lstStyle/>
        <a:p>
          <a:endParaRPr lang="ru-RU"/>
        </a:p>
      </dgm:t>
    </dgm:pt>
    <dgm:pt modelId="{17BD2673-F45F-4A2F-9C1F-799DD956A176}">
      <dgm:prSet phldrT="[Текст]" custT="1"/>
      <dgm:spPr/>
      <dgm:t>
        <a:bodyPr/>
        <a:lstStyle/>
        <a:p>
          <a:r>
            <a:rPr lang="ru-RU" sz="1200" dirty="0" smtClean="0">
              <a:latin typeface="Arial" pitchFamily="34" charset="0"/>
              <a:cs typeface="Arial" pitchFamily="34" charset="0"/>
            </a:rPr>
            <a:t>- стратегические задачи предприятия</a:t>
          </a:r>
          <a:endParaRPr lang="ru-RU" sz="1200" dirty="0">
            <a:latin typeface="Arial" pitchFamily="34" charset="0"/>
            <a:cs typeface="Arial" pitchFamily="34" charset="0"/>
          </a:endParaRPr>
        </a:p>
      </dgm:t>
    </dgm:pt>
    <dgm:pt modelId="{66F008E0-875E-45CF-A437-5162D9F584A9}" type="parTrans" cxnId="{B9B1C8FD-D845-409F-8FF6-EAD8F34F7A48}">
      <dgm:prSet/>
      <dgm:spPr/>
      <dgm:t>
        <a:bodyPr/>
        <a:lstStyle/>
        <a:p>
          <a:endParaRPr lang="ru-RU"/>
        </a:p>
      </dgm:t>
    </dgm:pt>
    <dgm:pt modelId="{F02BB31F-BA01-4887-9245-D0B39CC0F7E4}" type="sibTrans" cxnId="{B9B1C8FD-D845-409F-8FF6-EAD8F34F7A48}">
      <dgm:prSet/>
      <dgm:spPr/>
      <dgm:t>
        <a:bodyPr/>
        <a:lstStyle/>
        <a:p>
          <a:endParaRPr lang="ru-RU"/>
        </a:p>
      </dgm:t>
    </dgm:pt>
    <dgm:pt modelId="{D5B4A71E-D3D0-44E3-B4D7-5359775E0C19}">
      <dgm:prSet custT="1"/>
      <dgm:spPr/>
      <dgm:t>
        <a:bodyPr/>
        <a:lstStyle/>
        <a:p>
          <a:r>
            <a:rPr lang="ru-RU" sz="1200" dirty="0">
              <a:latin typeface="Arial" pitchFamily="34" charset="0"/>
              <a:cs typeface="Arial" pitchFamily="34" charset="0"/>
            </a:rPr>
            <a:t> устойчивое развитие предприятия по всем направлениям </a:t>
          </a:r>
        </a:p>
      </dgm:t>
    </dgm:pt>
    <dgm:pt modelId="{BEDF6DA6-1B15-4C04-93A0-F5CB447EE1E4}" type="parTrans" cxnId="{D61E1B22-F531-40F5-91B5-8F8D93612489}">
      <dgm:prSet/>
      <dgm:spPr/>
      <dgm:t>
        <a:bodyPr/>
        <a:lstStyle/>
        <a:p>
          <a:endParaRPr lang="ru-RU"/>
        </a:p>
      </dgm:t>
    </dgm:pt>
    <dgm:pt modelId="{60337543-1F3F-4B07-9C6B-3B6F68DBD6D2}" type="sibTrans" cxnId="{D61E1B22-F531-40F5-91B5-8F8D93612489}">
      <dgm:prSet/>
      <dgm:spPr/>
      <dgm:t>
        <a:bodyPr/>
        <a:lstStyle/>
        <a:p>
          <a:endParaRPr lang="ru-RU"/>
        </a:p>
      </dgm:t>
    </dgm:pt>
    <dgm:pt modelId="{CCD02EA4-C016-450F-9C1D-BF680B7FED55}">
      <dgm:prSet custT="1"/>
      <dgm:spPr/>
      <dgm:t>
        <a:bodyPr/>
        <a:lstStyle/>
        <a:p>
          <a:r>
            <a:rPr lang="ru-RU" sz="1200" dirty="0">
              <a:latin typeface="Arial" pitchFamily="34" charset="0"/>
              <a:cs typeface="Arial" pitchFamily="34" charset="0"/>
            </a:rPr>
            <a:t>Увеличение производительности труда</a:t>
          </a:r>
        </a:p>
      </dgm:t>
    </dgm:pt>
    <dgm:pt modelId="{4B732321-D459-4A53-9C30-D7C229EAF4D1}" type="parTrans" cxnId="{62552270-8062-4AC6-B8DB-DD746DE1FC7A}">
      <dgm:prSet/>
      <dgm:spPr/>
      <dgm:t>
        <a:bodyPr/>
        <a:lstStyle/>
        <a:p>
          <a:endParaRPr lang="ru-RU"/>
        </a:p>
      </dgm:t>
    </dgm:pt>
    <dgm:pt modelId="{407B20A3-FA7C-4F36-809D-1B8FF65636F8}" type="sibTrans" cxnId="{62552270-8062-4AC6-B8DB-DD746DE1FC7A}">
      <dgm:prSet/>
      <dgm:spPr/>
      <dgm:t>
        <a:bodyPr/>
        <a:lstStyle/>
        <a:p>
          <a:endParaRPr lang="ru-RU"/>
        </a:p>
      </dgm:t>
    </dgm:pt>
    <dgm:pt modelId="{4940EC3E-4297-43B7-8557-A89848DB5B17}">
      <dgm:prSet custT="1"/>
      <dgm:spPr/>
      <dgm:t>
        <a:bodyPr/>
        <a:lstStyle/>
        <a:p>
          <a:r>
            <a:rPr lang="ru-RU" sz="1200" dirty="0">
              <a:latin typeface="Arial" pitchFamily="34" charset="0"/>
              <a:cs typeface="Arial" pitchFamily="34" charset="0"/>
            </a:rPr>
            <a:t>Снижение издержек</a:t>
          </a:r>
        </a:p>
      </dgm:t>
    </dgm:pt>
    <dgm:pt modelId="{CF9739AF-6039-4EBD-AF61-674A5644ABC2}" type="parTrans" cxnId="{E7991614-AD34-4FDE-BFF9-5E0DFDCD1A7B}">
      <dgm:prSet/>
      <dgm:spPr/>
      <dgm:t>
        <a:bodyPr/>
        <a:lstStyle/>
        <a:p>
          <a:endParaRPr lang="ru-RU"/>
        </a:p>
      </dgm:t>
    </dgm:pt>
    <dgm:pt modelId="{DF9DA0C7-CED3-4A85-BE73-319F61BB32B8}" type="sibTrans" cxnId="{E7991614-AD34-4FDE-BFF9-5E0DFDCD1A7B}">
      <dgm:prSet/>
      <dgm:spPr/>
      <dgm:t>
        <a:bodyPr/>
        <a:lstStyle/>
        <a:p>
          <a:endParaRPr lang="ru-RU"/>
        </a:p>
      </dgm:t>
    </dgm:pt>
    <dgm:pt modelId="{BBB8543A-7F24-47BA-A991-76EEAE940B72}">
      <dgm:prSet custT="1"/>
      <dgm:spPr/>
      <dgm:t>
        <a:bodyPr/>
        <a:lstStyle/>
        <a:p>
          <a:r>
            <a:rPr lang="ru-RU" sz="1200" dirty="0" smtClean="0">
              <a:latin typeface="Arial" pitchFamily="34" charset="0"/>
              <a:cs typeface="Arial" pitchFamily="34" charset="0"/>
            </a:rPr>
            <a:t>- содержание труда</a:t>
          </a:r>
          <a:endParaRPr lang="ru-RU" sz="1200" dirty="0">
            <a:latin typeface="Arial" pitchFamily="34" charset="0"/>
            <a:cs typeface="Arial" pitchFamily="34" charset="0"/>
          </a:endParaRPr>
        </a:p>
      </dgm:t>
    </dgm:pt>
    <dgm:pt modelId="{939BE682-E554-47C4-BC35-4BC8350EF180}" type="parTrans" cxnId="{04C00ACA-A33B-4569-A5F9-096FC812FED2}">
      <dgm:prSet/>
      <dgm:spPr/>
      <dgm:t>
        <a:bodyPr/>
        <a:lstStyle/>
        <a:p>
          <a:endParaRPr lang="ru-RU"/>
        </a:p>
      </dgm:t>
    </dgm:pt>
    <dgm:pt modelId="{6675B02B-A7CC-43BA-B210-F64611A38754}" type="sibTrans" cxnId="{04C00ACA-A33B-4569-A5F9-096FC812FED2}">
      <dgm:prSet/>
      <dgm:spPr/>
      <dgm:t>
        <a:bodyPr/>
        <a:lstStyle/>
        <a:p>
          <a:endParaRPr lang="ru-RU"/>
        </a:p>
      </dgm:t>
    </dgm:pt>
    <dgm:pt modelId="{3E7349B8-3F0A-4BFC-9FF8-45A053E7E6F4}">
      <dgm:prSet/>
      <dgm:spPr/>
      <dgm:t>
        <a:bodyPr/>
        <a:lstStyle/>
        <a:p>
          <a:r>
            <a:rPr lang="ru-RU" dirty="0" smtClean="0">
              <a:latin typeface="Arial" pitchFamily="34" charset="0"/>
              <a:cs typeface="Arial" pitchFamily="34" charset="0"/>
            </a:rPr>
            <a:t>Учет не ведется</a:t>
          </a:r>
          <a:endParaRPr lang="ru-RU" dirty="0">
            <a:latin typeface="Arial" pitchFamily="34" charset="0"/>
            <a:cs typeface="Arial" pitchFamily="34" charset="0"/>
          </a:endParaRPr>
        </a:p>
      </dgm:t>
    </dgm:pt>
    <dgm:pt modelId="{86CB617B-CDB1-4054-8AB7-1B98BD06E74B}" type="parTrans" cxnId="{73EE80DF-1FC8-4B63-985A-E760DC8E24F2}">
      <dgm:prSet/>
      <dgm:spPr/>
      <dgm:t>
        <a:bodyPr/>
        <a:lstStyle/>
        <a:p>
          <a:endParaRPr lang="ru-RU"/>
        </a:p>
      </dgm:t>
    </dgm:pt>
    <dgm:pt modelId="{5B291424-E027-47D2-812D-6B07A9E068AC}" type="sibTrans" cxnId="{73EE80DF-1FC8-4B63-985A-E760DC8E24F2}">
      <dgm:prSet/>
      <dgm:spPr/>
      <dgm:t>
        <a:bodyPr/>
        <a:lstStyle/>
        <a:p>
          <a:endParaRPr lang="ru-RU"/>
        </a:p>
      </dgm:t>
    </dgm:pt>
    <dgm:pt modelId="{89E2CE5F-0B0C-47AF-86FC-C6756A7C520D}" type="pres">
      <dgm:prSet presAssocID="{A6EF31A2-A7C6-4C8F-8CED-A61D8DF35FB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07F708F-8B2F-4981-BACB-15CA8E0B815F}" type="pres">
      <dgm:prSet presAssocID="{17BD2673-F45F-4A2F-9C1F-799DD956A176}" presName="parentLin" presStyleCnt="0"/>
      <dgm:spPr/>
    </dgm:pt>
    <dgm:pt modelId="{28CD39C6-3C01-40F5-B779-A2E2B5138291}" type="pres">
      <dgm:prSet presAssocID="{17BD2673-F45F-4A2F-9C1F-799DD956A176}" presName="parentLeftMargin" presStyleLbl="node1" presStyleIdx="0" presStyleCnt="6"/>
      <dgm:spPr/>
      <dgm:t>
        <a:bodyPr/>
        <a:lstStyle/>
        <a:p>
          <a:endParaRPr lang="ru-RU"/>
        </a:p>
      </dgm:t>
    </dgm:pt>
    <dgm:pt modelId="{00D899C6-7A53-4EB3-9502-D9FCBC19C83D}" type="pres">
      <dgm:prSet presAssocID="{17BD2673-F45F-4A2F-9C1F-799DD956A176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DCA73D-85E2-4719-BBD0-0FD14E73ECD1}" type="pres">
      <dgm:prSet presAssocID="{17BD2673-F45F-4A2F-9C1F-799DD956A176}" presName="negativeSpace" presStyleCnt="0"/>
      <dgm:spPr/>
    </dgm:pt>
    <dgm:pt modelId="{2B656065-BC56-4AAF-8BAA-60904A48FDA9}" type="pres">
      <dgm:prSet presAssocID="{17BD2673-F45F-4A2F-9C1F-799DD956A176}" presName="childText" presStyleLbl="conFgAcc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9CB6EE-AF59-46F6-BBB5-61797556CCC2}" type="pres">
      <dgm:prSet presAssocID="{F02BB31F-BA01-4887-9245-D0B39CC0F7E4}" presName="spaceBetweenRectangles" presStyleCnt="0"/>
      <dgm:spPr/>
    </dgm:pt>
    <dgm:pt modelId="{7D853854-8E3D-41B8-A5CC-6BD1840CF19A}" type="pres">
      <dgm:prSet presAssocID="{BBB8543A-7F24-47BA-A991-76EEAE940B72}" presName="parentLin" presStyleCnt="0"/>
      <dgm:spPr/>
    </dgm:pt>
    <dgm:pt modelId="{A0315BEB-9E79-40B0-AA83-4B690FB43EF6}" type="pres">
      <dgm:prSet presAssocID="{BBB8543A-7F24-47BA-A991-76EEAE940B72}" presName="parentLeftMargin" presStyleLbl="node1" presStyleIdx="0" presStyleCnt="6"/>
      <dgm:spPr/>
      <dgm:t>
        <a:bodyPr/>
        <a:lstStyle/>
        <a:p>
          <a:endParaRPr lang="ru-RU"/>
        </a:p>
      </dgm:t>
    </dgm:pt>
    <dgm:pt modelId="{518B1A14-5A8A-4101-A350-7EBDFE2CA76C}" type="pres">
      <dgm:prSet presAssocID="{BBB8543A-7F24-47BA-A991-76EEAE940B72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44F171-36D5-42E3-BECF-CDA5993076DA}" type="pres">
      <dgm:prSet presAssocID="{BBB8543A-7F24-47BA-A991-76EEAE940B72}" presName="negativeSpace" presStyleCnt="0"/>
      <dgm:spPr/>
    </dgm:pt>
    <dgm:pt modelId="{D4AD1C18-2560-4539-83EE-51144EA4026E}" type="pres">
      <dgm:prSet presAssocID="{BBB8543A-7F24-47BA-A991-76EEAE940B72}" presName="childText" presStyleLbl="conFgAcc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504D99-F106-4E7E-B6C5-37D335818C0B}" type="pres">
      <dgm:prSet presAssocID="{6675B02B-A7CC-43BA-B210-F64611A38754}" presName="spaceBetweenRectangles" presStyleCnt="0"/>
      <dgm:spPr/>
    </dgm:pt>
    <dgm:pt modelId="{8CC1A833-A6E9-458B-8494-04E99E7DF584}" type="pres">
      <dgm:prSet presAssocID="{EBA01A4C-318B-472F-82A4-AC854B653EF3}" presName="parentLin" presStyleCnt="0"/>
      <dgm:spPr/>
    </dgm:pt>
    <dgm:pt modelId="{600FB34E-094B-4C6A-92FB-873744711C0E}" type="pres">
      <dgm:prSet presAssocID="{EBA01A4C-318B-472F-82A4-AC854B653EF3}" presName="parentLeftMargin" presStyleLbl="node1" presStyleIdx="1" presStyleCnt="6"/>
      <dgm:spPr/>
      <dgm:t>
        <a:bodyPr/>
        <a:lstStyle/>
        <a:p>
          <a:endParaRPr lang="ru-RU"/>
        </a:p>
      </dgm:t>
    </dgm:pt>
    <dgm:pt modelId="{32E567B3-A993-4BBC-9F17-81CB409329AF}" type="pres">
      <dgm:prSet presAssocID="{EBA01A4C-318B-472F-82A4-AC854B653EF3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5959BB-AB4F-4A70-81FB-27A361301A34}" type="pres">
      <dgm:prSet presAssocID="{EBA01A4C-318B-472F-82A4-AC854B653EF3}" presName="negativeSpace" presStyleCnt="0"/>
      <dgm:spPr/>
    </dgm:pt>
    <dgm:pt modelId="{F1E481EC-80AA-494C-BFD1-08543D76995C}" type="pres">
      <dgm:prSet presAssocID="{EBA01A4C-318B-472F-82A4-AC854B653EF3}" presName="childText" presStyleLbl="conFgAcc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ECA016-6801-460A-BC1F-5E426DFD207C}" type="pres">
      <dgm:prSet presAssocID="{52C5C0BB-ED9B-4D4D-8C67-C2291C2D264C}" presName="spaceBetweenRectangles" presStyleCnt="0"/>
      <dgm:spPr/>
    </dgm:pt>
    <dgm:pt modelId="{1E70CA5F-FE41-44C3-88C3-999C7854A504}" type="pres">
      <dgm:prSet presAssocID="{3D1A22EB-7A40-4990-9C5C-4DFE9802E333}" presName="parentLin" presStyleCnt="0"/>
      <dgm:spPr/>
    </dgm:pt>
    <dgm:pt modelId="{BF2BB14E-89C2-44A0-AD9F-9347A02E645E}" type="pres">
      <dgm:prSet presAssocID="{3D1A22EB-7A40-4990-9C5C-4DFE9802E333}" presName="parentLeftMargin" presStyleLbl="node1" presStyleIdx="2" presStyleCnt="6"/>
      <dgm:spPr/>
      <dgm:t>
        <a:bodyPr/>
        <a:lstStyle/>
        <a:p>
          <a:endParaRPr lang="ru-RU"/>
        </a:p>
      </dgm:t>
    </dgm:pt>
    <dgm:pt modelId="{A52FFE5B-E45C-4F6C-B70A-B8E40963C89F}" type="pres">
      <dgm:prSet presAssocID="{3D1A22EB-7A40-4990-9C5C-4DFE9802E333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41BBEB-442E-4689-B8F6-BBC3BE30EDDF}" type="pres">
      <dgm:prSet presAssocID="{3D1A22EB-7A40-4990-9C5C-4DFE9802E333}" presName="negativeSpace" presStyleCnt="0"/>
      <dgm:spPr/>
    </dgm:pt>
    <dgm:pt modelId="{27719B61-2AFE-466D-A132-5F15E715109D}" type="pres">
      <dgm:prSet presAssocID="{3D1A22EB-7A40-4990-9C5C-4DFE9802E333}" presName="childText" presStyleLbl="conFgAcc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B2D208-3613-44CF-970B-95C6563141C3}" type="pres">
      <dgm:prSet presAssocID="{498A18EF-FC1B-47EB-A4FC-1E5238625850}" presName="spaceBetweenRectangles" presStyleCnt="0"/>
      <dgm:spPr/>
    </dgm:pt>
    <dgm:pt modelId="{D295C58D-FCD0-40AE-8547-FBFA8EACE315}" type="pres">
      <dgm:prSet presAssocID="{E8AD079A-193C-4ECA-97D8-3BAE7858D7A4}" presName="parentLin" presStyleCnt="0"/>
      <dgm:spPr/>
    </dgm:pt>
    <dgm:pt modelId="{076944A3-5CF5-4446-8FE8-18497E9B74E8}" type="pres">
      <dgm:prSet presAssocID="{E8AD079A-193C-4ECA-97D8-3BAE7858D7A4}" presName="parentLeftMargin" presStyleLbl="node1" presStyleIdx="3" presStyleCnt="6"/>
      <dgm:spPr/>
      <dgm:t>
        <a:bodyPr/>
        <a:lstStyle/>
        <a:p>
          <a:endParaRPr lang="ru-RU"/>
        </a:p>
      </dgm:t>
    </dgm:pt>
    <dgm:pt modelId="{BD26697A-406E-44C0-AAF0-C0979B941832}" type="pres">
      <dgm:prSet presAssocID="{E8AD079A-193C-4ECA-97D8-3BAE7858D7A4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5F473A-0ADE-4AC3-A123-E30F8B41F827}" type="pres">
      <dgm:prSet presAssocID="{E8AD079A-193C-4ECA-97D8-3BAE7858D7A4}" presName="negativeSpace" presStyleCnt="0"/>
      <dgm:spPr/>
    </dgm:pt>
    <dgm:pt modelId="{9BD4E641-A68C-4F77-9897-B2472E9C0FFF}" type="pres">
      <dgm:prSet presAssocID="{E8AD079A-193C-4ECA-97D8-3BAE7858D7A4}" presName="childText" presStyleLbl="conFgAcc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4DAE71-87E8-4495-93FD-15914041C939}" type="pres">
      <dgm:prSet presAssocID="{BE51B8CF-36AF-45DE-A9EC-DBDAC0CF615C}" presName="spaceBetweenRectangles" presStyleCnt="0"/>
      <dgm:spPr/>
    </dgm:pt>
    <dgm:pt modelId="{681953EB-9B86-4EAB-A45D-C72077A40085}" type="pres">
      <dgm:prSet presAssocID="{004C786D-5D0B-4B65-8CF6-279B6196AAA6}" presName="parentLin" presStyleCnt="0"/>
      <dgm:spPr/>
    </dgm:pt>
    <dgm:pt modelId="{FE17D0E8-9E3A-4981-910E-66CDA9DA8616}" type="pres">
      <dgm:prSet presAssocID="{004C786D-5D0B-4B65-8CF6-279B6196AAA6}" presName="parentLeftMargin" presStyleLbl="node1" presStyleIdx="4" presStyleCnt="6"/>
      <dgm:spPr/>
      <dgm:t>
        <a:bodyPr/>
        <a:lstStyle/>
        <a:p>
          <a:endParaRPr lang="ru-RU"/>
        </a:p>
      </dgm:t>
    </dgm:pt>
    <dgm:pt modelId="{27C1C39B-D40D-4080-99A6-A455DDA2558C}" type="pres">
      <dgm:prSet presAssocID="{004C786D-5D0B-4B65-8CF6-279B6196AAA6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A704EA-71A0-4189-A7C4-F620741F542D}" type="pres">
      <dgm:prSet presAssocID="{004C786D-5D0B-4B65-8CF6-279B6196AAA6}" presName="negativeSpace" presStyleCnt="0"/>
      <dgm:spPr/>
    </dgm:pt>
    <dgm:pt modelId="{D61C2FB7-A389-4E1B-9322-4101BAA20861}" type="pres">
      <dgm:prSet presAssocID="{004C786D-5D0B-4B65-8CF6-279B6196AAA6}" presName="childText" presStyleLbl="conFgAcc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D5905FF-7B17-439D-B900-F06253AD9057}" srcId="{BBB8543A-7F24-47BA-A991-76EEAE940B72}" destId="{DD73D52E-DA20-453A-B2DE-E67CF1F64297}" srcOrd="2" destOrd="0" parTransId="{1754B8AB-D065-49F7-8151-C3711B92232D}" sibTransId="{D5C717F0-F6FE-498A-ABF0-DFD15D274015}"/>
    <dgm:cxn modelId="{62552270-8062-4AC6-B8DB-DD746DE1FC7A}" srcId="{17BD2673-F45F-4A2F-9C1F-799DD956A176}" destId="{CCD02EA4-C016-450F-9C1D-BF680B7FED55}" srcOrd="1" destOrd="0" parTransId="{4B732321-D459-4A53-9C30-D7C229EAF4D1}" sibTransId="{407B20A3-FA7C-4F36-809D-1B8FF65636F8}"/>
    <dgm:cxn modelId="{C9A5E29C-9BCB-495D-BB01-E3FF81B279C0}" type="presOf" srcId="{BFD393D1-BE66-424D-8A2A-D51ACAA9C128}" destId="{D61C2FB7-A389-4E1B-9322-4101BAA20861}" srcOrd="0" destOrd="0" presId="urn:microsoft.com/office/officeart/2005/8/layout/list1"/>
    <dgm:cxn modelId="{0761A302-D502-4842-83D0-4DE4A8B3B960}" type="presOf" srcId="{DD73D52E-DA20-453A-B2DE-E67CF1F64297}" destId="{D4AD1C18-2560-4539-83EE-51144EA4026E}" srcOrd="0" destOrd="2" presId="urn:microsoft.com/office/officeart/2005/8/layout/list1"/>
    <dgm:cxn modelId="{823543A6-6C46-4E02-9CDA-4F5CC6101899}" srcId="{A6EF31A2-A7C6-4C8F-8CED-A61D8DF35FB3}" destId="{E8AD079A-193C-4ECA-97D8-3BAE7858D7A4}" srcOrd="4" destOrd="0" parTransId="{2F6C915E-6266-418C-9827-DDFB443BE530}" sibTransId="{BE51B8CF-36AF-45DE-A9EC-DBDAC0CF615C}"/>
    <dgm:cxn modelId="{B7CB4575-4144-4E3E-B353-04664FAF6D7D}" type="presOf" srcId="{3D1A22EB-7A40-4990-9C5C-4DFE9802E333}" destId="{A52FFE5B-E45C-4F6C-B70A-B8E40963C89F}" srcOrd="1" destOrd="0" presId="urn:microsoft.com/office/officeart/2005/8/layout/list1"/>
    <dgm:cxn modelId="{722BF8D5-84AD-4971-AC4F-4A9DA4F58FEF}" srcId="{004C786D-5D0B-4B65-8CF6-279B6196AAA6}" destId="{BFD393D1-BE66-424D-8A2A-D51ACAA9C128}" srcOrd="0" destOrd="0" parTransId="{7892D8DF-2D7B-446E-995B-F07C7C75B60E}" sibTransId="{946CE32A-F5CF-4610-8AC2-76C8A2B5330D}"/>
    <dgm:cxn modelId="{884B936F-C50A-4ABB-928B-A6DB2FB0760D}" type="presOf" srcId="{EBA01A4C-318B-472F-82A4-AC854B653EF3}" destId="{600FB34E-094B-4C6A-92FB-873744711C0E}" srcOrd="0" destOrd="0" presId="urn:microsoft.com/office/officeart/2005/8/layout/list1"/>
    <dgm:cxn modelId="{0AE6A02E-6A0E-4776-B63D-59E83719360A}" srcId="{A6EF31A2-A7C6-4C8F-8CED-A61D8DF35FB3}" destId="{3D1A22EB-7A40-4990-9C5C-4DFE9802E333}" srcOrd="3" destOrd="0" parTransId="{323AE2C8-197B-42D0-AF3E-A2D5982C6168}" sibTransId="{498A18EF-FC1B-47EB-A4FC-1E5238625850}"/>
    <dgm:cxn modelId="{B357BF1F-43FE-4739-9A98-DF65DAD06D94}" type="presOf" srcId="{550DEE0E-DC46-402A-9B1B-453389F11C4B}" destId="{27719B61-2AFE-466D-A132-5F15E715109D}" srcOrd="0" destOrd="0" presId="urn:microsoft.com/office/officeart/2005/8/layout/list1"/>
    <dgm:cxn modelId="{632962DB-6AF8-42B9-951C-7EA01FCF5297}" srcId="{A6EF31A2-A7C6-4C8F-8CED-A61D8DF35FB3}" destId="{004C786D-5D0B-4B65-8CF6-279B6196AAA6}" srcOrd="5" destOrd="0" parTransId="{F870872A-F6B4-4005-9C28-34F5A60FC5E2}" sibTransId="{9F124E41-A298-4825-8FFE-7B4BB27EAA60}"/>
    <dgm:cxn modelId="{E7991614-AD34-4FDE-BFF9-5E0DFDCD1A7B}" srcId="{17BD2673-F45F-4A2F-9C1F-799DD956A176}" destId="{4940EC3E-4297-43B7-8557-A89848DB5B17}" srcOrd="2" destOrd="0" parTransId="{CF9739AF-6039-4EBD-AF61-674A5644ABC2}" sibTransId="{DF9DA0C7-CED3-4A85-BE73-319F61BB32B8}"/>
    <dgm:cxn modelId="{D19166B9-4975-40EA-A067-E4FE271A1048}" type="presOf" srcId="{BBB8543A-7F24-47BA-A991-76EEAE940B72}" destId="{518B1A14-5A8A-4101-A350-7EBDFE2CA76C}" srcOrd="1" destOrd="0" presId="urn:microsoft.com/office/officeart/2005/8/layout/list1"/>
    <dgm:cxn modelId="{82801734-C68A-41D8-B12E-F6D83E62BDB7}" type="presOf" srcId="{FE8F52A0-FBB7-40C5-97AC-3EF06D83CEAC}" destId="{D4AD1C18-2560-4539-83EE-51144EA4026E}" srcOrd="0" destOrd="1" presId="urn:microsoft.com/office/officeart/2005/8/layout/list1"/>
    <dgm:cxn modelId="{F0195069-2924-415A-8507-C57949765E7A}" type="presOf" srcId="{73618E1C-475F-4D69-9274-284FD61622D6}" destId="{D4AD1C18-2560-4539-83EE-51144EA4026E}" srcOrd="0" destOrd="0" presId="urn:microsoft.com/office/officeart/2005/8/layout/list1"/>
    <dgm:cxn modelId="{5475973D-6DAE-4D5C-82FE-9C9D77C6BFED}" srcId="{EBA01A4C-318B-472F-82A4-AC854B653EF3}" destId="{078EA9DE-E5CD-416E-9D27-878E6EFA790E}" srcOrd="2" destOrd="0" parTransId="{81ADD789-324E-4023-96BC-FC6425A6213E}" sibTransId="{68A94FE9-21DB-48E7-B5DE-C07E0A753A0F}"/>
    <dgm:cxn modelId="{1E1A976E-DA4F-420C-AFA7-DBC9B617B8A0}" srcId="{BBB8543A-7F24-47BA-A991-76EEAE940B72}" destId="{FE8F52A0-FBB7-40C5-97AC-3EF06D83CEAC}" srcOrd="1" destOrd="0" parTransId="{EB8B80C4-E970-4BBE-B688-4F5EC841BC65}" sibTransId="{8CF52C0D-A9A2-429B-BBFC-E9947A64B97D}"/>
    <dgm:cxn modelId="{73EE80DF-1FC8-4B63-985A-E760DC8E24F2}" srcId="{E8AD079A-193C-4ECA-97D8-3BAE7858D7A4}" destId="{3E7349B8-3F0A-4BFC-9FF8-45A053E7E6F4}" srcOrd="1" destOrd="0" parTransId="{86CB617B-CDB1-4054-8AB7-1B98BD06E74B}" sibTransId="{5B291424-E027-47D2-812D-6B07A9E068AC}"/>
    <dgm:cxn modelId="{E5A90282-3ED1-42EC-9165-BC1B0FBB967D}" srcId="{3D1A22EB-7A40-4990-9C5C-4DFE9802E333}" destId="{550DEE0E-DC46-402A-9B1B-453389F11C4B}" srcOrd="0" destOrd="0" parTransId="{113EF773-B05F-4C7A-8A67-9C81B5656043}" sibTransId="{1B90F0C7-A486-4164-88E1-6F25B74CAD3F}"/>
    <dgm:cxn modelId="{794EA05D-A860-4685-9515-A7ADB42C0458}" type="presOf" srcId="{3E7349B8-3F0A-4BFC-9FF8-45A053E7E6F4}" destId="{9BD4E641-A68C-4F77-9897-B2472E9C0FFF}" srcOrd="0" destOrd="1" presId="urn:microsoft.com/office/officeart/2005/8/layout/list1"/>
    <dgm:cxn modelId="{983BAEC9-B0FA-4577-B424-7C4105ED849F}" type="presOf" srcId="{004C786D-5D0B-4B65-8CF6-279B6196AAA6}" destId="{27C1C39B-D40D-4080-99A6-A455DDA2558C}" srcOrd="1" destOrd="0" presId="urn:microsoft.com/office/officeart/2005/8/layout/list1"/>
    <dgm:cxn modelId="{D826F637-B720-43BB-923E-BBB08FF124EC}" type="presOf" srcId="{17BD2673-F45F-4A2F-9C1F-799DD956A176}" destId="{00D899C6-7A53-4EB3-9502-D9FCBC19C83D}" srcOrd="1" destOrd="0" presId="urn:microsoft.com/office/officeart/2005/8/layout/list1"/>
    <dgm:cxn modelId="{571ACB93-C068-4449-86A7-6871434F3A85}" type="presOf" srcId="{E8AD079A-193C-4ECA-97D8-3BAE7858D7A4}" destId="{076944A3-5CF5-4446-8FE8-18497E9B74E8}" srcOrd="0" destOrd="0" presId="urn:microsoft.com/office/officeart/2005/8/layout/list1"/>
    <dgm:cxn modelId="{D61E1B22-F531-40F5-91B5-8F8D93612489}" srcId="{17BD2673-F45F-4A2F-9C1F-799DD956A176}" destId="{D5B4A71E-D3D0-44E3-B4D7-5359775E0C19}" srcOrd="0" destOrd="0" parTransId="{BEDF6DA6-1B15-4C04-93A0-F5CB447EE1E4}" sibTransId="{60337543-1F3F-4B07-9C6B-3B6F68DBD6D2}"/>
    <dgm:cxn modelId="{D7C927E2-D54B-4C4A-9B55-E195ACC67D81}" srcId="{A6EF31A2-A7C6-4C8F-8CED-A61D8DF35FB3}" destId="{EBA01A4C-318B-472F-82A4-AC854B653EF3}" srcOrd="2" destOrd="0" parTransId="{1D03713A-F952-48A3-A300-9330B285584E}" sibTransId="{52C5C0BB-ED9B-4D4D-8C67-C2291C2D264C}"/>
    <dgm:cxn modelId="{368B2157-4DEF-45B4-8834-33EA32EB9D77}" type="presOf" srcId="{EBA01A4C-318B-472F-82A4-AC854B653EF3}" destId="{32E567B3-A993-4BBC-9F17-81CB409329AF}" srcOrd="1" destOrd="0" presId="urn:microsoft.com/office/officeart/2005/8/layout/list1"/>
    <dgm:cxn modelId="{C09E69AD-9F55-4F88-B684-B4CF4955E21E}" type="presOf" srcId="{4940EC3E-4297-43B7-8557-A89848DB5B17}" destId="{2B656065-BC56-4AAF-8BAA-60904A48FDA9}" srcOrd="0" destOrd="2" presId="urn:microsoft.com/office/officeart/2005/8/layout/list1"/>
    <dgm:cxn modelId="{D995FAC0-8564-4E07-A3C6-9F431FFDFB52}" type="presOf" srcId="{17BD2673-F45F-4A2F-9C1F-799DD956A176}" destId="{28CD39C6-3C01-40F5-B779-A2E2B5138291}" srcOrd="0" destOrd="0" presId="urn:microsoft.com/office/officeart/2005/8/layout/list1"/>
    <dgm:cxn modelId="{8FD34729-6B7B-4F68-8818-634B8D6E632F}" type="presOf" srcId="{A6EF31A2-A7C6-4C8F-8CED-A61D8DF35FB3}" destId="{89E2CE5F-0B0C-47AF-86FC-C6756A7C520D}" srcOrd="0" destOrd="0" presId="urn:microsoft.com/office/officeart/2005/8/layout/list1"/>
    <dgm:cxn modelId="{D8B7E064-5DF0-4754-8045-5B167C4500BA}" type="presOf" srcId="{379DB4A7-D075-44EB-9558-61A0F3E39913}" destId="{27719B61-2AFE-466D-A132-5F15E715109D}" srcOrd="0" destOrd="1" presId="urn:microsoft.com/office/officeart/2005/8/layout/list1"/>
    <dgm:cxn modelId="{46D933FD-936A-485B-932A-5F2DDB544C85}" type="presOf" srcId="{549443D0-BB5F-425A-8B6D-3D9AAA872249}" destId="{9BD4E641-A68C-4F77-9897-B2472E9C0FFF}" srcOrd="0" destOrd="0" presId="urn:microsoft.com/office/officeart/2005/8/layout/list1"/>
    <dgm:cxn modelId="{1B2932D8-65B9-40D5-BF67-797BC17AFAAA}" type="presOf" srcId="{8B3E1697-61DC-46E1-9403-D5FC1CFFCD73}" destId="{F1E481EC-80AA-494C-BFD1-08543D76995C}" srcOrd="0" destOrd="1" presId="urn:microsoft.com/office/officeart/2005/8/layout/list1"/>
    <dgm:cxn modelId="{4002346E-1F31-46F2-9161-1D4F3221FA7D}" type="presOf" srcId="{078EA9DE-E5CD-416E-9D27-878E6EFA790E}" destId="{F1E481EC-80AA-494C-BFD1-08543D76995C}" srcOrd="0" destOrd="2" presId="urn:microsoft.com/office/officeart/2005/8/layout/list1"/>
    <dgm:cxn modelId="{04C00ACA-A33B-4569-A5F9-096FC812FED2}" srcId="{A6EF31A2-A7C6-4C8F-8CED-A61D8DF35FB3}" destId="{BBB8543A-7F24-47BA-A991-76EEAE940B72}" srcOrd="1" destOrd="0" parTransId="{939BE682-E554-47C4-BC35-4BC8350EF180}" sibTransId="{6675B02B-A7CC-43BA-B210-F64611A38754}"/>
    <dgm:cxn modelId="{6C12A7DD-07D6-46C6-8084-1A77BACB6E67}" srcId="{E8AD079A-193C-4ECA-97D8-3BAE7858D7A4}" destId="{549443D0-BB5F-425A-8B6D-3D9AAA872249}" srcOrd="0" destOrd="0" parTransId="{F8A2697E-70AA-413E-A064-F66A03F80321}" sibTransId="{05BC9610-A5B2-46E9-8307-0FC9149F6D2F}"/>
    <dgm:cxn modelId="{8BBCE165-11F4-4BF9-8F6E-5472E0BDD052}" type="presOf" srcId="{BBB8543A-7F24-47BA-A991-76EEAE940B72}" destId="{A0315BEB-9E79-40B0-AA83-4B690FB43EF6}" srcOrd="0" destOrd="0" presId="urn:microsoft.com/office/officeart/2005/8/layout/list1"/>
    <dgm:cxn modelId="{A300CA34-EE3F-43FF-9825-09575731FCE7}" srcId="{EBA01A4C-318B-472F-82A4-AC854B653EF3}" destId="{B4D06747-49A1-4F58-BFAD-800295E27F6E}" srcOrd="0" destOrd="0" parTransId="{C1A5FCC7-65AE-495E-A018-29F414059AE4}" sibTransId="{65E76B8E-6CFC-4EDC-82C6-2620EF42474B}"/>
    <dgm:cxn modelId="{B6EA93A8-6D6B-4051-8864-54FCDA24B234}" srcId="{BBB8543A-7F24-47BA-A991-76EEAE940B72}" destId="{73618E1C-475F-4D69-9274-284FD61622D6}" srcOrd="0" destOrd="0" parTransId="{A4FD01D2-FB9A-47E2-9218-5C03A98CC970}" sibTransId="{3D3DC832-64E1-4996-AC2E-19C4F6B92B89}"/>
    <dgm:cxn modelId="{2A401A1C-BCBD-4602-AA5F-1052030B5FC1}" type="presOf" srcId="{CCD02EA4-C016-450F-9C1D-BF680B7FED55}" destId="{2B656065-BC56-4AAF-8BAA-60904A48FDA9}" srcOrd="0" destOrd="1" presId="urn:microsoft.com/office/officeart/2005/8/layout/list1"/>
    <dgm:cxn modelId="{1EA7DA54-D83F-439E-A7A7-1EEA53648ACE}" type="presOf" srcId="{E8AD079A-193C-4ECA-97D8-3BAE7858D7A4}" destId="{BD26697A-406E-44C0-AAF0-C0979B941832}" srcOrd="1" destOrd="0" presId="urn:microsoft.com/office/officeart/2005/8/layout/list1"/>
    <dgm:cxn modelId="{64BE53C3-984C-45BD-AF55-6EF28519D1F5}" type="presOf" srcId="{B4D06747-49A1-4F58-BFAD-800295E27F6E}" destId="{F1E481EC-80AA-494C-BFD1-08543D76995C}" srcOrd="0" destOrd="0" presId="urn:microsoft.com/office/officeart/2005/8/layout/list1"/>
    <dgm:cxn modelId="{68B11204-6264-4C6A-AE0B-8EB81BFF43B9}" type="presOf" srcId="{004C786D-5D0B-4B65-8CF6-279B6196AAA6}" destId="{FE17D0E8-9E3A-4981-910E-66CDA9DA8616}" srcOrd="0" destOrd="0" presId="urn:microsoft.com/office/officeart/2005/8/layout/list1"/>
    <dgm:cxn modelId="{5778F90A-7E31-4E33-AFC1-B43D6A0A5042}" type="presOf" srcId="{3D1A22EB-7A40-4990-9C5C-4DFE9802E333}" destId="{BF2BB14E-89C2-44A0-AD9F-9347A02E645E}" srcOrd="0" destOrd="0" presId="urn:microsoft.com/office/officeart/2005/8/layout/list1"/>
    <dgm:cxn modelId="{B9B1C8FD-D845-409F-8FF6-EAD8F34F7A48}" srcId="{A6EF31A2-A7C6-4C8F-8CED-A61D8DF35FB3}" destId="{17BD2673-F45F-4A2F-9C1F-799DD956A176}" srcOrd="0" destOrd="0" parTransId="{66F008E0-875E-45CF-A437-5162D9F584A9}" sibTransId="{F02BB31F-BA01-4887-9245-D0B39CC0F7E4}"/>
    <dgm:cxn modelId="{6D70DD68-6BA0-4C83-BC5A-4F5F56A6510F}" srcId="{EBA01A4C-318B-472F-82A4-AC854B653EF3}" destId="{8B3E1697-61DC-46E1-9403-D5FC1CFFCD73}" srcOrd="1" destOrd="0" parTransId="{33AFC8BF-D1FB-4BA3-8725-A1243A936C19}" sibTransId="{A69E5C67-A1C2-4BE8-967F-C5FE9B2358E5}"/>
    <dgm:cxn modelId="{777C8391-BA0B-478D-B1C9-D1CFE44DCC54}" type="presOf" srcId="{D5B4A71E-D3D0-44E3-B4D7-5359775E0C19}" destId="{2B656065-BC56-4AAF-8BAA-60904A48FDA9}" srcOrd="0" destOrd="0" presId="urn:microsoft.com/office/officeart/2005/8/layout/list1"/>
    <dgm:cxn modelId="{E602FEB8-B48E-452F-B106-ABC82A013E13}" srcId="{3D1A22EB-7A40-4990-9C5C-4DFE9802E333}" destId="{379DB4A7-D075-44EB-9558-61A0F3E39913}" srcOrd="1" destOrd="0" parTransId="{7CEB964E-6038-4CC6-9BBA-D8D75F4FDD8D}" sibTransId="{A081DA84-7D1C-4AAE-9B57-0CBFD2B65E39}"/>
    <dgm:cxn modelId="{34F01136-F6B4-4382-BFDA-B1E9E5FE9633}" type="presParOf" srcId="{89E2CE5F-0B0C-47AF-86FC-C6756A7C520D}" destId="{F07F708F-8B2F-4981-BACB-15CA8E0B815F}" srcOrd="0" destOrd="0" presId="urn:microsoft.com/office/officeart/2005/8/layout/list1"/>
    <dgm:cxn modelId="{A554F25A-B720-4967-9B00-954136EB9D1C}" type="presParOf" srcId="{F07F708F-8B2F-4981-BACB-15CA8E0B815F}" destId="{28CD39C6-3C01-40F5-B779-A2E2B5138291}" srcOrd="0" destOrd="0" presId="urn:microsoft.com/office/officeart/2005/8/layout/list1"/>
    <dgm:cxn modelId="{656DADA6-FB3D-49C8-A7A8-CEA439851D8B}" type="presParOf" srcId="{F07F708F-8B2F-4981-BACB-15CA8E0B815F}" destId="{00D899C6-7A53-4EB3-9502-D9FCBC19C83D}" srcOrd="1" destOrd="0" presId="urn:microsoft.com/office/officeart/2005/8/layout/list1"/>
    <dgm:cxn modelId="{1E901F47-9FE2-4EBA-81B5-333080E83281}" type="presParOf" srcId="{89E2CE5F-0B0C-47AF-86FC-C6756A7C520D}" destId="{13DCA73D-85E2-4719-BBD0-0FD14E73ECD1}" srcOrd="1" destOrd="0" presId="urn:microsoft.com/office/officeart/2005/8/layout/list1"/>
    <dgm:cxn modelId="{948955B4-E023-4F79-AEDB-01CC4116E7D6}" type="presParOf" srcId="{89E2CE5F-0B0C-47AF-86FC-C6756A7C520D}" destId="{2B656065-BC56-4AAF-8BAA-60904A48FDA9}" srcOrd="2" destOrd="0" presId="urn:microsoft.com/office/officeart/2005/8/layout/list1"/>
    <dgm:cxn modelId="{3000BAFF-9ED1-45F9-BCD0-5D2C0BBFD6C8}" type="presParOf" srcId="{89E2CE5F-0B0C-47AF-86FC-C6756A7C520D}" destId="{8B9CB6EE-AF59-46F6-BBB5-61797556CCC2}" srcOrd="3" destOrd="0" presId="urn:microsoft.com/office/officeart/2005/8/layout/list1"/>
    <dgm:cxn modelId="{19B10070-24DC-4678-88C7-D87A96762928}" type="presParOf" srcId="{89E2CE5F-0B0C-47AF-86FC-C6756A7C520D}" destId="{7D853854-8E3D-41B8-A5CC-6BD1840CF19A}" srcOrd="4" destOrd="0" presId="urn:microsoft.com/office/officeart/2005/8/layout/list1"/>
    <dgm:cxn modelId="{7CE4FFA1-CE08-4F57-B2D9-2011033C1C24}" type="presParOf" srcId="{7D853854-8E3D-41B8-A5CC-6BD1840CF19A}" destId="{A0315BEB-9E79-40B0-AA83-4B690FB43EF6}" srcOrd="0" destOrd="0" presId="urn:microsoft.com/office/officeart/2005/8/layout/list1"/>
    <dgm:cxn modelId="{AC0E8BD1-FFE1-427D-85B7-C67F2893EB4E}" type="presParOf" srcId="{7D853854-8E3D-41B8-A5CC-6BD1840CF19A}" destId="{518B1A14-5A8A-4101-A350-7EBDFE2CA76C}" srcOrd="1" destOrd="0" presId="urn:microsoft.com/office/officeart/2005/8/layout/list1"/>
    <dgm:cxn modelId="{724C4C7A-1655-4EF9-8DE0-070D4F2117BD}" type="presParOf" srcId="{89E2CE5F-0B0C-47AF-86FC-C6756A7C520D}" destId="{1644F171-36D5-42E3-BECF-CDA5993076DA}" srcOrd="5" destOrd="0" presId="urn:microsoft.com/office/officeart/2005/8/layout/list1"/>
    <dgm:cxn modelId="{2CEA9D01-0BAE-404F-A5CD-0ED33133BD7E}" type="presParOf" srcId="{89E2CE5F-0B0C-47AF-86FC-C6756A7C520D}" destId="{D4AD1C18-2560-4539-83EE-51144EA4026E}" srcOrd="6" destOrd="0" presId="urn:microsoft.com/office/officeart/2005/8/layout/list1"/>
    <dgm:cxn modelId="{2C1B48F4-48FF-42F4-817F-D2FE8604FC41}" type="presParOf" srcId="{89E2CE5F-0B0C-47AF-86FC-C6756A7C520D}" destId="{18504D99-F106-4E7E-B6C5-37D335818C0B}" srcOrd="7" destOrd="0" presId="urn:microsoft.com/office/officeart/2005/8/layout/list1"/>
    <dgm:cxn modelId="{EDC428F8-789D-4DA9-8AC9-7E71BDA8D2D1}" type="presParOf" srcId="{89E2CE5F-0B0C-47AF-86FC-C6756A7C520D}" destId="{8CC1A833-A6E9-458B-8494-04E99E7DF584}" srcOrd="8" destOrd="0" presId="urn:microsoft.com/office/officeart/2005/8/layout/list1"/>
    <dgm:cxn modelId="{C8EFB861-097B-4850-AAE4-BD800ADA32F3}" type="presParOf" srcId="{8CC1A833-A6E9-458B-8494-04E99E7DF584}" destId="{600FB34E-094B-4C6A-92FB-873744711C0E}" srcOrd="0" destOrd="0" presId="urn:microsoft.com/office/officeart/2005/8/layout/list1"/>
    <dgm:cxn modelId="{AD87B35C-320B-4EF4-9087-692E6B58125A}" type="presParOf" srcId="{8CC1A833-A6E9-458B-8494-04E99E7DF584}" destId="{32E567B3-A993-4BBC-9F17-81CB409329AF}" srcOrd="1" destOrd="0" presId="urn:microsoft.com/office/officeart/2005/8/layout/list1"/>
    <dgm:cxn modelId="{725458E1-D146-41DF-9E05-8726488105D1}" type="presParOf" srcId="{89E2CE5F-0B0C-47AF-86FC-C6756A7C520D}" destId="{B65959BB-AB4F-4A70-81FB-27A361301A34}" srcOrd="9" destOrd="0" presId="urn:microsoft.com/office/officeart/2005/8/layout/list1"/>
    <dgm:cxn modelId="{BAF573DE-22E9-4ECE-A30C-526A507E16F8}" type="presParOf" srcId="{89E2CE5F-0B0C-47AF-86FC-C6756A7C520D}" destId="{F1E481EC-80AA-494C-BFD1-08543D76995C}" srcOrd="10" destOrd="0" presId="urn:microsoft.com/office/officeart/2005/8/layout/list1"/>
    <dgm:cxn modelId="{38B20C98-3B6B-46C8-BB26-13FB10713CC5}" type="presParOf" srcId="{89E2CE5F-0B0C-47AF-86FC-C6756A7C520D}" destId="{BAECA016-6801-460A-BC1F-5E426DFD207C}" srcOrd="11" destOrd="0" presId="urn:microsoft.com/office/officeart/2005/8/layout/list1"/>
    <dgm:cxn modelId="{7434FAB0-E392-40F8-8579-DD8206F0EE0A}" type="presParOf" srcId="{89E2CE5F-0B0C-47AF-86FC-C6756A7C520D}" destId="{1E70CA5F-FE41-44C3-88C3-999C7854A504}" srcOrd="12" destOrd="0" presId="urn:microsoft.com/office/officeart/2005/8/layout/list1"/>
    <dgm:cxn modelId="{B94A3459-535B-43C9-81BC-3AF2A725A8A8}" type="presParOf" srcId="{1E70CA5F-FE41-44C3-88C3-999C7854A504}" destId="{BF2BB14E-89C2-44A0-AD9F-9347A02E645E}" srcOrd="0" destOrd="0" presId="urn:microsoft.com/office/officeart/2005/8/layout/list1"/>
    <dgm:cxn modelId="{84945621-C4B3-4C27-AEE6-247F70EB6D4D}" type="presParOf" srcId="{1E70CA5F-FE41-44C3-88C3-999C7854A504}" destId="{A52FFE5B-E45C-4F6C-B70A-B8E40963C89F}" srcOrd="1" destOrd="0" presId="urn:microsoft.com/office/officeart/2005/8/layout/list1"/>
    <dgm:cxn modelId="{DD57A420-85A4-4EC9-82B9-0AD3EE470DF2}" type="presParOf" srcId="{89E2CE5F-0B0C-47AF-86FC-C6756A7C520D}" destId="{D641BBEB-442E-4689-B8F6-BBC3BE30EDDF}" srcOrd="13" destOrd="0" presId="urn:microsoft.com/office/officeart/2005/8/layout/list1"/>
    <dgm:cxn modelId="{6018D370-535E-4D6A-BD7E-A1E0B3A45F92}" type="presParOf" srcId="{89E2CE5F-0B0C-47AF-86FC-C6756A7C520D}" destId="{27719B61-2AFE-466D-A132-5F15E715109D}" srcOrd="14" destOrd="0" presId="urn:microsoft.com/office/officeart/2005/8/layout/list1"/>
    <dgm:cxn modelId="{13EB840C-895C-404A-87EB-AC2C8CCDBE5D}" type="presParOf" srcId="{89E2CE5F-0B0C-47AF-86FC-C6756A7C520D}" destId="{D5B2D208-3613-44CF-970B-95C6563141C3}" srcOrd="15" destOrd="0" presId="urn:microsoft.com/office/officeart/2005/8/layout/list1"/>
    <dgm:cxn modelId="{FCA03E1F-06C5-4EDD-B320-E6E20C00AF0C}" type="presParOf" srcId="{89E2CE5F-0B0C-47AF-86FC-C6756A7C520D}" destId="{D295C58D-FCD0-40AE-8547-FBFA8EACE315}" srcOrd="16" destOrd="0" presId="urn:microsoft.com/office/officeart/2005/8/layout/list1"/>
    <dgm:cxn modelId="{DA1FB429-9D74-44C4-8C48-44750BDDFE75}" type="presParOf" srcId="{D295C58D-FCD0-40AE-8547-FBFA8EACE315}" destId="{076944A3-5CF5-4446-8FE8-18497E9B74E8}" srcOrd="0" destOrd="0" presId="urn:microsoft.com/office/officeart/2005/8/layout/list1"/>
    <dgm:cxn modelId="{23570383-502A-4428-BC0A-8F762533ED7E}" type="presParOf" srcId="{D295C58D-FCD0-40AE-8547-FBFA8EACE315}" destId="{BD26697A-406E-44C0-AAF0-C0979B941832}" srcOrd="1" destOrd="0" presId="urn:microsoft.com/office/officeart/2005/8/layout/list1"/>
    <dgm:cxn modelId="{D4F2A93C-1480-45EF-83A0-EA1483651DE6}" type="presParOf" srcId="{89E2CE5F-0B0C-47AF-86FC-C6756A7C520D}" destId="{1C5F473A-0ADE-4AC3-A123-E30F8B41F827}" srcOrd="17" destOrd="0" presId="urn:microsoft.com/office/officeart/2005/8/layout/list1"/>
    <dgm:cxn modelId="{293A5D41-99F8-4F03-95A5-DD4EE3C3FEDC}" type="presParOf" srcId="{89E2CE5F-0B0C-47AF-86FC-C6756A7C520D}" destId="{9BD4E641-A68C-4F77-9897-B2472E9C0FFF}" srcOrd="18" destOrd="0" presId="urn:microsoft.com/office/officeart/2005/8/layout/list1"/>
    <dgm:cxn modelId="{B718E630-5EB4-4A07-B599-07E893E1CBEA}" type="presParOf" srcId="{89E2CE5F-0B0C-47AF-86FC-C6756A7C520D}" destId="{7B4DAE71-87E8-4495-93FD-15914041C939}" srcOrd="19" destOrd="0" presId="urn:microsoft.com/office/officeart/2005/8/layout/list1"/>
    <dgm:cxn modelId="{EFC60EDE-33F0-4587-91DE-D426D2BABE26}" type="presParOf" srcId="{89E2CE5F-0B0C-47AF-86FC-C6756A7C520D}" destId="{681953EB-9B86-4EAB-A45D-C72077A40085}" srcOrd="20" destOrd="0" presId="urn:microsoft.com/office/officeart/2005/8/layout/list1"/>
    <dgm:cxn modelId="{267705D0-EDF3-4719-A424-F62B234A2850}" type="presParOf" srcId="{681953EB-9B86-4EAB-A45D-C72077A40085}" destId="{FE17D0E8-9E3A-4981-910E-66CDA9DA8616}" srcOrd="0" destOrd="0" presId="urn:microsoft.com/office/officeart/2005/8/layout/list1"/>
    <dgm:cxn modelId="{CB81A650-327C-4F2F-BD00-09C2D92A3BD1}" type="presParOf" srcId="{681953EB-9B86-4EAB-A45D-C72077A40085}" destId="{27C1C39B-D40D-4080-99A6-A455DDA2558C}" srcOrd="1" destOrd="0" presId="urn:microsoft.com/office/officeart/2005/8/layout/list1"/>
    <dgm:cxn modelId="{949FCE50-01C5-4878-A93D-FAF7130D7C25}" type="presParOf" srcId="{89E2CE5F-0B0C-47AF-86FC-C6756A7C520D}" destId="{C6A704EA-71A0-4189-A7C4-F620741F542D}" srcOrd="21" destOrd="0" presId="urn:microsoft.com/office/officeart/2005/8/layout/list1"/>
    <dgm:cxn modelId="{35DF5EED-DCF2-4F2B-80A7-F3321BFD3A05}" type="presParOf" srcId="{89E2CE5F-0B0C-47AF-86FC-C6756A7C520D}" destId="{D61C2FB7-A389-4E1B-9322-4101BAA20861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4C06684-95EE-4CC9-BE54-CDD9CF1150DB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C40FCAE3-E4BD-4638-8473-3DD58937C2C2}">
      <dgm:prSet phldrT="[Текст]" custT="1"/>
      <dgm:spPr>
        <a:xfrm>
          <a:off x="1941202" y="227192"/>
          <a:ext cx="1603995" cy="801997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r>
            <a:rPr lang="ru-RU" sz="16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itchFamily="34" charset="0"/>
              <a:ea typeface="+mn-ea"/>
              <a:cs typeface="Arial" pitchFamily="34" charset="0"/>
            </a:rPr>
            <a:t>Направления совершенствования системы оплаты труда</a:t>
          </a:r>
        </a:p>
      </dgm:t>
    </dgm:pt>
    <dgm:pt modelId="{DB49D986-7445-439B-8286-DA5440C87214}" type="parTrans" cxnId="{B555B5D2-4044-4E47-82C1-A823953FE63D}">
      <dgm:prSet/>
      <dgm:spPr/>
      <dgm:t>
        <a:bodyPr/>
        <a:lstStyle/>
        <a:p>
          <a:endParaRPr lang="ru-RU"/>
        </a:p>
      </dgm:t>
    </dgm:pt>
    <dgm:pt modelId="{33961935-3699-4F0A-B1B8-A7D4B3B9AE2C}" type="sibTrans" cxnId="{B555B5D2-4044-4E47-82C1-A823953FE63D}">
      <dgm:prSet/>
      <dgm:spPr/>
      <dgm:t>
        <a:bodyPr/>
        <a:lstStyle/>
        <a:p>
          <a:endParaRPr lang="ru-RU"/>
        </a:p>
      </dgm:t>
    </dgm:pt>
    <dgm:pt modelId="{9AFEAEA7-82E6-410B-8378-A859E1514B98}">
      <dgm:prSet phldrT="[Текст]" custT="1"/>
      <dgm:spPr>
        <a:xfrm>
          <a:off x="368" y="1366029"/>
          <a:ext cx="1603995" cy="801997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r>
            <a:rPr lang="ru-RU" sz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itchFamily="34" charset="0"/>
              <a:ea typeface="+mn-ea"/>
              <a:cs typeface="Arial" pitchFamily="34" charset="0"/>
            </a:rPr>
            <a:t>1. Совершенствование системы оплаты труда как функции</a:t>
          </a:r>
        </a:p>
      </dgm:t>
    </dgm:pt>
    <dgm:pt modelId="{5986912A-7D35-4ED5-ABF4-976EE9FC7965}" type="parTrans" cxnId="{10588D23-8FEC-4391-A6F4-5C8F51C1CFE4}">
      <dgm:prSet/>
      <dgm:spPr>
        <a:xfrm>
          <a:off x="802365" y="1029190"/>
          <a:ext cx="1940834" cy="336838"/>
        </a:xfrm>
        <a:custGeom>
          <a:avLst/>
          <a:gdLst/>
          <a:ahLst/>
          <a:cxnLst/>
          <a:rect l="0" t="0" r="0" b="0"/>
          <a:pathLst>
            <a:path>
              <a:moveTo>
                <a:pt x="1940834" y="0"/>
              </a:moveTo>
              <a:lnTo>
                <a:pt x="1940834" y="168419"/>
              </a:lnTo>
              <a:lnTo>
                <a:pt x="0" y="168419"/>
              </a:lnTo>
              <a:lnTo>
                <a:pt x="0" y="336838"/>
              </a:lnTo>
            </a:path>
          </a:pathLst>
        </a:custGeom>
        <a:noFill/>
        <a:ln w="25400" cap="flat" cmpd="sng" algn="ctr">
          <a:solidFill>
            <a:sysClr val="windowText" lastClr="000000">
              <a:shade val="60000"/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endParaRPr lang="ru-RU"/>
        </a:p>
      </dgm:t>
    </dgm:pt>
    <dgm:pt modelId="{743A60CC-0BB5-4E09-8B66-885FABB1E56F}" type="sibTrans" cxnId="{10588D23-8FEC-4391-A6F4-5C8F51C1CFE4}">
      <dgm:prSet/>
      <dgm:spPr/>
      <dgm:t>
        <a:bodyPr/>
        <a:lstStyle/>
        <a:p>
          <a:endParaRPr lang="ru-RU"/>
        </a:p>
      </dgm:t>
    </dgm:pt>
    <dgm:pt modelId="{BFEC36E8-F9F8-4C86-B824-FAECFB002DA0}">
      <dgm:prSet phldrT="[Текст]" custT="1"/>
      <dgm:spPr>
        <a:xfrm>
          <a:off x="1941202" y="1366029"/>
          <a:ext cx="1603995" cy="801997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r>
            <a:rPr lang="ru-RU" sz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itchFamily="34" charset="0"/>
              <a:ea typeface="+mn-ea"/>
              <a:cs typeface="Arial" pitchFamily="34" charset="0"/>
            </a:rPr>
            <a:t>2. Изменение сопутствующей практики оплаты труда - </a:t>
          </a:r>
          <a:r>
            <a:rPr lang="ru-RU" sz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itchFamily="34" charset="0"/>
              <a:ea typeface="+mn-ea"/>
              <a:cs typeface="Arial" pitchFamily="34" charset="0"/>
            </a:rPr>
            <a:t>оформленность</a:t>
          </a:r>
          <a:endParaRPr lang="ru-RU" sz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rial" pitchFamily="34" charset="0"/>
            <a:ea typeface="+mn-ea"/>
            <a:cs typeface="Arial" pitchFamily="34" charset="0"/>
          </a:endParaRPr>
        </a:p>
      </dgm:t>
    </dgm:pt>
    <dgm:pt modelId="{F1D83912-328E-4E01-833D-E1491BF07C12}" type="parTrans" cxnId="{1D0F0C09-EF90-4B7C-89FD-7519B3F7135C}">
      <dgm:prSet/>
      <dgm:spPr>
        <a:xfrm>
          <a:off x="2697479" y="1029190"/>
          <a:ext cx="91440" cy="33683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6838"/>
              </a:lnTo>
            </a:path>
          </a:pathLst>
        </a:custGeom>
        <a:noFill/>
        <a:ln w="25400" cap="flat" cmpd="sng" algn="ctr">
          <a:solidFill>
            <a:sysClr val="windowText" lastClr="000000">
              <a:shade val="60000"/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endParaRPr lang="ru-RU"/>
        </a:p>
      </dgm:t>
    </dgm:pt>
    <dgm:pt modelId="{3DA113CE-D8EC-4F7D-971A-5F6EE3E4766C}" type="sibTrans" cxnId="{1D0F0C09-EF90-4B7C-89FD-7519B3F7135C}">
      <dgm:prSet/>
      <dgm:spPr/>
      <dgm:t>
        <a:bodyPr/>
        <a:lstStyle/>
        <a:p>
          <a:endParaRPr lang="ru-RU"/>
        </a:p>
      </dgm:t>
    </dgm:pt>
    <dgm:pt modelId="{E1BB97AF-A615-4517-AD4A-44EF03E594D4}">
      <dgm:prSet phldrT="[Текст]" custT="1"/>
      <dgm:spPr>
        <a:xfrm>
          <a:off x="3882036" y="1366029"/>
          <a:ext cx="1603995" cy="801997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r>
            <a:rPr lang="ru-RU" sz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itchFamily="34" charset="0"/>
              <a:ea typeface="+mn-ea"/>
              <a:cs typeface="Arial" pitchFamily="34" charset="0"/>
            </a:rPr>
            <a:t>3. Изменение сопутствующей практики оплаты труда - учет данных</a:t>
          </a:r>
        </a:p>
      </dgm:t>
    </dgm:pt>
    <dgm:pt modelId="{81EFE497-FCF6-4FAB-B4D1-523C5E9E80FC}" type="parTrans" cxnId="{C7726207-42A1-4A7C-A9E6-EF5C248D62B6}">
      <dgm:prSet/>
      <dgm:spPr>
        <a:xfrm>
          <a:off x="2743200" y="1029190"/>
          <a:ext cx="1940834" cy="3368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8419"/>
              </a:lnTo>
              <a:lnTo>
                <a:pt x="1940834" y="168419"/>
              </a:lnTo>
              <a:lnTo>
                <a:pt x="1940834" y="336838"/>
              </a:lnTo>
            </a:path>
          </a:pathLst>
        </a:custGeom>
        <a:noFill/>
        <a:ln w="25400" cap="flat" cmpd="sng" algn="ctr">
          <a:solidFill>
            <a:sysClr val="windowText" lastClr="000000">
              <a:shade val="60000"/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endParaRPr lang="ru-RU"/>
        </a:p>
      </dgm:t>
    </dgm:pt>
    <dgm:pt modelId="{C6003954-34C4-412D-ABA4-440FDFDDBD06}" type="sibTrans" cxnId="{C7726207-42A1-4A7C-A9E6-EF5C248D62B6}">
      <dgm:prSet/>
      <dgm:spPr/>
      <dgm:t>
        <a:bodyPr/>
        <a:lstStyle/>
        <a:p>
          <a:endParaRPr lang="ru-RU"/>
        </a:p>
      </dgm:t>
    </dgm:pt>
    <dgm:pt modelId="{B2020056-C90D-4E0B-BE0E-375A86C03698}" type="pres">
      <dgm:prSet presAssocID="{74C06684-95EE-4CC9-BE54-CDD9CF1150D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27DCC4EB-69AE-4777-9127-0E373DE849B3}" type="pres">
      <dgm:prSet presAssocID="{C40FCAE3-E4BD-4638-8473-3DD58937C2C2}" presName="hierRoot1" presStyleCnt="0">
        <dgm:presLayoutVars>
          <dgm:hierBranch val="init"/>
        </dgm:presLayoutVars>
      </dgm:prSet>
      <dgm:spPr/>
    </dgm:pt>
    <dgm:pt modelId="{09B74FB9-CC2A-43A9-8EDB-7A7D50ACF2E9}" type="pres">
      <dgm:prSet presAssocID="{C40FCAE3-E4BD-4638-8473-3DD58937C2C2}" presName="rootComposite1" presStyleCnt="0"/>
      <dgm:spPr/>
    </dgm:pt>
    <dgm:pt modelId="{3F40CF7E-4C5F-4413-A175-C720858DE9F6}" type="pres">
      <dgm:prSet presAssocID="{C40FCAE3-E4BD-4638-8473-3DD58937C2C2}" presName="rootText1" presStyleLbl="node0" presStyleIdx="0" presStyleCnt="1" custScaleX="152636" custScaleY="22612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4804AD6-6D10-4E11-BB3B-F865C1FE765F}" type="pres">
      <dgm:prSet presAssocID="{C40FCAE3-E4BD-4638-8473-3DD58937C2C2}" presName="rootConnector1" presStyleLbl="node1" presStyleIdx="0" presStyleCnt="0"/>
      <dgm:spPr/>
      <dgm:t>
        <a:bodyPr/>
        <a:lstStyle/>
        <a:p>
          <a:endParaRPr lang="ru-RU"/>
        </a:p>
      </dgm:t>
    </dgm:pt>
    <dgm:pt modelId="{EE4510E1-0A7D-49A9-8394-B59471B03076}" type="pres">
      <dgm:prSet presAssocID="{C40FCAE3-E4BD-4638-8473-3DD58937C2C2}" presName="hierChild2" presStyleCnt="0"/>
      <dgm:spPr/>
    </dgm:pt>
    <dgm:pt modelId="{48054F5D-8A2E-45C2-8659-EC58F213A7ED}" type="pres">
      <dgm:prSet presAssocID="{5986912A-7D35-4ED5-ABF4-976EE9FC7965}" presName="Name37" presStyleLbl="parChTrans1D2" presStyleIdx="0" presStyleCnt="3"/>
      <dgm:spPr/>
      <dgm:t>
        <a:bodyPr/>
        <a:lstStyle/>
        <a:p>
          <a:endParaRPr lang="ru-RU"/>
        </a:p>
      </dgm:t>
    </dgm:pt>
    <dgm:pt modelId="{37D83277-084D-48AE-ACA1-A45D7A61EC7E}" type="pres">
      <dgm:prSet presAssocID="{9AFEAEA7-82E6-410B-8378-A859E1514B98}" presName="hierRoot2" presStyleCnt="0">
        <dgm:presLayoutVars>
          <dgm:hierBranch val="init"/>
        </dgm:presLayoutVars>
      </dgm:prSet>
      <dgm:spPr/>
    </dgm:pt>
    <dgm:pt modelId="{0AE4E5D8-43E8-4F68-A190-2A9107FE268C}" type="pres">
      <dgm:prSet presAssocID="{9AFEAEA7-82E6-410B-8378-A859E1514B98}" presName="rootComposite" presStyleCnt="0"/>
      <dgm:spPr/>
    </dgm:pt>
    <dgm:pt modelId="{E811E017-822A-418C-B9BA-4063EF6D6E13}" type="pres">
      <dgm:prSet presAssocID="{9AFEAEA7-82E6-410B-8378-A859E1514B98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FB05FDE-A670-45C0-B91B-347E815AC6E0}" type="pres">
      <dgm:prSet presAssocID="{9AFEAEA7-82E6-410B-8378-A859E1514B98}" presName="rootConnector" presStyleLbl="node2" presStyleIdx="0" presStyleCnt="3"/>
      <dgm:spPr/>
      <dgm:t>
        <a:bodyPr/>
        <a:lstStyle/>
        <a:p>
          <a:endParaRPr lang="ru-RU"/>
        </a:p>
      </dgm:t>
    </dgm:pt>
    <dgm:pt modelId="{22F8D671-158A-4EC5-9792-360CC06BE6E2}" type="pres">
      <dgm:prSet presAssocID="{9AFEAEA7-82E6-410B-8378-A859E1514B98}" presName="hierChild4" presStyleCnt="0"/>
      <dgm:spPr/>
    </dgm:pt>
    <dgm:pt modelId="{410B223B-84E9-4B7C-8789-217DBF243DB1}" type="pres">
      <dgm:prSet presAssocID="{9AFEAEA7-82E6-410B-8378-A859E1514B98}" presName="hierChild5" presStyleCnt="0"/>
      <dgm:spPr/>
    </dgm:pt>
    <dgm:pt modelId="{AFB947F9-BC5A-4A55-AF6B-D83877122C21}" type="pres">
      <dgm:prSet presAssocID="{F1D83912-328E-4E01-833D-E1491BF07C12}" presName="Name37" presStyleLbl="parChTrans1D2" presStyleIdx="1" presStyleCnt="3"/>
      <dgm:spPr/>
      <dgm:t>
        <a:bodyPr/>
        <a:lstStyle/>
        <a:p>
          <a:endParaRPr lang="ru-RU"/>
        </a:p>
      </dgm:t>
    </dgm:pt>
    <dgm:pt modelId="{C261CAA9-B8E9-48DA-AD61-58C3ED578694}" type="pres">
      <dgm:prSet presAssocID="{BFEC36E8-F9F8-4C86-B824-FAECFB002DA0}" presName="hierRoot2" presStyleCnt="0">
        <dgm:presLayoutVars>
          <dgm:hierBranch val="init"/>
        </dgm:presLayoutVars>
      </dgm:prSet>
      <dgm:spPr/>
    </dgm:pt>
    <dgm:pt modelId="{EE7D628C-4327-4522-ACFF-E08AFE773C72}" type="pres">
      <dgm:prSet presAssocID="{BFEC36E8-F9F8-4C86-B824-FAECFB002DA0}" presName="rootComposite" presStyleCnt="0"/>
      <dgm:spPr/>
    </dgm:pt>
    <dgm:pt modelId="{3ACBD3D3-5E26-4ED4-B4E7-B7E559A93B14}" type="pres">
      <dgm:prSet presAssocID="{BFEC36E8-F9F8-4C86-B824-FAECFB002DA0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7FE6D4B-8110-47F6-9762-E05905B83291}" type="pres">
      <dgm:prSet presAssocID="{BFEC36E8-F9F8-4C86-B824-FAECFB002DA0}" presName="rootConnector" presStyleLbl="node2" presStyleIdx="1" presStyleCnt="3"/>
      <dgm:spPr/>
      <dgm:t>
        <a:bodyPr/>
        <a:lstStyle/>
        <a:p>
          <a:endParaRPr lang="ru-RU"/>
        </a:p>
      </dgm:t>
    </dgm:pt>
    <dgm:pt modelId="{4ECDAD29-8948-452C-BC63-B2A5FB97AD22}" type="pres">
      <dgm:prSet presAssocID="{BFEC36E8-F9F8-4C86-B824-FAECFB002DA0}" presName="hierChild4" presStyleCnt="0"/>
      <dgm:spPr/>
    </dgm:pt>
    <dgm:pt modelId="{E81A10EA-603D-4FDC-B39E-59CFDA34E9A4}" type="pres">
      <dgm:prSet presAssocID="{BFEC36E8-F9F8-4C86-B824-FAECFB002DA0}" presName="hierChild5" presStyleCnt="0"/>
      <dgm:spPr/>
    </dgm:pt>
    <dgm:pt modelId="{6EFABC52-E5DF-4682-95B1-E9676C338D8A}" type="pres">
      <dgm:prSet presAssocID="{81EFE497-FCF6-4FAB-B4D1-523C5E9E80FC}" presName="Name37" presStyleLbl="parChTrans1D2" presStyleIdx="2" presStyleCnt="3"/>
      <dgm:spPr/>
      <dgm:t>
        <a:bodyPr/>
        <a:lstStyle/>
        <a:p>
          <a:endParaRPr lang="ru-RU"/>
        </a:p>
      </dgm:t>
    </dgm:pt>
    <dgm:pt modelId="{7C9173D4-05F4-4C99-AC05-8270C952C263}" type="pres">
      <dgm:prSet presAssocID="{E1BB97AF-A615-4517-AD4A-44EF03E594D4}" presName="hierRoot2" presStyleCnt="0">
        <dgm:presLayoutVars>
          <dgm:hierBranch val="init"/>
        </dgm:presLayoutVars>
      </dgm:prSet>
      <dgm:spPr/>
    </dgm:pt>
    <dgm:pt modelId="{9AF893F1-2FC6-4070-9AD6-04F64D2A722A}" type="pres">
      <dgm:prSet presAssocID="{E1BB97AF-A615-4517-AD4A-44EF03E594D4}" presName="rootComposite" presStyleCnt="0"/>
      <dgm:spPr/>
    </dgm:pt>
    <dgm:pt modelId="{8BFBC1C3-D4D0-460A-ADA3-4CFFBDFA31D8}" type="pres">
      <dgm:prSet presAssocID="{E1BB97AF-A615-4517-AD4A-44EF03E594D4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DF31EF5-13B6-445D-9FED-9F16510046A4}" type="pres">
      <dgm:prSet presAssocID="{E1BB97AF-A615-4517-AD4A-44EF03E594D4}" presName="rootConnector" presStyleLbl="node2" presStyleIdx="2" presStyleCnt="3"/>
      <dgm:spPr/>
      <dgm:t>
        <a:bodyPr/>
        <a:lstStyle/>
        <a:p>
          <a:endParaRPr lang="ru-RU"/>
        </a:p>
      </dgm:t>
    </dgm:pt>
    <dgm:pt modelId="{90B24BE6-51FC-4442-8224-EFC85B3CA94C}" type="pres">
      <dgm:prSet presAssocID="{E1BB97AF-A615-4517-AD4A-44EF03E594D4}" presName="hierChild4" presStyleCnt="0"/>
      <dgm:spPr/>
    </dgm:pt>
    <dgm:pt modelId="{CBEF1078-EF91-4192-ACB0-64A54BC90CBF}" type="pres">
      <dgm:prSet presAssocID="{E1BB97AF-A615-4517-AD4A-44EF03E594D4}" presName="hierChild5" presStyleCnt="0"/>
      <dgm:spPr/>
    </dgm:pt>
    <dgm:pt modelId="{0B025C05-4C9E-450D-8D4A-150A95EDC6BB}" type="pres">
      <dgm:prSet presAssocID="{C40FCAE3-E4BD-4638-8473-3DD58937C2C2}" presName="hierChild3" presStyleCnt="0"/>
      <dgm:spPr/>
    </dgm:pt>
  </dgm:ptLst>
  <dgm:cxnLst>
    <dgm:cxn modelId="{B555B5D2-4044-4E47-82C1-A823953FE63D}" srcId="{74C06684-95EE-4CC9-BE54-CDD9CF1150DB}" destId="{C40FCAE3-E4BD-4638-8473-3DD58937C2C2}" srcOrd="0" destOrd="0" parTransId="{DB49D986-7445-439B-8286-DA5440C87214}" sibTransId="{33961935-3699-4F0A-B1B8-A7D4B3B9AE2C}"/>
    <dgm:cxn modelId="{7AF207D1-A2D5-44D0-B980-BF5ADC4F70EA}" type="presOf" srcId="{C40FCAE3-E4BD-4638-8473-3DD58937C2C2}" destId="{34804AD6-6D10-4E11-BB3B-F865C1FE765F}" srcOrd="1" destOrd="0" presId="urn:microsoft.com/office/officeart/2005/8/layout/orgChart1"/>
    <dgm:cxn modelId="{5BB53EFC-912C-42E4-8EF6-3CAF19C8D38E}" type="presOf" srcId="{BFEC36E8-F9F8-4C86-B824-FAECFB002DA0}" destId="{57FE6D4B-8110-47F6-9762-E05905B83291}" srcOrd="1" destOrd="0" presId="urn:microsoft.com/office/officeart/2005/8/layout/orgChart1"/>
    <dgm:cxn modelId="{968131F9-7921-4120-8707-FA5F6CBB41B1}" type="presOf" srcId="{C40FCAE3-E4BD-4638-8473-3DD58937C2C2}" destId="{3F40CF7E-4C5F-4413-A175-C720858DE9F6}" srcOrd="0" destOrd="0" presId="urn:microsoft.com/office/officeart/2005/8/layout/orgChart1"/>
    <dgm:cxn modelId="{C9B298B1-400D-4AE1-9D8F-51D7AC329183}" type="presOf" srcId="{5986912A-7D35-4ED5-ABF4-976EE9FC7965}" destId="{48054F5D-8A2E-45C2-8659-EC58F213A7ED}" srcOrd="0" destOrd="0" presId="urn:microsoft.com/office/officeart/2005/8/layout/orgChart1"/>
    <dgm:cxn modelId="{B7D5867B-E6DF-43D9-8C13-55E529A28DEE}" type="presOf" srcId="{E1BB97AF-A615-4517-AD4A-44EF03E594D4}" destId="{8DF31EF5-13B6-445D-9FED-9F16510046A4}" srcOrd="1" destOrd="0" presId="urn:microsoft.com/office/officeart/2005/8/layout/orgChart1"/>
    <dgm:cxn modelId="{B460F397-275E-4794-900A-260499069C3A}" type="presOf" srcId="{9AFEAEA7-82E6-410B-8378-A859E1514B98}" destId="{DFB05FDE-A670-45C0-B91B-347E815AC6E0}" srcOrd="1" destOrd="0" presId="urn:microsoft.com/office/officeart/2005/8/layout/orgChart1"/>
    <dgm:cxn modelId="{64AFC121-5F5C-4D11-9F3A-84E116D002DE}" type="presOf" srcId="{9AFEAEA7-82E6-410B-8378-A859E1514B98}" destId="{E811E017-822A-418C-B9BA-4063EF6D6E13}" srcOrd="0" destOrd="0" presId="urn:microsoft.com/office/officeart/2005/8/layout/orgChart1"/>
    <dgm:cxn modelId="{9E8F8236-9AC3-43F9-A123-4777B2C1FA1A}" type="presOf" srcId="{BFEC36E8-F9F8-4C86-B824-FAECFB002DA0}" destId="{3ACBD3D3-5E26-4ED4-B4E7-B7E559A93B14}" srcOrd="0" destOrd="0" presId="urn:microsoft.com/office/officeart/2005/8/layout/orgChart1"/>
    <dgm:cxn modelId="{10588D23-8FEC-4391-A6F4-5C8F51C1CFE4}" srcId="{C40FCAE3-E4BD-4638-8473-3DD58937C2C2}" destId="{9AFEAEA7-82E6-410B-8378-A859E1514B98}" srcOrd="0" destOrd="0" parTransId="{5986912A-7D35-4ED5-ABF4-976EE9FC7965}" sibTransId="{743A60CC-0BB5-4E09-8B66-885FABB1E56F}"/>
    <dgm:cxn modelId="{1D0F0C09-EF90-4B7C-89FD-7519B3F7135C}" srcId="{C40FCAE3-E4BD-4638-8473-3DD58937C2C2}" destId="{BFEC36E8-F9F8-4C86-B824-FAECFB002DA0}" srcOrd="1" destOrd="0" parTransId="{F1D83912-328E-4E01-833D-E1491BF07C12}" sibTransId="{3DA113CE-D8EC-4F7D-971A-5F6EE3E4766C}"/>
    <dgm:cxn modelId="{E46EC2AA-7F63-452C-B2BC-B9D1AB5EEDAB}" type="presOf" srcId="{F1D83912-328E-4E01-833D-E1491BF07C12}" destId="{AFB947F9-BC5A-4A55-AF6B-D83877122C21}" srcOrd="0" destOrd="0" presId="urn:microsoft.com/office/officeart/2005/8/layout/orgChart1"/>
    <dgm:cxn modelId="{9452865B-CBBD-4F53-939B-98ACD7301684}" type="presOf" srcId="{E1BB97AF-A615-4517-AD4A-44EF03E594D4}" destId="{8BFBC1C3-D4D0-460A-ADA3-4CFFBDFA31D8}" srcOrd="0" destOrd="0" presId="urn:microsoft.com/office/officeart/2005/8/layout/orgChart1"/>
    <dgm:cxn modelId="{C7726207-42A1-4A7C-A9E6-EF5C248D62B6}" srcId="{C40FCAE3-E4BD-4638-8473-3DD58937C2C2}" destId="{E1BB97AF-A615-4517-AD4A-44EF03E594D4}" srcOrd="2" destOrd="0" parTransId="{81EFE497-FCF6-4FAB-B4D1-523C5E9E80FC}" sibTransId="{C6003954-34C4-412D-ABA4-440FDFDDBD06}"/>
    <dgm:cxn modelId="{37A009C2-D482-4D6E-961B-BF0A0CEFE459}" type="presOf" srcId="{81EFE497-FCF6-4FAB-B4D1-523C5E9E80FC}" destId="{6EFABC52-E5DF-4682-95B1-E9676C338D8A}" srcOrd="0" destOrd="0" presId="urn:microsoft.com/office/officeart/2005/8/layout/orgChart1"/>
    <dgm:cxn modelId="{81F68FB6-83E7-42A0-8097-9586911FE8F7}" type="presOf" srcId="{74C06684-95EE-4CC9-BE54-CDD9CF1150DB}" destId="{B2020056-C90D-4E0B-BE0E-375A86C03698}" srcOrd="0" destOrd="0" presId="urn:microsoft.com/office/officeart/2005/8/layout/orgChart1"/>
    <dgm:cxn modelId="{FAF54B77-0144-49F3-861A-0207E3BF8E3F}" type="presParOf" srcId="{B2020056-C90D-4E0B-BE0E-375A86C03698}" destId="{27DCC4EB-69AE-4777-9127-0E373DE849B3}" srcOrd="0" destOrd="0" presId="urn:microsoft.com/office/officeart/2005/8/layout/orgChart1"/>
    <dgm:cxn modelId="{7604DEFE-B7F4-4F9E-843F-FCA3B9722119}" type="presParOf" srcId="{27DCC4EB-69AE-4777-9127-0E373DE849B3}" destId="{09B74FB9-CC2A-43A9-8EDB-7A7D50ACF2E9}" srcOrd="0" destOrd="0" presId="urn:microsoft.com/office/officeart/2005/8/layout/orgChart1"/>
    <dgm:cxn modelId="{3EC5616E-AE14-4101-91FD-00D165F8F260}" type="presParOf" srcId="{09B74FB9-CC2A-43A9-8EDB-7A7D50ACF2E9}" destId="{3F40CF7E-4C5F-4413-A175-C720858DE9F6}" srcOrd="0" destOrd="0" presId="urn:microsoft.com/office/officeart/2005/8/layout/orgChart1"/>
    <dgm:cxn modelId="{9135FE91-376A-475D-9FF1-8B62B3009617}" type="presParOf" srcId="{09B74FB9-CC2A-43A9-8EDB-7A7D50ACF2E9}" destId="{34804AD6-6D10-4E11-BB3B-F865C1FE765F}" srcOrd="1" destOrd="0" presId="urn:microsoft.com/office/officeart/2005/8/layout/orgChart1"/>
    <dgm:cxn modelId="{AEBB47D6-8B70-400F-B64A-8CF974009B61}" type="presParOf" srcId="{27DCC4EB-69AE-4777-9127-0E373DE849B3}" destId="{EE4510E1-0A7D-49A9-8394-B59471B03076}" srcOrd="1" destOrd="0" presId="urn:microsoft.com/office/officeart/2005/8/layout/orgChart1"/>
    <dgm:cxn modelId="{8552B8FE-5CF4-42A3-93FC-6D562ED08A7B}" type="presParOf" srcId="{EE4510E1-0A7D-49A9-8394-B59471B03076}" destId="{48054F5D-8A2E-45C2-8659-EC58F213A7ED}" srcOrd="0" destOrd="0" presId="urn:microsoft.com/office/officeart/2005/8/layout/orgChart1"/>
    <dgm:cxn modelId="{9384346F-2D45-43EC-B2FB-E901C3A5664B}" type="presParOf" srcId="{EE4510E1-0A7D-49A9-8394-B59471B03076}" destId="{37D83277-084D-48AE-ACA1-A45D7A61EC7E}" srcOrd="1" destOrd="0" presId="urn:microsoft.com/office/officeart/2005/8/layout/orgChart1"/>
    <dgm:cxn modelId="{787DF75F-B11D-4536-91BA-DE60015E4D56}" type="presParOf" srcId="{37D83277-084D-48AE-ACA1-A45D7A61EC7E}" destId="{0AE4E5D8-43E8-4F68-A190-2A9107FE268C}" srcOrd="0" destOrd="0" presId="urn:microsoft.com/office/officeart/2005/8/layout/orgChart1"/>
    <dgm:cxn modelId="{4D3B7692-3072-4C33-983A-D2668B6ABABB}" type="presParOf" srcId="{0AE4E5D8-43E8-4F68-A190-2A9107FE268C}" destId="{E811E017-822A-418C-B9BA-4063EF6D6E13}" srcOrd="0" destOrd="0" presId="urn:microsoft.com/office/officeart/2005/8/layout/orgChart1"/>
    <dgm:cxn modelId="{95E7A749-0AC2-466F-8BA2-1F3818C36AD1}" type="presParOf" srcId="{0AE4E5D8-43E8-4F68-A190-2A9107FE268C}" destId="{DFB05FDE-A670-45C0-B91B-347E815AC6E0}" srcOrd="1" destOrd="0" presId="urn:microsoft.com/office/officeart/2005/8/layout/orgChart1"/>
    <dgm:cxn modelId="{ACF65FD7-541E-4062-A792-A1A9FCEB689F}" type="presParOf" srcId="{37D83277-084D-48AE-ACA1-A45D7A61EC7E}" destId="{22F8D671-158A-4EC5-9792-360CC06BE6E2}" srcOrd="1" destOrd="0" presId="urn:microsoft.com/office/officeart/2005/8/layout/orgChart1"/>
    <dgm:cxn modelId="{AD641900-EAC8-45C3-A1ED-2CE448E9454F}" type="presParOf" srcId="{37D83277-084D-48AE-ACA1-A45D7A61EC7E}" destId="{410B223B-84E9-4B7C-8789-217DBF243DB1}" srcOrd="2" destOrd="0" presId="urn:microsoft.com/office/officeart/2005/8/layout/orgChart1"/>
    <dgm:cxn modelId="{654D9D7E-DF20-46BC-A71A-F4FB4DEE1417}" type="presParOf" srcId="{EE4510E1-0A7D-49A9-8394-B59471B03076}" destId="{AFB947F9-BC5A-4A55-AF6B-D83877122C21}" srcOrd="2" destOrd="0" presId="urn:microsoft.com/office/officeart/2005/8/layout/orgChart1"/>
    <dgm:cxn modelId="{0E130568-ECDE-49A8-8950-506B7F910F1E}" type="presParOf" srcId="{EE4510E1-0A7D-49A9-8394-B59471B03076}" destId="{C261CAA9-B8E9-48DA-AD61-58C3ED578694}" srcOrd="3" destOrd="0" presId="urn:microsoft.com/office/officeart/2005/8/layout/orgChart1"/>
    <dgm:cxn modelId="{E0BD664F-3055-44DB-AB1D-3868D0358779}" type="presParOf" srcId="{C261CAA9-B8E9-48DA-AD61-58C3ED578694}" destId="{EE7D628C-4327-4522-ACFF-E08AFE773C72}" srcOrd="0" destOrd="0" presId="urn:microsoft.com/office/officeart/2005/8/layout/orgChart1"/>
    <dgm:cxn modelId="{444925C0-EC9B-4E2D-A0F9-A1AA8AF764E9}" type="presParOf" srcId="{EE7D628C-4327-4522-ACFF-E08AFE773C72}" destId="{3ACBD3D3-5E26-4ED4-B4E7-B7E559A93B14}" srcOrd="0" destOrd="0" presId="urn:microsoft.com/office/officeart/2005/8/layout/orgChart1"/>
    <dgm:cxn modelId="{02651C12-D056-422D-8440-8BE933460A8A}" type="presParOf" srcId="{EE7D628C-4327-4522-ACFF-E08AFE773C72}" destId="{57FE6D4B-8110-47F6-9762-E05905B83291}" srcOrd="1" destOrd="0" presId="urn:microsoft.com/office/officeart/2005/8/layout/orgChart1"/>
    <dgm:cxn modelId="{A53A823C-83C5-44FA-B324-D68D711F98F2}" type="presParOf" srcId="{C261CAA9-B8E9-48DA-AD61-58C3ED578694}" destId="{4ECDAD29-8948-452C-BC63-B2A5FB97AD22}" srcOrd="1" destOrd="0" presId="urn:microsoft.com/office/officeart/2005/8/layout/orgChart1"/>
    <dgm:cxn modelId="{746EF6FA-5816-4304-A09D-42E1BB13DD3D}" type="presParOf" srcId="{C261CAA9-B8E9-48DA-AD61-58C3ED578694}" destId="{E81A10EA-603D-4FDC-B39E-59CFDA34E9A4}" srcOrd="2" destOrd="0" presId="urn:microsoft.com/office/officeart/2005/8/layout/orgChart1"/>
    <dgm:cxn modelId="{E189D27E-4F40-4050-A174-476128CBF8A8}" type="presParOf" srcId="{EE4510E1-0A7D-49A9-8394-B59471B03076}" destId="{6EFABC52-E5DF-4682-95B1-E9676C338D8A}" srcOrd="4" destOrd="0" presId="urn:microsoft.com/office/officeart/2005/8/layout/orgChart1"/>
    <dgm:cxn modelId="{858B7529-A678-435C-8312-3DD7E5DAA3E1}" type="presParOf" srcId="{EE4510E1-0A7D-49A9-8394-B59471B03076}" destId="{7C9173D4-05F4-4C99-AC05-8270C952C263}" srcOrd="5" destOrd="0" presId="urn:microsoft.com/office/officeart/2005/8/layout/orgChart1"/>
    <dgm:cxn modelId="{C371E086-148A-4892-B119-4E1C1B22A9D5}" type="presParOf" srcId="{7C9173D4-05F4-4C99-AC05-8270C952C263}" destId="{9AF893F1-2FC6-4070-9AD6-04F64D2A722A}" srcOrd="0" destOrd="0" presId="urn:microsoft.com/office/officeart/2005/8/layout/orgChart1"/>
    <dgm:cxn modelId="{6C636AE3-0637-4357-989E-288F5EED0218}" type="presParOf" srcId="{9AF893F1-2FC6-4070-9AD6-04F64D2A722A}" destId="{8BFBC1C3-D4D0-460A-ADA3-4CFFBDFA31D8}" srcOrd="0" destOrd="0" presId="urn:microsoft.com/office/officeart/2005/8/layout/orgChart1"/>
    <dgm:cxn modelId="{FB98C3D3-980B-4A00-9E0A-9702D717FCA0}" type="presParOf" srcId="{9AF893F1-2FC6-4070-9AD6-04F64D2A722A}" destId="{8DF31EF5-13B6-445D-9FED-9F16510046A4}" srcOrd="1" destOrd="0" presId="urn:microsoft.com/office/officeart/2005/8/layout/orgChart1"/>
    <dgm:cxn modelId="{F266E9EB-4689-4AF6-A94E-6C0E74444634}" type="presParOf" srcId="{7C9173D4-05F4-4C99-AC05-8270C952C263}" destId="{90B24BE6-51FC-4442-8224-EFC85B3CA94C}" srcOrd="1" destOrd="0" presId="urn:microsoft.com/office/officeart/2005/8/layout/orgChart1"/>
    <dgm:cxn modelId="{BF1C1E35-BB10-446E-A4F7-3EE9FCC2ABED}" type="presParOf" srcId="{7C9173D4-05F4-4C99-AC05-8270C952C263}" destId="{CBEF1078-EF91-4192-ACB0-64A54BC90CBF}" srcOrd="2" destOrd="0" presId="urn:microsoft.com/office/officeart/2005/8/layout/orgChart1"/>
    <dgm:cxn modelId="{A22C10A6-C87E-4BA0-A8A3-ED89AD9E7848}" type="presParOf" srcId="{27DCC4EB-69AE-4777-9127-0E373DE849B3}" destId="{0B025C05-4C9E-450D-8D4A-150A95EDC6B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278D64-B11E-4875-9F8A-C0912CA5C440}">
      <dsp:nvSpPr>
        <dsp:cNvPr id="0" name=""/>
        <dsp:cNvSpPr/>
      </dsp:nvSpPr>
      <dsp:spPr>
        <a:xfrm>
          <a:off x="0" y="2086296"/>
          <a:ext cx="7200800" cy="1505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Arial" pitchFamily="34" charset="0"/>
              <a:cs typeface="Arial" pitchFamily="34" charset="0"/>
            </a:rPr>
            <a:t>Частные задачи ВКР:</a:t>
          </a:r>
          <a:endParaRPr lang="ru-RU" sz="1800" kern="1200" dirty="0">
            <a:latin typeface="Arial" pitchFamily="34" charset="0"/>
            <a:cs typeface="Arial" pitchFamily="34" charset="0"/>
          </a:endParaRPr>
        </a:p>
      </dsp:txBody>
      <dsp:txXfrm>
        <a:off x="0" y="2086296"/>
        <a:ext cx="7200800" cy="813005"/>
      </dsp:txXfrm>
    </dsp:sp>
    <dsp:sp modelId="{7331DE5C-0793-4E8B-831D-EDAA84F40138}">
      <dsp:nvSpPr>
        <dsp:cNvPr id="0" name=""/>
        <dsp:cNvSpPr/>
      </dsp:nvSpPr>
      <dsp:spPr>
        <a:xfrm>
          <a:off x="0" y="2882931"/>
          <a:ext cx="3600399" cy="2373162"/>
        </a:xfrm>
        <a:prstGeom prst="rect">
          <a:avLst/>
        </a:prstGeom>
        <a:solidFill>
          <a:schemeClr val="bg1">
            <a:lumMod val="95000"/>
          </a:schemeClr>
        </a:solidFill>
        <a:ln w="0" cap="flat" cmpd="sng" algn="ctr">
          <a:solidFill>
            <a:scrgbClr r="0" g="0" b="0">
              <a:shade val="95000"/>
              <a:satMod val="105000"/>
            </a:scrgb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Arial" pitchFamily="34" charset="0"/>
              <a:cs typeface="Arial" pitchFamily="34" charset="0"/>
            </a:rPr>
            <a:t>1 определить сущность и разновидности систем оплаты труда,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Arial" pitchFamily="34" charset="0"/>
              <a:cs typeface="Arial" pitchFamily="34" charset="0"/>
            </a:rPr>
            <a:t>2 определить последовательность совершенствования систем оплаты труда,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Arial" pitchFamily="34" charset="0"/>
              <a:cs typeface="Arial" pitchFamily="34" charset="0"/>
            </a:rPr>
            <a:t>3 дать аналитическое описание действующей практики оплаты труда, 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Arial" pitchFamily="34" charset="0"/>
              <a:cs typeface="Arial" pitchFamily="34" charset="0"/>
            </a:rPr>
            <a:t>4 дать аналитическое описание  среды функционирования ООО «КрасГеоСтрой» </a:t>
          </a:r>
          <a:endParaRPr lang="ru-RU" sz="1400" kern="1200" dirty="0">
            <a:latin typeface="Arial" pitchFamily="34" charset="0"/>
            <a:cs typeface="Arial" pitchFamily="34" charset="0"/>
          </a:endParaRPr>
        </a:p>
      </dsp:txBody>
      <dsp:txXfrm>
        <a:off x="0" y="2882931"/>
        <a:ext cx="3600399" cy="2373162"/>
      </dsp:txXfrm>
    </dsp:sp>
    <dsp:sp modelId="{69F9BD63-A4B0-4B7C-87AF-9CB00C27F94A}">
      <dsp:nvSpPr>
        <dsp:cNvPr id="0" name=""/>
        <dsp:cNvSpPr/>
      </dsp:nvSpPr>
      <dsp:spPr>
        <a:xfrm>
          <a:off x="3600400" y="2882931"/>
          <a:ext cx="3600399" cy="2373162"/>
        </a:xfrm>
        <a:prstGeom prst="rect">
          <a:avLst/>
        </a:prstGeom>
        <a:solidFill>
          <a:schemeClr val="bg1">
            <a:lumMod val="95000"/>
            <a:alpha val="90000"/>
          </a:schemeClr>
        </a:solidFill>
        <a:ln w="0" cap="flat" cmpd="sng" algn="ctr">
          <a:solidFill>
            <a:scrgbClr r="0" g="0" b="0">
              <a:shade val="95000"/>
              <a:satMod val="105000"/>
            </a:scrgb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Arial" pitchFamily="34" charset="0"/>
              <a:cs typeface="Arial" pitchFamily="34" charset="0"/>
            </a:rPr>
            <a:t>5 определить соответствие существующей практики оплаты труда организационным условиям,</a:t>
          </a:r>
          <a:endParaRPr lang="ru-RU" sz="1400" kern="1200" dirty="0" smtClean="0">
            <a:effectLst/>
            <a:latin typeface="Arial" pitchFamily="34" charset="0"/>
            <a:cs typeface="Arial" pitchFamily="34" charset="0"/>
          </a:endParaRP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Arial" pitchFamily="34" charset="0"/>
              <a:cs typeface="Arial" pitchFamily="34" charset="0"/>
            </a:rPr>
            <a:t>6 определить направления совершенствования системы оплаты труда основного рабочего персонала в соответствии с организационными условиями</a:t>
          </a:r>
          <a:endParaRPr lang="ru-RU" sz="1400" kern="1200" dirty="0" smtClean="0">
            <a:effectLst/>
            <a:latin typeface="Arial" pitchFamily="34" charset="0"/>
            <a:cs typeface="Arial" pitchFamily="34" charset="0"/>
          </a:endParaRPr>
        </a:p>
      </dsp:txBody>
      <dsp:txXfrm>
        <a:off x="3600400" y="2882931"/>
        <a:ext cx="3600399" cy="2373162"/>
      </dsp:txXfrm>
    </dsp:sp>
    <dsp:sp modelId="{47A5FC6B-2720-4C2A-9A00-A90D30F5CC79}">
      <dsp:nvSpPr>
        <dsp:cNvPr id="0" name=""/>
        <dsp:cNvSpPr/>
      </dsp:nvSpPr>
      <dsp:spPr>
        <a:xfrm rot="10800000">
          <a:off x="0" y="0"/>
          <a:ext cx="7200800" cy="2103864"/>
        </a:xfrm>
        <a:prstGeom prst="upArrowCallou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Arial" pitchFamily="34" charset="0"/>
              <a:cs typeface="Arial" pitchFamily="34" charset="0"/>
            </a:rPr>
            <a:t>Цель - разработка рекомендаций по совершенствованию системы  оплаты труда для основного рабочего персонала ООО «КрасГеоСтрой». </a:t>
          </a:r>
          <a:endParaRPr lang="ru-RU" sz="1800" kern="1200" dirty="0">
            <a:latin typeface="Arial" pitchFamily="34" charset="0"/>
            <a:cs typeface="Arial" pitchFamily="34" charset="0"/>
          </a:endParaRPr>
        </a:p>
      </dsp:txBody>
      <dsp:txXfrm rot="-10800000">
        <a:off x="0" y="0"/>
        <a:ext cx="7200800" cy="738456"/>
      </dsp:txXfrm>
    </dsp:sp>
    <dsp:sp modelId="{D671E6C7-D299-4F96-8356-76CA6AB0C58C}">
      <dsp:nvSpPr>
        <dsp:cNvPr id="0" name=""/>
        <dsp:cNvSpPr/>
      </dsp:nvSpPr>
      <dsp:spPr>
        <a:xfrm>
          <a:off x="0" y="745218"/>
          <a:ext cx="3600399" cy="622341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Arial" pitchFamily="34" charset="0"/>
              <a:cs typeface="Arial" pitchFamily="34" charset="0"/>
            </a:rPr>
            <a:t>Объект исследования: практика оплаты труда основного рабочего персонала ООО «КрасГеоСтрой</a:t>
          </a:r>
          <a:endParaRPr lang="ru-RU" sz="1400" kern="1200" dirty="0">
            <a:latin typeface="Arial" pitchFamily="34" charset="0"/>
            <a:cs typeface="Arial" pitchFamily="34" charset="0"/>
          </a:endParaRPr>
        </a:p>
      </dsp:txBody>
      <dsp:txXfrm>
        <a:off x="0" y="745218"/>
        <a:ext cx="3600399" cy="622341"/>
      </dsp:txXfrm>
    </dsp:sp>
    <dsp:sp modelId="{DC881C32-B3E9-4DA6-AFA2-C61C97F85278}">
      <dsp:nvSpPr>
        <dsp:cNvPr id="0" name=""/>
        <dsp:cNvSpPr/>
      </dsp:nvSpPr>
      <dsp:spPr>
        <a:xfrm>
          <a:off x="3600400" y="745218"/>
          <a:ext cx="3600399" cy="622341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Arial" pitchFamily="34" charset="0"/>
              <a:cs typeface="Arial" pitchFamily="34" charset="0"/>
            </a:rPr>
            <a:t>Предмет исследования: соответствие действующей системы оплаты труда организационным условиям. </a:t>
          </a:r>
          <a:r>
            <a:rPr lang="ru-RU" sz="1100" kern="1200" dirty="0" smtClean="0">
              <a:latin typeface="Arial" pitchFamily="34" charset="0"/>
              <a:cs typeface="Arial" pitchFamily="34" charset="0"/>
            </a:rPr>
            <a:t>. </a:t>
          </a:r>
          <a:endParaRPr lang="ru-RU" sz="1100" kern="1200" dirty="0">
            <a:latin typeface="Arial" pitchFamily="34" charset="0"/>
            <a:cs typeface="Arial" pitchFamily="34" charset="0"/>
          </a:endParaRPr>
        </a:p>
      </dsp:txBody>
      <dsp:txXfrm>
        <a:off x="3600400" y="745218"/>
        <a:ext cx="3600399" cy="62234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DAE92C-5585-4BDB-A6B5-F10215C65CE6}">
      <dsp:nvSpPr>
        <dsp:cNvPr id="0" name=""/>
        <dsp:cNvSpPr/>
      </dsp:nvSpPr>
      <dsp:spPr>
        <a:xfrm>
          <a:off x="0" y="0"/>
          <a:ext cx="8229600" cy="4853136"/>
        </a:xfrm>
        <a:prstGeom prst="roundRect">
          <a:avLst>
            <a:gd name="adj" fmla="val 85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3766573" numCol="1" spcCol="1270" anchor="t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>
              <a:latin typeface="Arial" pitchFamily="34" charset="0"/>
              <a:cs typeface="Arial" pitchFamily="34" charset="0"/>
            </a:rPr>
            <a:t>Практика оплаты труда: </a:t>
          </a:r>
          <a:endParaRPr lang="ru-RU" sz="3200" kern="1200" dirty="0">
            <a:latin typeface="Arial" pitchFamily="34" charset="0"/>
            <a:cs typeface="Arial" pitchFamily="34" charset="0"/>
          </a:endParaRPr>
        </a:p>
      </dsp:txBody>
      <dsp:txXfrm>
        <a:off x="120822" y="120822"/>
        <a:ext cx="7987956" cy="4611492"/>
      </dsp:txXfrm>
    </dsp:sp>
    <dsp:sp modelId="{DC9D6BC2-ABE7-4238-8C14-B1FD5CB814B9}">
      <dsp:nvSpPr>
        <dsp:cNvPr id="0" name=""/>
        <dsp:cNvSpPr/>
      </dsp:nvSpPr>
      <dsp:spPr>
        <a:xfrm>
          <a:off x="5050898" y="244624"/>
          <a:ext cx="2962594" cy="1015936"/>
        </a:xfrm>
        <a:prstGeom prst="roundRect">
          <a:avLst>
            <a:gd name="adj" fmla="val 105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Arial" pitchFamily="34" charset="0"/>
              <a:cs typeface="Arial" pitchFamily="34" charset="0"/>
            </a:rPr>
            <a:t>- совокупность действующих в организации правил оплаты труда, условий получения работником заработной платы</a:t>
          </a:r>
          <a:endParaRPr lang="ru-RU" sz="1400" kern="1200" dirty="0">
            <a:latin typeface="Arial" pitchFamily="34" charset="0"/>
            <a:cs typeface="Arial" pitchFamily="34" charset="0"/>
          </a:endParaRPr>
        </a:p>
      </dsp:txBody>
      <dsp:txXfrm>
        <a:off x="5082142" y="275868"/>
        <a:ext cx="2900106" cy="953448"/>
      </dsp:txXfrm>
    </dsp:sp>
    <dsp:sp modelId="{0789A1A4-C6FD-4EDD-9221-CEFCE4DE12E3}">
      <dsp:nvSpPr>
        <dsp:cNvPr id="0" name=""/>
        <dsp:cNvSpPr/>
      </dsp:nvSpPr>
      <dsp:spPr>
        <a:xfrm>
          <a:off x="226367" y="2260847"/>
          <a:ext cx="2057268" cy="2372065"/>
        </a:xfrm>
        <a:prstGeom prst="roundRect">
          <a:avLst>
            <a:gd name="adj" fmla="val 105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>
              <a:latin typeface="Arial" pitchFamily="34" charset="0"/>
              <a:cs typeface="Arial" pitchFamily="34" charset="0"/>
            </a:rPr>
            <a:t>- </a:t>
          </a:r>
          <a:r>
            <a:rPr lang="ru-RU" sz="1200" kern="1200" dirty="0" smtClean="0">
              <a:latin typeface="Arial" pitchFamily="34" charset="0"/>
              <a:cs typeface="Arial" pitchFamily="34" charset="0"/>
            </a:rPr>
            <a:t>система отношений, связанных с обеспечением установления и осуществления работодателем выплат работникам за их труд в соответствии с законами, коллективными договорами, соглашениями, трудовыми договорами</a:t>
          </a:r>
          <a:r>
            <a:rPr lang="ru-RU" sz="1100" kern="1200" dirty="0" smtClean="0">
              <a:latin typeface="Arial" pitchFamily="34" charset="0"/>
              <a:cs typeface="Arial" pitchFamily="34" charset="0"/>
            </a:rPr>
            <a:t>.</a:t>
          </a:r>
          <a:endParaRPr lang="ru-RU" sz="1100" kern="1200" dirty="0">
            <a:latin typeface="Arial" pitchFamily="34" charset="0"/>
            <a:cs typeface="Arial" pitchFamily="34" charset="0"/>
          </a:endParaRPr>
        </a:p>
      </dsp:txBody>
      <dsp:txXfrm>
        <a:off x="289635" y="2324115"/>
        <a:ext cx="1930732" cy="2245529"/>
      </dsp:txXfrm>
    </dsp:sp>
    <dsp:sp modelId="{24B0F508-3E68-4562-9BA4-3197C0A7516B}">
      <dsp:nvSpPr>
        <dsp:cNvPr id="0" name=""/>
        <dsp:cNvSpPr/>
      </dsp:nvSpPr>
      <dsp:spPr>
        <a:xfrm>
          <a:off x="2386622" y="1574949"/>
          <a:ext cx="5657806" cy="3088322"/>
        </a:xfrm>
        <a:prstGeom prst="roundRect">
          <a:avLst>
            <a:gd name="adj" fmla="val 105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solidFill>
            <a:schemeClr val="tx1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2157219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Arial" pitchFamily="34" charset="0"/>
              <a:cs typeface="Arial" pitchFamily="34" charset="0"/>
            </a:rPr>
            <a:t>       Система оплаты труда: </a:t>
          </a:r>
          <a:endParaRPr lang="ru-RU" sz="2400" kern="1200" dirty="0">
            <a:latin typeface="Arial" pitchFamily="34" charset="0"/>
            <a:cs typeface="Arial" pitchFamily="34" charset="0"/>
          </a:endParaRPr>
        </a:p>
      </dsp:txBody>
      <dsp:txXfrm>
        <a:off x="2481599" y="1669926"/>
        <a:ext cx="5467852" cy="2898368"/>
      </dsp:txXfrm>
    </dsp:sp>
    <dsp:sp modelId="{5F40DE52-C20B-4A40-9667-B4E3CC104D08}">
      <dsp:nvSpPr>
        <dsp:cNvPr id="0" name=""/>
        <dsp:cNvSpPr/>
      </dsp:nvSpPr>
      <dsp:spPr>
        <a:xfrm>
          <a:off x="2674643" y="2347075"/>
          <a:ext cx="1759112" cy="1952947"/>
        </a:xfrm>
        <a:prstGeom prst="roundRect">
          <a:avLst>
            <a:gd name="adj" fmla="val 105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Arial" pitchFamily="34" charset="0"/>
              <a:cs typeface="Arial" pitchFamily="34" charset="0"/>
            </a:rPr>
            <a:t>- функция, связывающая трудовые усилия, трудовые результаты и размер заработной платы</a:t>
          </a:r>
          <a:endParaRPr lang="ru-RU" sz="1400" kern="1200" dirty="0">
            <a:latin typeface="Arial" pitchFamily="34" charset="0"/>
            <a:cs typeface="Arial" pitchFamily="34" charset="0"/>
          </a:endParaRPr>
        </a:p>
      </dsp:txBody>
      <dsp:txXfrm>
        <a:off x="2728742" y="2401174"/>
        <a:ext cx="1650914" cy="1844749"/>
      </dsp:txXfrm>
    </dsp:sp>
    <dsp:sp modelId="{D0E5607A-C5D7-48CC-B60A-56E1B58BC667}">
      <dsp:nvSpPr>
        <dsp:cNvPr id="0" name=""/>
        <dsp:cNvSpPr/>
      </dsp:nvSpPr>
      <dsp:spPr>
        <a:xfrm>
          <a:off x="4618842" y="2733140"/>
          <a:ext cx="3271237" cy="1791408"/>
        </a:xfrm>
        <a:prstGeom prst="roundRect">
          <a:avLst>
            <a:gd name="adj" fmla="val 105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109573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Arial" pitchFamily="34" charset="0"/>
              <a:cs typeface="Arial" pitchFamily="34" charset="0"/>
            </a:rPr>
            <a:t>Заработная плата: </a:t>
          </a:r>
          <a:endParaRPr lang="ru-RU" sz="2000" kern="1200" dirty="0">
            <a:latin typeface="Arial" pitchFamily="34" charset="0"/>
            <a:cs typeface="Arial" pitchFamily="34" charset="0"/>
          </a:endParaRPr>
        </a:p>
      </dsp:txBody>
      <dsp:txXfrm>
        <a:off x="4673934" y="2788232"/>
        <a:ext cx="3161053" cy="1681224"/>
      </dsp:txXfrm>
    </dsp:sp>
    <dsp:sp modelId="{6B119359-3B12-4593-A956-E98C4FDE5D96}">
      <dsp:nvSpPr>
        <dsp:cNvPr id="0" name=""/>
        <dsp:cNvSpPr/>
      </dsp:nvSpPr>
      <dsp:spPr>
        <a:xfrm>
          <a:off x="4834863" y="3350842"/>
          <a:ext cx="2839218" cy="772143"/>
        </a:xfrm>
        <a:prstGeom prst="roundRect">
          <a:avLst>
            <a:gd name="adj" fmla="val 105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Arial" pitchFamily="34" charset="0"/>
              <a:cs typeface="Arial" pitchFamily="34" charset="0"/>
            </a:rPr>
            <a:t>- цена, выплачиваемая работнику за использование его труда.</a:t>
          </a:r>
          <a:endParaRPr lang="ru-RU" sz="1400" kern="1200" dirty="0">
            <a:latin typeface="Arial" pitchFamily="34" charset="0"/>
            <a:cs typeface="Arial" pitchFamily="34" charset="0"/>
          </a:endParaRPr>
        </a:p>
      </dsp:txBody>
      <dsp:txXfrm>
        <a:off x="4858609" y="3374588"/>
        <a:ext cx="2791726" cy="72465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E25C82-6437-4FD6-8C8E-5355ED70168C}">
      <dsp:nvSpPr>
        <dsp:cNvPr id="0" name=""/>
        <dsp:cNvSpPr/>
      </dsp:nvSpPr>
      <dsp:spPr>
        <a:xfrm>
          <a:off x="944" y="958"/>
          <a:ext cx="8227711" cy="141215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2410" tIns="232410" rIns="232410" bIns="232410" numCol="1" spcCol="1270" anchor="ctr" anchorCtr="0">
          <a:noAutofit/>
        </a:bodyPr>
        <a:lstStyle/>
        <a:p>
          <a:pPr lvl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100" kern="1200" dirty="0" smtClean="0"/>
            <a:t>Буровое предприятие</a:t>
          </a:r>
          <a:endParaRPr lang="ru-RU" sz="6100" kern="1200" dirty="0"/>
        </a:p>
      </dsp:txBody>
      <dsp:txXfrm>
        <a:off x="42305" y="42319"/>
        <a:ext cx="8144989" cy="1329431"/>
      </dsp:txXfrm>
    </dsp:sp>
    <dsp:sp modelId="{1ADCCB14-3210-46AE-AB9F-4E83600642A6}">
      <dsp:nvSpPr>
        <dsp:cNvPr id="0" name=""/>
        <dsp:cNvSpPr/>
      </dsp:nvSpPr>
      <dsp:spPr>
        <a:xfrm>
          <a:off x="0" y="3113809"/>
          <a:ext cx="5374595" cy="141215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Основной рабочий персонал: машинисты буровых установок, помощники машинистов буровых установок.</a:t>
          </a:r>
          <a:endParaRPr lang="ru-RU" sz="2200" kern="1200" dirty="0"/>
        </a:p>
      </dsp:txBody>
      <dsp:txXfrm>
        <a:off x="41361" y="3155170"/>
        <a:ext cx="5291873" cy="1329431"/>
      </dsp:txXfrm>
    </dsp:sp>
    <dsp:sp modelId="{54BD4A08-9286-41A8-B4EB-4FAC6FBCACB5}">
      <dsp:nvSpPr>
        <dsp:cNvPr id="0" name=""/>
        <dsp:cNvSpPr/>
      </dsp:nvSpPr>
      <dsp:spPr>
        <a:xfrm>
          <a:off x="10340" y="1540771"/>
          <a:ext cx="2632025" cy="141215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Строительно-монтажные работы</a:t>
          </a:r>
          <a:endParaRPr lang="ru-RU" sz="2000" kern="1200" dirty="0"/>
        </a:p>
      </dsp:txBody>
      <dsp:txXfrm>
        <a:off x="51701" y="1582132"/>
        <a:ext cx="2549303" cy="1329431"/>
      </dsp:txXfrm>
    </dsp:sp>
    <dsp:sp modelId="{F36E464B-4539-4067-9F59-71D25C7F9178}">
      <dsp:nvSpPr>
        <dsp:cNvPr id="0" name=""/>
        <dsp:cNvSpPr/>
      </dsp:nvSpPr>
      <dsp:spPr>
        <a:xfrm>
          <a:off x="2818659" y="1540771"/>
          <a:ext cx="2632025" cy="141215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Геологоразведочные работы</a:t>
          </a:r>
          <a:endParaRPr lang="ru-RU" sz="2000" kern="1200" dirty="0"/>
        </a:p>
      </dsp:txBody>
      <dsp:txXfrm>
        <a:off x="2860020" y="1582132"/>
        <a:ext cx="2549303" cy="1329431"/>
      </dsp:txXfrm>
    </dsp:sp>
    <dsp:sp modelId="{78BB6654-4678-4CF5-93CC-22085AB3922A}">
      <dsp:nvSpPr>
        <dsp:cNvPr id="0" name=""/>
        <dsp:cNvSpPr/>
      </dsp:nvSpPr>
      <dsp:spPr>
        <a:xfrm>
          <a:off x="5596630" y="1556904"/>
          <a:ext cx="2632025" cy="141215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Горнодобывающие работы</a:t>
          </a:r>
          <a:endParaRPr lang="ru-RU" sz="2200" kern="1200" dirty="0"/>
        </a:p>
      </dsp:txBody>
      <dsp:txXfrm>
        <a:off x="5637991" y="1598265"/>
        <a:ext cx="2549303" cy="1329431"/>
      </dsp:txXfrm>
    </dsp:sp>
    <dsp:sp modelId="{A4D4B9E0-1ECB-443D-B7C5-CDC859856284}">
      <dsp:nvSpPr>
        <dsp:cNvPr id="0" name=""/>
        <dsp:cNvSpPr/>
      </dsp:nvSpPr>
      <dsp:spPr>
        <a:xfrm>
          <a:off x="5596630" y="3112851"/>
          <a:ext cx="2632025" cy="141215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Разнообразные технологические процессы. Тяжелые условия труда.</a:t>
          </a:r>
          <a:endParaRPr lang="ru-RU" sz="2000" kern="1200" dirty="0"/>
        </a:p>
      </dsp:txBody>
      <dsp:txXfrm>
        <a:off x="5637991" y="3154212"/>
        <a:ext cx="2549303" cy="132943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24E25E-1680-4FF2-ADD6-EA0405FCE3D3}">
      <dsp:nvSpPr>
        <dsp:cNvPr id="0" name=""/>
        <dsp:cNvSpPr/>
      </dsp:nvSpPr>
      <dsp:spPr>
        <a:xfrm>
          <a:off x="0" y="210051"/>
          <a:ext cx="8229600" cy="7371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270764" rIns="638708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>
              <a:latin typeface="Arial" pitchFamily="34" charset="0"/>
              <a:cs typeface="Arial" pitchFamily="34" charset="0"/>
            </a:rPr>
            <a:t>География работ</a:t>
          </a:r>
          <a:endParaRPr lang="ru-RU" sz="1300" kern="1200" dirty="0">
            <a:latin typeface="Arial" pitchFamily="34" charset="0"/>
            <a:cs typeface="Arial" pitchFamily="34" charset="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>
              <a:latin typeface="Arial" pitchFamily="34" charset="0"/>
              <a:cs typeface="Arial" pitchFamily="34" charset="0"/>
            </a:rPr>
            <a:t>Технология работ</a:t>
          </a:r>
          <a:endParaRPr lang="ru-RU" sz="1300" kern="1200" dirty="0">
            <a:latin typeface="Arial" pitchFamily="34" charset="0"/>
            <a:cs typeface="Arial" pitchFamily="34" charset="0"/>
          </a:endParaRPr>
        </a:p>
      </dsp:txBody>
      <dsp:txXfrm>
        <a:off x="0" y="210051"/>
        <a:ext cx="8229600" cy="737100"/>
      </dsp:txXfrm>
    </dsp:sp>
    <dsp:sp modelId="{4B24A28E-B471-4A71-BF78-EB5DCB36FAD4}">
      <dsp:nvSpPr>
        <dsp:cNvPr id="0" name=""/>
        <dsp:cNvSpPr/>
      </dsp:nvSpPr>
      <dsp:spPr>
        <a:xfrm>
          <a:off x="411480" y="116992"/>
          <a:ext cx="5760720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Arial" pitchFamily="34" charset="0"/>
              <a:cs typeface="Arial" pitchFamily="34" charset="0"/>
            </a:rPr>
            <a:t>- содержание труда</a:t>
          </a:r>
          <a:endParaRPr lang="ru-RU" sz="1200" kern="1200" dirty="0">
            <a:latin typeface="Arial" pitchFamily="34" charset="0"/>
            <a:cs typeface="Arial" pitchFamily="34" charset="0"/>
          </a:endParaRPr>
        </a:p>
      </dsp:txBody>
      <dsp:txXfrm>
        <a:off x="430214" y="135726"/>
        <a:ext cx="5723252" cy="346292"/>
      </dsp:txXfrm>
    </dsp:sp>
    <dsp:sp modelId="{F1E481EC-80AA-494C-BFD1-08543D76995C}">
      <dsp:nvSpPr>
        <dsp:cNvPr id="0" name=""/>
        <dsp:cNvSpPr/>
      </dsp:nvSpPr>
      <dsp:spPr>
        <a:xfrm>
          <a:off x="0" y="1308053"/>
          <a:ext cx="8229600" cy="9418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270764" rIns="638708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>
              <a:latin typeface="Arial" pitchFamily="34" charset="0"/>
              <a:cs typeface="Arial" pitchFamily="34" charset="0"/>
            </a:rPr>
            <a:t> измеряемый / не измеряемый</a:t>
          </a:r>
          <a:endParaRPr lang="ru-RU" sz="1300" kern="1200" dirty="0">
            <a:latin typeface="Arial" pitchFamily="34" charset="0"/>
            <a:cs typeface="Arial" pitchFamily="34" charset="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>
              <a:latin typeface="Arial" pitchFamily="34" charset="0"/>
              <a:cs typeface="Arial" pitchFamily="34" charset="0"/>
            </a:rPr>
            <a:t>Разнообразие объектов</a:t>
          </a:r>
          <a:endParaRPr lang="ru-RU" sz="1300" kern="1200" dirty="0">
            <a:latin typeface="Arial" pitchFamily="34" charset="0"/>
            <a:cs typeface="Arial" pitchFamily="34" charset="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>
              <a:latin typeface="Arial" pitchFamily="34" charset="0"/>
              <a:cs typeface="Arial" pitchFamily="34" charset="0"/>
            </a:rPr>
            <a:t>Стандартные, специфические типы работ</a:t>
          </a:r>
          <a:endParaRPr lang="ru-RU" sz="1300" kern="1200" dirty="0">
            <a:latin typeface="Arial" pitchFamily="34" charset="0"/>
            <a:cs typeface="Arial" pitchFamily="34" charset="0"/>
          </a:endParaRPr>
        </a:p>
      </dsp:txBody>
      <dsp:txXfrm>
        <a:off x="0" y="1308053"/>
        <a:ext cx="8229600" cy="941850"/>
      </dsp:txXfrm>
    </dsp:sp>
    <dsp:sp modelId="{32E567B3-A993-4BBC-9F17-81CB409329AF}">
      <dsp:nvSpPr>
        <dsp:cNvPr id="0" name=""/>
        <dsp:cNvSpPr/>
      </dsp:nvSpPr>
      <dsp:spPr>
        <a:xfrm>
          <a:off x="411480" y="1116172"/>
          <a:ext cx="5760720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Arial" pitchFamily="34" charset="0"/>
              <a:cs typeface="Arial" pitchFamily="34" charset="0"/>
            </a:rPr>
            <a:t>- характер продукта</a:t>
          </a:r>
          <a:endParaRPr lang="ru-RU" sz="1200" kern="1200" dirty="0">
            <a:latin typeface="Arial" pitchFamily="34" charset="0"/>
            <a:cs typeface="Arial" pitchFamily="34" charset="0"/>
          </a:endParaRPr>
        </a:p>
      </dsp:txBody>
      <dsp:txXfrm>
        <a:off x="430214" y="1134906"/>
        <a:ext cx="5723252" cy="346292"/>
      </dsp:txXfrm>
    </dsp:sp>
    <dsp:sp modelId="{27719B61-2AFE-466D-A132-5F15E715109D}">
      <dsp:nvSpPr>
        <dsp:cNvPr id="0" name=""/>
        <dsp:cNvSpPr/>
      </dsp:nvSpPr>
      <dsp:spPr>
        <a:xfrm>
          <a:off x="0" y="2511983"/>
          <a:ext cx="8229600" cy="7371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270764" rIns="638708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>
              <a:latin typeface="Arial" pitchFamily="34" charset="0"/>
              <a:cs typeface="Arial" pitchFamily="34" charset="0"/>
            </a:rPr>
            <a:t>Высокая доля командировок в рабочем времени </a:t>
          </a:r>
          <a:endParaRPr lang="ru-RU" sz="1300" kern="1200" dirty="0">
            <a:latin typeface="Arial" pitchFamily="34" charset="0"/>
            <a:cs typeface="Arial" pitchFamily="34" charset="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>
              <a:latin typeface="Arial" pitchFamily="34" charset="0"/>
              <a:cs typeface="Arial" pitchFamily="34" charset="0"/>
            </a:rPr>
            <a:t> климатические условия выполнения труда</a:t>
          </a:r>
          <a:endParaRPr lang="ru-RU" sz="1300" kern="1200" dirty="0">
            <a:latin typeface="Arial" pitchFamily="34" charset="0"/>
            <a:cs typeface="Arial" pitchFamily="34" charset="0"/>
          </a:endParaRPr>
        </a:p>
      </dsp:txBody>
      <dsp:txXfrm>
        <a:off x="0" y="2511983"/>
        <a:ext cx="8229600" cy="737100"/>
      </dsp:txXfrm>
    </dsp:sp>
    <dsp:sp modelId="{A52FFE5B-E45C-4F6C-B70A-B8E40963C89F}">
      <dsp:nvSpPr>
        <dsp:cNvPr id="0" name=""/>
        <dsp:cNvSpPr/>
      </dsp:nvSpPr>
      <dsp:spPr>
        <a:xfrm>
          <a:off x="411480" y="2320103"/>
          <a:ext cx="5760720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Arial" pitchFamily="34" charset="0"/>
              <a:cs typeface="Arial" pitchFamily="34" charset="0"/>
            </a:rPr>
            <a:t>- условия труда</a:t>
          </a:r>
          <a:endParaRPr lang="ru-RU" sz="1200" kern="1200" dirty="0">
            <a:latin typeface="Arial" pitchFamily="34" charset="0"/>
            <a:cs typeface="Arial" pitchFamily="34" charset="0"/>
          </a:endParaRPr>
        </a:p>
      </dsp:txBody>
      <dsp:txXfrm>
        <a:off x="430214" y="2338837"/>
        <a:ext cx="5723252" cy="346292"/>
      </dsp:txXfrm>
    </dsp:sp>
    <dsp:sp modelId="{D18745A6-B5F7-49B8-A3DB-A00F70C48C64}">
      <dsp:nvSpPr>
        <dsp:cNvPr id="0" name=""/>
        <dsp:cNvSpPr/>
      </dsp:nvSpPr>
      <dsp:spPr>
        <a:xfrm>
          <a:off x="0" y="3511163"/>
          <a:ext cx="8229600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270764" rIns="638708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300" kern="1200" dirty="0">
            <a:latin typeface="Arial" pitchFamily="34" charset="0"/>
            <a:cs typeface="Arial" pitchFamily="34" charset="0"/>
          </a:endParaRPr>
        </a:p>
      </dsp:txBody>
      <dsp:txXfrm>
        <a:off x="0" y="3511163"/>
        <a:ext cx="8229600" cy="327600"/>
      </dsp:txXfrm>
    </dsp:sp>
    <dsp:sp modelId="{475F7067-F12B-42B3-A37B-E3B7C9064B84}">
      <dsp:nvSpPr>
        <dsp:cNvPr id="0" name=""/>
        <dsp:cNvSpPr/>
      </dsp:nvSpPr>
      <dsp:spPr>
        <a:xfrm>
          <a:off x="411480" y="3319283"/>
          <a:ext cx="5760720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Arial" pitchFamily="34" charset="0"/>
              <a:cs typeface="Arial" pitchFamily="34" charset="0"/>
            </a:rPr>
            <a:t>- стратегические задачи предприятия</a:t>
          </a:r>
          <a:endParaRPr lang="ru-RU" sz="1200" kern="1200" dirty="0">
            <a:latin typeface="Arial" pitchFamily="34" charset="0"/>
            <a:cs typeface="Arial" pitchFamily="34" charset="0"/>
          </a:endParaRPr>
        </a:p>
      </dsp:txBody>
      <dsp:txXfrm>
        <a:off x="430214" y="3338017"/>
        <a:ext cx="5723252" cy="346292"/>
      </dsp:txXfrm>
    </dsp:sp>
    <dsp:sp modelId="{9BD4E641-A68C-4F77-9897-B2472E9C0FFF}">
      <dsp:nvSpPr>
        <dsp:cNvPr id="0" name=""/>
        <dsp:cNvSpPr/>
      </dsp:nvSpPr>
      <dsp:spPr>
        <a:xfrm>
          <a:off x="0" y="4100843"/>
          <a:ext cx="8229600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270764" rIns="638708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300" kern="1200" dirty="0">
            <a:latin typeface="Arial" pitchFamily="34" charset="0"/>
            <a:cs typeface="Arial" pitchFamily="34" charset="0"/>
          </a:endParaRPr>
        </a:p>
      </dsp:txBody>
      <dsp:txXfrm>
        <a:off x="0" y="4100843"/>
        <a:ext cx="8229600" cy="327600"/>
      </dsp:txXfrm>
    </dsp:sp>
    <dsp:sp modelId="{BD26697A-406E-44C0-AAF0-C0979B941832}">
      <dsp:nvSpPr>
        <dsp:cNvPr id="0" name=""/>
        <dsp:cNvSpPr/>
      </dsp:nvSpPr>
      <dsp:spPr>
        <a:xfrm>
          <a:off x="411480" y="3908963"/>
          <a:ext cx="5760720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Arial" pitchFamily="34" charset="0"/>
              <a:cs typeface="Arial" pitchFamily="34" charset="0"/>
            </a:rPr>
            <a:t>- состояние учета и контроля на предприятии,</a:t>
          </a:r>
          <a:endParaRPr lang="ru-RU" sz="1200" kern="1200" dirty="0">
            <a:latin typeface="Arial" pitchFamily="34" charset="0"/>
            <a:cs typeface="Arial" pitchFamily="34" charset="0"/>
          </a:endParaRPr>
        </a:p>
      </dsp:txBody>
      <dsp:txXfrm>
        <a:off x="430214" y="3927697"/>
        <a:ext cx="5723252" cy="346292"/>
      </dsp:txXfrm>
    </dsp:sp>
    <dsp:sp modelId="{D61C2FB7-A389-4E1B-9322-4101BAA20861}">
      <dsp:nvSpPr>
        <dsp:cNvPr id="0" name=""/>
        <dsp:cNvSpPr/>
      </dsp:nvSpPr>
      <dsp:spPr>
        <a:xfrm>
          <a:off x="0" y="4690523"/>
          <a:ext cx="8229600" cy="7371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270764" rIns="638708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>
              <a:latin typeface="Arial" pitchFamily="34" charset="0"/>
              <a:cs typeface="Arial" pitchFamily="34" charset="0"/>
            </a:rPr>
            <a:t>обеспеченность рабочих мест предметами, средствами труда, состояние оборудования</a:t>
          </a:r>
          <a:endParaRPr lang="ru-RU" sz="1300" kern="1200" dirty="0">
            <a:latin typeface="Arial" pitchFamily="34" charset="0"/>
            <a:cs typeface="Arial" pitchFamily="34" charset="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>
              <a:latin typeface="Arial" pitchFamily="34" charset="0"/>
              <a:cs typeface="Arial" pitchFamily="34" charset="0"/>
            </a:rPr>
            <a:t>Спец. оборудование обслуживается не менее чем двумя работниками </a:t>
          </a:r>
          <a:endParaRPr lang="ru-RU" sz="1300" kern="1200" dirty="0">
            <a:latin typeface="Arial" pitchFamily="34" charset="0"/>
            <a:cs typeface="Arial" pitchFamily="34" charset="0"/>
          </a:endParaRPr>
        </a:p>
      </dsp:txBody>
      <dsp:txXfrm>
        <a:off x="0" y="4690523"/>
        <a:ext cx="8229600" cy="737100"/>
      </dsp:txXfrm>
    </dsp:sp>
    <dsp:sp modelId="{27C1C39B-D40D-4080-99A6-A455DDA2558C}">
      <dsp:nvSpPr>
        <dsp:cNvPr id="0" name=""/>
        <dsp:cNvSpPr/>
      </dsp:nvSpPr>
      <dsp:spPr>
        <a:xfrm>
          <a:off x="411480" y="4498643"/>
          <a:ext cx="5760720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Arial" pitchFamily="34" charset="0"/>
              <a:cs typeface="Arial" pitchFamily="34" charset="0"/>
            </a:rPr>
            <a:t>-организация труда </a:t>
          </a:r>
          <a:endParaRPr lang="ru-RU" sz="1200" kern="1200" dirty="0">
            <a:latin typeface="Arial" pitchFamily="34" charset="0"/>
            <a:cs typeface="Arial" pitchFamily="34" charset="0"/>
          </a:endParaRPr>
        </a:p>
      </dsp:txBody>
      <dsp:txXfrm>
        <a:off x="430214" y="4517377"/>
        <a:ext cx="5723252" cy="34629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CB3B85-9F1C-4ED1-AAE8-C85910474000}">
      <dsp:nvSpPr>
        <dsp:cNvPr id="0" name=""/>
        <dsp:cNvSpPr/>
      </dsp:nvSpPr>
      <dsp:spPr>
        <a:xfrm>
          <a:off x="0" y="2731658"/>
          <a:ext cx="8229600" cy="1792263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Этап 2 Действия по совершенствованию системы оплаты труда</a:t>
          </a:r>
        </a:p>
      </dsp:txBody>
      <dsp:txXfrm>
        <a:off x="0" y="2731658"/>
        <a:ext cx="8229600" cy="967822"/>
      </dsp:txXfrm>
    </dsp:sp>
    <dsp:sp modelId="{AD1546A7-7F01-474F-9502-86F02FB7D750}">
      <dsp:nvSpPr>
        <dsp:cNvPr id="0" name=""/>
        <dsp:cNvSpPr/>
      </dsp:nvSpPr>
      <dsp:spPr>
        <a:xfrm>
          <a:off x="0" y="3663635"/>
          <a:ext cx="2057399" cy="824441"/>
        </a:xfrm>
        <a:prstGeom prst="rect">
          <a:avLst/>
        </a:prstGeom>
        <a:solidFill>
          <a:sysClr val="window" lastClr="FFFFFF">
            <a:alpha val="90000"/>
            <a:tint val="40000"/>
            <a:hueOff val="0"/>
            <a:satOff val="0"/>
            <a:lumOff val="0"/>
            <a:alphaOff val="0"/>
          </a:sysClr>
        </a:solidFill>
        <a:ln w="9525" cap="flat" cmpd="sng" algn="ctr">
          <a:solidFill>
            <a:sysClr val="windowText" lastClr="000000">
              <a:alpha val="90000"/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16510" rIns="92456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5. Оценить наличие необходимых ресурсов</a:t>
          </a:r>
        </a:p>
      </dsp:txBody>
      <dsp:txXfrm>
        <a:off x="0" y="3663635"/>
        <a:ext cx="2057399" cy="824441"/>
      </dsp:txXfrm>
    </dsp:sp>
    <dsp:sp modelId="{E8F51E91-E631-445B-87B2-159D55E78EB9}">
      <dsp:nvSpPr>
        <dsp:cNvPr id="0" name=""/>
        <dsp:cNvSpPr/>
      </dsp:nvSpPr>
      <dsp:spPr>
        <a:xfrm>
          <a:off x="2057400" y="3663635"/>
          <a:ext cx="2057399" cy="824441"/>
        </a:xfrm>
        <a:prstGeom prst="rect">
          <a:avLst/>
        </a:prstGeom>
        <a:solidFill>
          <a:sysClr val="window" lastClr="FFFFFF">
            <a:alpha val="90000"/>
            <a:tint val="40000"/>
            <a:hueOff val="0"/>
            <a:satOff val="0"/>
            <a:lumOff val="0"/>
            <a:alphaOff val="0"/>
          </a:sysClr>
        </a:solidFill>
        <a:ln w="9525" cap="flat" cmpd="sng" algn="ctr">
          <a:solidFill>
            <a:sysClr val="windowText" lastClr="000000">
              <a:alpha val="90000"/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16510" rIns="92456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6. Разработать план по совершенствованию системы оплаты труда</a:t>
          </a:r>
        </a:p>
      </dsp:txBody>
      <dsp:txXfrm>
        <a:off x="2057400" y="3663635"/>
        <a:ext cx="2057399" cy="824441"/>
      </dsp:txXfrm>
    </dsp:sp>
    <dsp:sp modelId="{A777D95D-B18C-4165-BEE3-C8C3A608E581}">
      <dsp:nvSpPr>
        <dsp:cNvPr id="0" name=""/>
        <dsp:cNvSpPr/>
      </dsp:nvSpPr>
      <dsp:spPr>
        <a:xfrm>
          <a:off x="4114800" y="3663635"/>
          <a:ext cx="2057399" cy="824441"/>
        </a:xfrm>
        <a:prstGeom prst="rect">
          <a:avLst/>
        </a:prstGeom>
        <a:solidFill>
          <a:sysClr val="window" lastClr="FFFFFF">
            <a:alpha val="90000"/>
            <a:tint val="40000"/>
            <a:hueOff val="0"/>
            <a:satOff val="0"/>
            <a:lumOff val="0"/>
            <a:alphaOff val="0"/>
          </a:sysClr>
        </a:solidFill>
        <a:ln w="9525" cap="flat" cmpd="sng" algn="ctr">
          <a:solidFill>
            <a:sysClr val="windowText" lastClr="000000">
              <a:alpha val="90000"/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16510" rIns="92456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7. Организовать необходимую подготовку к совершенствованию системы оплаты труда</a:t>
          </a:r>
        </a:p>
      </dsp:txBody>
      <dsp:txXfrm>
        <a:off x="4114800" y="3663635"/>
        <a:ext cx="2057399" cy="824441"/>
      </dsp:txXfrm>
    </dsp:sp>
    <dsp:sp modelId="{79F44429-96BD-4B67-8E8D-893AA8E04044}">
      <dsp:nvSpPr>
        <dsp:cNvPr id="0" name=""/>
        <dsp:cNvSpPr/>
      </dsp:nvSpPr>
      <dsp:spPr>
        <a:xfrm>
          <a:off x="6172199" y="3663635"/>
          <a:ext cx="2057399" cy="824441"/>
        </a:xfrm>
        <a:prstGeom prst="rect">
          <a:avLst/>
        </a:prstGeom>
        <a:solidFill>
          <a:sysClr val="window" lastClr="FFFFFF">
            <a:alpha val="90000"/>
            <a:tint val="40000"/>
            <a:hueOff val="0"/>
            <a:satOff val="0"/>
            <a:lumOff val="0"/>
            <a:alphaOff val="0"/>
          </a:sysClr>
        </a:solidFill>
        <a:ln w="9525" cap="flat" cmpd="sng" algn="ctr">
          <a:solidFill>
            <a:sysClr val="windowText" lastClr="000000">
              <a:alpha val="90000"/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16510" rIns="92456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8. Внести коррективы в существующую систему оплаты труда</a:t>
          </a:r>
        </a:p>
      </dsp:txBody>
      <dsp:txXfrm>
        <a:off x="6172199" y="3663635"/>
        <a:ext cx="2057399" cy="824441"/>
      </dsp:txXfrm>
    </dsp:sp>
    <dsp:sp modelId="{08F03D9E-CD3B-4AFD-B7FC-FC3B156E9976}">
      <dsp:nvSpPr>
        <dsp:cNvPr id="0" name=""/>
        <dsp:cNvSpPr/>
      </dsp:nvSpPr>
      <dsp:spPr>
        <a:xfrm rot="10800000">
          <a:off x="0" y="1"/>
          <a:ext cx="8229600" cy="2756501"/>
        </a:xfrm>
        <a:prstGeom prst="upArrowCallou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Этап 1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Подготовка к совершенствованию системы оплаты труда	</a:t>
          </a:r>
        </a:p>
      </dsp:txBody>
      <dsp:txXfrm rot="-10800000">
        <a:off x="0" y="338860"/>
        <a:ext cx="8229600" cy="628673"/>
      </dsp:txXfrm>
    </dsp:sp>
    <dsp:sp modelId="{D27064DC-B163-4FAB-B5D5-0B35CAD9EFFA}">
      <dsp:nvSpPr>
        <dsp:cNvPr id="0" name=""/>
        <dsp:cNvSpPr/>
      </dsp:nvSpPr>
      <dsp:spPr>
        <a:xfrm>
          <a:off x="0" y="969572"/>
          <a:ext cx="2057399" cy="824193"/>
        </a:xfrm>
        <a:prstGeom prst="rect">
          <a:avLst/>
        </a:prstGeom>
        <a:solidFill>
          <a:sysClr val="window" lastClr="FFFFFF">
            <a:alpha val="90000"/>
            <a:tint val="40000"/>
            <a:hueOff val="0"/>
            <a:satOff val="0"/>
            <a:lumOff val="0"/>
            <a:alphaOff val="0"/>
          </a:sysClr>
        </a:solidFill>
        <a:ln w="9525" cap="flat" cmpd="sng" algn="ctr">
          <a:solidFill>
            <a:sysClr val="windowText" lastClr="000000">
              <a:alpha val="90000"/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16510" rIns="92456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1. Определить слабые и сильные стороны существующей системы оплаты труда</a:t>
          </a:r>
        </a:p>
      </dsp:txBody>
      <dsp:txXfrm>
        <a:off x="0" y="969572"/>
        <a:ext cx="2057399" cy="824193"/>
      </dsp:txXfrm>
    </dsp:sp>
    <dsp:sp modelId="{8FD14AB4-1691-43B2-89F2-62B4088FCD50}">
      <dsp:nvSpPr>
        <dsp:cNvPr id="0" name=""/>
        <dsp:cNvSpPr/>
      </dsp:nvSpPr>
      <dsp:spPr>
        <a:xfrm>
          <a:off x="2057400" y="969572"/>
          <a:ext cx="2057399" cy="824193"/>
        </a:xfrm>
        <a:prstGeom prst="rect">
          <a:avLst/>
        </a:prstGeom>
        <a:solidFill>
          <a:sysClr val="window" lastClr="FFFFFF">
            <a:alpha val="90000"/>
            <a:tint val="40000"/>
            <a:hueOff val="0"/>
            <a:satOff val="0"/>
            <a:lumOff val="0"/>
            <a:alphaOff val="0"/>
          </a:sysClr>
        </a:solidFill>
        <a:ln w="9525" cap="flat" cmpd="sng" algn="ctr">
          <a:solidFill>
            <a:sysClr val="windowText" lastClr="000000">
              <a:alpha val="90000"/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16510" rIns="92456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2. Определить цели усовершенствованной системы оплаты труда</a:t>
          </a:r>
        </a:p>
      </dsp:txBody>
      <dsp:txXfrm>
        <a:off x="2057400" y="969572"/>
        <a:ext cx="2057399" cy="824193"/>
      </dsp:txXfrm>
    </dsp:sp>
    <dsp:sp modelId="{29028CD6-A2C0-4127-9A7B-FCBF8C773C64}">
      <dsp:nvSpPr>
        <dsp:cNvPr id="0" name=""/>
        <dsp:cNvSpPr/>
      </dsp:nvSpPr>
      <dsp:spPr>
        <a:xfrm>
          <a:off x="4114800" y="969572"/>
          <a:ext cx="2057399" cy="824193"/>
        </a:xfrm>
        <a:prstGeom prst="rect">
          <a:avLst/>
        </a:prstGeom>
        <a:solidFill>
          <a:sysClr val="window" lastClr="FFFFFF">
            <a:alpha val="90000"/>
            <a:tint val="40000"/>
            <a:hueOff val="0"/>
            <a:satOff val="0"/>
            <a:lumOff val="0"/>
            <a:alphaOff val="0"/>
          </a:sysClr>
        </a:solidFill>
        <a:ln w="9525" cap="flat" cmpd="sng" algn="ctr">
          <a:solidFill>
            <a:sysClr val="windowText" lastClr="000000">
              <a:alpha val="90000"/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16510" rIns="92456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3. Определить готовность компании к изменениям системы оплаты труда</a:t>
          </a:r>
        </a:p>
      </dsp:txBody>
      <dsp:txXfrm>
        <a:off x="4114800" y="969572"/>
        <a:ext cx="2057399" cy="824193"/>
      </dsp:txXfrm>
    </dsp:sp>
    <dsp:sp modelId="{8A2DB3BD-6098-4581-A052-F8678C683B7C}">
      <dsp:nvSpPr>
        <dsp:cNvPr id="0" name=""/>
        <dsp:cNvSpPr/>
      </dsp:nvSpPr>
      <dsp:spPr>
        <a:xfrm>
          <a:off x="6172199" y="969572"/>
          <a:ext cx="2057399" cy="824193"/>
        </a:xfrm>
        <a:prstGeom prst="rect">
          <a:avLst/>
        </a:prstGeom>
        <a:solidFill>
          <a:sysClr val="window" lastClr="FFFFFF">
            <a:alpha val="90000"/>
            <a:tint val="40000"/>
            <a:hueOff val="0"/>
            <a:satOff val="0"/>
            <a:lumOff val="0"/>
            <a:alphaOff val="0"/>
          </a:sysClr>
        </a:solidFill>
        <a:ln w="9525" cap="flat" cmpd="sng" algn="ctr">
          <a:solidFill>
            <a:sysClr val="windowText" lastClr="000000">
              <a:alpha val="90000"/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16510" rIns="92456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4. Определить необходимые изменения системы оплаты </a:t>
          </a:r>
          <a:r>
            <a:rPr lang="ru-RU" sz="13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труда</a:t>
          </a:r>
          <a:endParaRPr lang="ru-RU" sz="13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6172199" y="969572"/>
        <a:ext cx="2057399" cy="82419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E7FE6D-5751-4E76-8600-E9D2BB7D101E}">
      <dsp:nvSpPr>
        <dsp:cNvPr id="0" name=""/>
        <dsp:cNvSpPr/>
      </dsp:nvSpPr>
      <dsp:spPr>
        <a:xfrm rot="5400000">
          <a:off x="383010" y="1816144"/>
          <a:ext cx="1144638" cy="1904652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 w="9525" cap="flat" cmpd="sng" algn="ctr">
          <a:solidFill>
            <a:sysClr val="windowText" lastClr="000000">
              <a:shade val="80000"/>
              <a:hueOff val="0"/>
              <a:satOff val="0"/>
              <a:lumOff val="0"/>
              <a:alphaOff val="0"/>
            </a:sys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7324871E-4482-48D0-AE78-2344553DB03F}">
      <dsp:nvSpPr>
        <dsp:cNvPr id="0" name=""/>
        <dsp:cNvSpPr/>
      </dsp:nvSpPr>
      <dsp:spPr>
        <a:xfrm>
          <a:off x="191941" y="2385225"/>
          <a:ext cx="1719530" cy="15072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1. Общая характеристика действующей системы оплаты труда</a:t>
          </a:r>
          <a:r>
            <a:rPr lang="ru-RU" sz="12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. Описание сопутствующей </a:t>
          </a:r>
          <a:r>
            <a:rPr lang="ru-RU" sz="12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практики системы оплаты труда.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характеристика контекста, в </a:t>
          </a:r>
          <a:r>
            <a:rPr lang="ru-RU" sz="12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котором </a:t>
          </a:r>
          <a:r>
            <a:rPr lang="ru-RU" sz="12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данная система оплаты применяется.</a:t>
          </a:r>
        </a:p>
      </dsp:txBody>
      <dsp:txXfrm>
        <a:off x="191941" y="2385225"/>
        <a:ext cx="1719530" cy="1507269"/>
      </dsp:txXfrm>
    </dsp:sp>
    <dsp:sp modelId="{71F219E3-DDA4-4D53-BD57-CECC1C09D5D7}">
      <dsp:nvSpPr>
        <dsp:cNvPr id="0" name=""/>
        <dsp:cNvSpPr/>
      </dsp:nvSpPr>
      <dsp:spPr>
        <a:xfrm>
          <a:off x="1587032" y="1675922"/>
          <a:ext cx="324439" cy="324439"/>
        </a:xfrm>
        <a:prstGeom prst="triangle">
          <a:avLst>
            <a:gd name="adj" fmla="val 100000"/>
          </a:avLst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 w="9525" cap="flat" cmpd="sng" algn="ctr">
          <a:solidFill>
            <a:sysClr val="windowText" lastClr="000000">
              <a:shade val="80000"/>
              <a:hueOff val="0"/>
              <a:satOff val="0"/>
              <a:lumOff val="0"/>
              <a:alphaOff val="0"/>
            </a:sys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B14223A9-FD28-4292-8CE0-F61A22061C32}">
      <dsp:nvSpPr>
        <dsp:cNvPr id="0" name=""/>
        <dsp:cNvSpPr/>
      </dsp:nvSpPr>
      <dsp:spPr>
        <a:xfrm rot="5400000">
          <a:off x="2488051" y="1295250"/>
          <a:ext cx="1144638" cy="1904652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 w="9525" cap="flat" cmpd="sng" algn="ctr">
          <a:solidFill>
            <a:sysClr val="windowText" lastClr="000000">
              <a:shade val="80000"/>
              <a:hueOff val="0"/>
              <a:satOff val="0"/>
              <a:lumOff val="0"/>
              <a:alphaOff val="0"/>
            </a:sys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6C23F7B-CEE7-4E26-8D64-FFAB231988F0}">
      <dsp:nvSpPr>
        <dsp:cNvPr id="0" name=""/>
        <dsp:cNvSpPr/>
      </dsp:nvSpPr>
      <dsp:spPr>
        <a:xfrm>
          <a:off x="2296983" y="1864330"/>
          <a:ext cx="1719530" cy="15072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2. Оценка соответствия системы оплаты труда организационным условиям. Выявление слабых и сильных сторон. </a:t>
          </a:r>
        </a:p>
      </dsp:txBody>
      <dsp:txXfrm>
        <a:off x="2296983" y="1864330"/>
        <a:ext cx="1719530" cy="1507269"/>
      </dsp:txXfrm>
    </dsp:sp>
    <dsp:sp modelId="{171884F3-9FBD-4A1A-AAA2-69822620E1AE}">
      <dsp:nvSpPr>
        <dsp:cNvPr id="0" name=""/>
        <dsp:cNvSpPr/>
      </dsp:nvSpPr>
      <dsp:spPr>
        <a:xfrm>
          <a:off x="3692074" y="1155027"/>
          <a:ext cx="324439" cy="324439"/>
        </a:xfrm>
        <a:prstGeom prst="triangle">
          <a:avLst>
            <a:gd name="adj" fmla="val 100000"/>
          </a:avLst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 w="9525" cap="flat" cmpd="sng" algn="ctr">
          <a:solidFill>
            <a:sysClr val="windowText" lastClr="000000">
              <a:shade val="80000"/>
              <a:hueOff val="0"/>
              <a:satOff val="0"/>
              <a:lumOff val="0"/>
              <a:alphaOff val="0"/>
            </a:sys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A9B6A1A-EF6A-47C1-98B1-AE61F1063129}">
      <dsp:nvSpPr>
        <dsp:cNvPr id="0" name=""/>
        <dsp:cNvSpPr/>
      </dsp:nvSpPr>
      <dsp:spPr>
        <a:xfrm rot="5400000">
          <a:off x="4593093" y="774355"/>
          <a:ext cx="1144638" cy="1904652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 w="9525" cap="flat" cmpd="sng" algn="ctr">
          <a:solidFill>
            <a:sysClr val="windowText" lastClr="000000">
              <a:shade val="80000"/>
              <a:hueOff val="0"/>
              <a:satOff val="0"/>
              <a:lumOff val="0"/>
              <a:alphaOff val="0"/>
            </a:sys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19AECDE5-602E-42D0-B49A-9C43C2D71DF9}">
      <dsp:nvSpPr>
        <dsp:cNvPr id="0" name=""/>
        <dsp:cNvSpPr/>
      </dsp:nvSpPr>
      <dsp:spPr>
        <a:xfrm>
          <a:off x="4402024" y="1343436"/>
          <a:ext cx="1719530" cy="15072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3. </a:t>
          </a:r>
          <a:r>
            <a:rPr lang="ru-RU" sz="1100" kern="120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Выявление стратегических задач, решаемых с помощью СОТ . </a:t>
          </a:r>
        </a:p>
      </dsp:txBody>
      <dsp:txXfrm>
        <a:off x="4402024" y="1343436"/>
        <a:ext cx="1719530" cy="1507269"/>
      </dsp:txXfrm>
    </dsp:sp>
    <dsp:sp modelId="{0115A3B5-3AAA-4EAE-BCA7-D339B3E1C5DC}">
      <dsp:nvSpPr>
        <dsp:cNvPr id="0" name=""/>
        <dsp:cNvSpPr/>
      </dsp:nvSpPr>
      <dsp:spPr>
        <a:xfrm>
          <a:off x="5797115" y="634133"/>
          <a:ext cx="324439" cy="324439"/>
        </a:xfrm>
        <a:prstGeom prst="triangle">
          <a:avLst>
            <a:gd name="adj" fmla="val 100000"/>
          </a:avLst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 w="9525" cap="flat" cmpd="sng" algn="ctr">
          <a:solidFill>
            <a:sysClr val="windowText" lastClr="000000">
              <a:shade val="80000"/>
              <a:hueOff val="0"/>
              <a:satOff val="0"/>
              <a:lumOff val="0"/>
              <a:alphaOff val="0"/>
            </a:sys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A2A45C41-B578-4BF4-95FF-77BD5348FB61}">
      <dsp:nvSpPr>
        <dsp:cNvPr id="0" name=""/>
        <dsp:cNvSpPr/>
      </dsp:nvSpPr>
      <dsp:spPr>
        <a:xfrm rot="5400000">
          <a:off x="6698134" y="253461"/>
          <a:ext cx="1144638" cy="1904652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 w="9525" cap="flat" cmpd="sng" algn="ctr">
          <a:solidFill>
            <a:sysClr val="windowText" lastClr="000000">
              <a:shade val="80000"/>
              <a:hueOff val="0"/>
              <a:satOff val="0"/>
              <a:lumOff val="0"/>
              <a:alphaOff val="0"/>
            </a:sys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DEFE734-AE6B-4F88-8F7E-AA7C111C9A5D}">
      <dsp:nvSpPr>
        <dsp:cNvPr id="0" name=""/>
        <dsp:cNvSpPr/>
      </dsp:nvSpPr>
      <dsp:spPr>
        <a:xfrm>
          <a:off x="6507066" y="822541"/>
          <a:ext cx="1719530" cy="15072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4. Выявление соотвествия системы оплаты труда приоритетным стратегическим задачам ООО "красГеоСтрой"</a:t>
          </a:r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6507066" y="822541"/>
        <a:ext cx="1719530" cy="150726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656065-BC56-4AAF-8BAA-60904A48FDA9}">
      <dsp:nvSpPr>
        <dsp:cNvPr id="0" name=""/>
        <dsp:cNvSpPr/>
      </dsp:nvSpPr>
      <dsp:spPr>
        <a:xfrm>
          <a:off x="0" y="286732"/>
          <a:ext cx="8229600" cy="8347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208280" rIns="638708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>
              <a:latin typeface="Arial" pitchFamily="34" charset="0"/>
              <a:cs typeface="Arial" pitchFamily="34" charset="0"/>
            </a:rPr>
            <a:t> устойчивое развитие предприятия по всем направлениям 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>
              <a:latin typeface="Arial" pitchFamily="34" charset="0"/>
              <a:cs typeface="Arial" pitchFamily="34" charset="0"/>
            </a:rPr>
            <a:t>Увеличение производительности труда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>
              <a:latin typeface="Arial" pitchFamily="34" charset="0"/>
              <a:cs typeface="Arial" pitchFamily="34" charset="0"/>
            </a:rPr>
            <a:t>Снижение издержек</a:t>
          </a:r>
        </a:p>
      </dsp:txBody>
      <dsp:txXfrm>
        <a:off x="0" y="286732"/>
        <a:ext cx="8229600" cy="834750"/>
      </dsp:txXfrm>
    </dsp:sp>
    <dsp:sp modelId="{00D899C6-7A53-4EB3-9502-D9FCBC19C83D}">
      <dsp:nvSpPr>
        <dsp:cNvPr id="0" name=""/>
        <dsp:cNvSpPr/>
      </dsp:nvSpPr>
      <dsp:spPr>
        <a:xfrm>
          <a:off x="411480" y="139132"/>
          <a:ext cx="5760720" cy="29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Arial" pitchFamily="34" charset="0"/>
              <a:cs typeface="Arial" pitchFamily="34" charset="0"/>
            </a:rPr>
            <a:t>- стратегические задачи предприятия</a:t>
          </a:r>
          <a:endParaRPr lang="ru-RU" sz="1200" kern="1200" dirty="0">
            <a:latin typeface="Arial" pitchFamily="34" charset="0"/>
            <a:cs typeface="Arial" pitchFamily="34" charset="0"/>
          </a:endParaRPr>
        </a:p>
      </dsp:txBody>
      <dsp:txXfrm>
        <a:off x="425890" y="153542"/>
        <a:ext cx="5731900" cy="266380"/>
      </dsp:txXfrm>
    </dsp:sp>
    <dsp:sp modelId="{D4AD1C18-2560-4539-83EE-51144EA4026E}">
      <dsp:nvSpPr>
        <dsp:cNvPr id="0" name=""/>
        <dsp:cNvSpPr/>
      </dsp:nvSpPr>
      <dsp:spPr>
        <a:xfrm>
          <a:off x="0" y="1323082"/>
          <a:ext cx="8229600" cy="724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208280" rIns="638708" bIns="7112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Arial" pitchFamily="34" charset="0"/>
              <a:cs typeface="Arial" pitchFamily="34" charset="0"/>
            </a:rPr>
            <a:t>наличие широкого и динамического фронта работ</a:t>
          </a:r>
          <a:endParaRPr lang="ru-RU" sz="1000" kern="1200" dirty="0">
            <a:latin typeface="Arial" pitchFamily="34" charset="0"/>
            <a:cs typeface="Arial" pitchFamily="34" charset="0"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Arial" pitchFamily="34" charset="0"/>
              <a:cs typeface="Arial" pitchFamily="34" charset="0"/>
            </a:rPr>
            <a:t>наличие значительного объема подготовительно-заключительных работ</a:t>
          </a:r>
          <a:endParaRPr lang="ru-RU" sz="1000" kern="1200" dirty="0">
            <a:latin typeface="Arial" pitchFamily="34" charset="0"/>
            <a:cs typeface="Arial" pitchFamily="34" charset="0"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Arial" pitchFamily="34" charset="0"/>
              <a:cs typeface="Arial" pitchFamily="34" charset="0"/>
            </a:rPr>
            <a:t>трудозатраты на разные виды работ различаются</a:t>
          </a:r>
          <a:endParaRPr lang="ru-RU" sz="1000" kern="1200" dirty="0">
            <a:latin typeface="Arial" pitchFamily="34" charset="0"/>
            <a:cs typeface="Arial" pitchFamily="34" charset="0"/>
          </a:endParaRPr>
        </a:p>
      </dsp:txBody>
      <dsp:txXfrm>
        <a:off x="0" y="1323082"/>
        <a:ext cx="8229600" cy="724500"/>
      </dsp:txXfrm>
    </dsp:sp>
    <dsp:sp modelId="{518B1A14-5A8A-4101-A350-7EBDFE2CA76C}">
      <dsp:nvSpPr>
        <dsp:cNvPr id="0" name=""/>
        <dsp:cNvSpPr/>
      </dsp:nvSpPr>
      <dsp:spPr>
        <a:xfrm>
          <a:off x="411480" y="1175482"/>
          <a:ext cx="5760720" cy="29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Arial" pitchFamily="34" charset="0"/>
              <a:cs typeface="Arial" pitchFamily="34" charset="0"/>
            </a:rPr>
            <a:t>- содержание труда</a:t>
          </a:r>
          <a:endParaRPr lang="ru-RU" sz="1200" kern="1200" dirty="0">
            <a:latin typeface="Arial" pitchFamily="34" charset="0"/>
            <a:cs typeface="Arial" pitchFamily="34" charset="0"/>
          </a:endParaRPr>
        </a:p>
      </dsp:txBody>
      <dsp:txXfrm>
        <a:off x="425890" y="1189892"/>
        <a:ext cx="5731900" cy="266380"/>
      </dsp:txXfrm>
    </dsp:sp>
    <dsp:sp modelId="{F1E481EC-80AA-494C-BFD1-08543D76995C}">
      <dsp:nvSpPr>
        <dsp:cNvPr id="0" name=""/>
        <dsp:cNvSpPr/>
      </dsp:nvSpPr>
      <dsp:spPr>
        <a:xfrm>
          <a:off x="0" y="2249183"/>
          <a:ext cx="8229600" cy="724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208280" rIns="638708" bIns="7112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Arial" pitchFamily="34" charset="0"/>
              <a:cs typeface="Arial" pitchFamily="34" charset="0"/>
            </a:rPr>
            <a:t> измеряемый в метрах</a:t>
          </a:r>
          <a:endParaRPr lang="ru-RU" sz="1000" kern="1200" dirty="0">
            <a:latin typeface="Arial" pitchFamily="34" charset="0"/>
            <a:cs typeface="Arial" pitchFamily="34" charset="0"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Arial" pitchFamily="34" charset="0"/>
              <a:cs typeface="Arial" pitchFamily="34" charset="0"/>
            </a:rPr>
            <a:t>разные виды скважин и способов бурения, в зависимости от типа объекта</a:t>
          </a:r>
          <a:endParaRPr lang="ru-RU" sz="1000" kern="1200" dirty="0">
            <a:latin typeface="Arial" pitchFamily="34" charset="0"/>
            <a:cs typeface="Arial" pitchFamily="34" charset="0"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Arial" pitchFamily="34" charset="0"/>
              <a:cs typeface="Arial" pitchFamily="34" charset="0"/>
            </a:rPr>
            <a:t>индивидуальность глубины и геологических условий бурения каждой скважины</a:t>
          </a:r>
          <a:endParaRPr lang="ru-RU" sz="1000" kern="1200" dirty="0">
            <a:latin typeface="Arial" pitchFamily="34" charset="0"/>
            <a:cs typeface="Arial" pitchFamily="34" charset="0"/>
          </a:endParaRPr>
        </a:p>
      </dsp:txBody>
      <dsp:txXfrm>
        <a:off x="0" y="2249183"/>
        <a:ext cx="8229600" cy="724500"/>
      </dsp:txXfrm>
    </dsp:sp>
    <dsp:sp modelId="{32E567B3-A993-4BBC-9F17-81CB409329AF}">
      <dsp:nvSpPr>
        <dsp:cNvPr id="0" name=""/>
        <dsp:cNvSpPr/>
      </dsp:nvSpPr>
      <dsp:spPr>
        <a:xfrm>
          <a:off x="411480" y="2101583"/>
          <a:ext cx="5760720" cy="29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Arial" pitchFamily="34" charset="0"/>
              <a:cs typeface="Arial" pitchFamily="34" charset="0"/>
            </a:rPr>
            <a:t>- характер продукта</a:t>
          </a:r>
          <a:endParaRPr lang="ru-RU" sz="1200" kern="1200" dirty="0">
            <a:latin typeface="Arial" pitchFamily="34" charset="0"/>
            <a:cs typeface="Arial" pitchFamily="34" charset="0"/>
          </a:endParaRPr>
        </a:p>
      </dsp:txBody>
      <dsp:txXfrm>
        <a:off x="425890" y="2115993"/>
        <a:ext cx="5731900" cy="266380"/>
      </dsp:txXfrm>
    </dsp:sp>
    <dsp:sp modelId="{27719B61-2AFE-466D-A132-5F15E715109D}">
      <dsp:nvSpPr>
        <dsp:cNvPr id="0" name=""/>
        <dsp:cNvSpPr/>
      </dsp:nvSpPr>
      <dsp:spPr>
        <a:xfrm>
          <a:off x="0" y="3175283"/>
          <a:ext cx="8229600" cy="7087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208280" rIns="638708" bIns="7112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Arial" pitchFamily="34" charset="0"/>
              <a:cs typeface="Arial" pitchFamily="34" charset="0"/>
            </a:rPr>
            <a:t>География выполнения работ – Сибирский, Дальневосточный федеральный округа. 50% рабочего времени – командировки.</a:t>
          </a:r>
          <a:endParaRPr lang="ru-RU" sz="1000" kern="1200" dirty="0">
            <a:latin typeface="Arial" pitchFamily="34" charset="0"/>
            <a:cs typeface="Arial" pitchFamily="34" charset="0"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Arial" pitchFamily="34" charset="0"/>
              <a:cs typeface="Arial" pitchFamily="34" charset="0"/>
            </a:rPr>
            <a:t> тяжелые климатические условия выполнения труда</a:t>
          </a:r>
          <a:endParaRPr lang="ru-RU" sz="1000" kern="1200" dirty="0">
            <a:latin typeface="Arial" pitchFamily="34" charset="0"/>
            <a:cs typeface="Arial" pitchFamily="34" charset="0"/>
          </a:endParaRPr>
        </a:p>
      </dsp:txBody>
      <dsp:txXfrm>
        <a:off x="0" y="3175283"/>
        <a:ext cx="8229600" cy="708750"/>
      </dsp:txXfrm>
    </dsp:sp>
    <dsp:sp modelId="{A52FFE5B-E45C-4F6C-B70A-B8E40963C89F}">
      <dsp:nvSpPr>
        <dsp:cNvPr id="0" name=""/>
        <dsp:cNvSpPr/>
      </dsp:nvSpPr>
      <dsp:spPr>
        <a:xfrm>
          <a:off x="411480" y="3027683"/>
          <a:ext cx="5760720" cy="29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Arial" pitchFamily="34" charset="0"/>
              <a:cs typeface="Arial" pitchFamily="34" charset="0"/>
            </a:rPr>
            <a:t>- условия труда</a:t>
          </a:r>
          <a:endParaRPr lang="ru-RU" sz="1200" kern="1200" dirty="0">
            <a:latin typeface="Arial" pitchFamily="34" charset="0"/>
            <a:cs typeface="Arial" pitchFamily="34" charset="0"/>
          </a:endParaRPr>
        </a:p>
      </dsp:txBody>
      <dsp:txXfrm>
        <a:off x="425890" y="3042093"/>
        <a:ext cx="5731900" cy="266380"/>
      </dsp:txXfrm>
    </dsp:sp>
    <dsp:sp modelId="{9BD4E641-A68C-4F77-9897-B2472E9C0FFF}">
      <dsp:nvSpPr>
        <dsp:cNvPr id="0" name=""/>
        <dsp:cNvSpPr/>
      </dsp:nvSpPr>
      <dsp:spPr>
        <a:xfrm>
          <a:off x="0" y="4085633"/>
          <a:ext cx="8229600" cy="567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208280" rIns="638708" bIns="7112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Arial" pitchFamily="34" charset="0"/>
              <a:cs typeface="Arial" pitchFamily="34" charset="0"/>
            </a:rPr>
            <a:t>договора, соглашения, локальные нормативные акты и трудовыми договорами – не оформлены должным образом</a:t>
          </a:r>
          <a:endParaRPr lang="ru-RU" sz="1000" kern="1200" dirty="0">
            <a:latin typeface="Arial" pitchFamily="34" charset="0"/>
            <a:cs typeface="Arial" pitchFamily="34" charset="0"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Arial" pitchFamily="34" charset="0"/>
              <a:cs typeface="Arial" pitchFamily="34" charset="0"/>
            </a:rPr>
            <a:t>Учет не ведется</a:t>
          </a:r>
          <a:endParaRPr lang="ru-RU" sz="1000" kern="1200" dirty="0">
            <a:latin typeface="Arial" pitchFamily="34" charset="0"/>
            <a:cs typeface="Arial" pitchFamily="34" charset="0"/>
          </a:endParaRPr>
        </a:p>
      </dsp:txBody>
      <dsp:txXfrm>
        <a:off x="0" y="4085633"/>
        <a:ext cx="8229600" cy="567000"/>
      </dsp:txXfrm>
    </dsp:sp>
    <dsp:sp modelId="{BD26697A-406E-44C0-AAF0-C0979B941832}">
      <dsp:nvSpPr>
        <dsp:cNvPr id="0" name=""/>
        <dsp:cNvSpPr/>
      </dsp:nvSpPr>
      <dsp:spPr>
        <a:xfrm>
          <a:off x="411480" y="3938033"/>
          <a:ext cx="5760720" cy="29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Arial" pitchFamily="34" charset="0"/>
              <a:cs typeface="Arial" pitchFamily="34" charset="0"/>
            </a:rPr>
            <a:t>- состояние учета и контроля на предприятии,</a:t>
          </a:r>
          <a:endParaRPr lang="ru-RU" sz="1200" kern="1200" dirty="0">
            <a:latin typeface="Arial" pitchFamily="34" charset="0"/>
            <a:cs typeface="Arial" pitchFamily="34" charset="0"/>
          </a:endParaRPr>
        </a:p>
      </dsp:txBody>
      <dsp:txXfrm>
        <a:off x="425890" y="3952443"/>
        <a:ext cx="5731900" cy="266380"/>
      </dsp:txXfrm>
    </dsp:sp>
    <dsp:sp modelId="{D61C2FB7-A389-4E1B-9322-4101BAA20861}">
      <dsp:nvSpPr>
        <dsp:cNvPr id="0" name=""/>
        <dsp:cNvSpPr/>
      </dsp:nvSpPr>
      <dsp:spPr>
        <a:xfrm>
          <a:off x="0" y="4854233"/>
          <a:ext cx="8229600" cy="5512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208280" rIns="638708" bIns="7112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Arial" pitchFamily="34" charset="0"/>
              <a:cs typeface="Arial" pitchFamily="34" charset="0"/>
            </a:rPr>
            <a:t>обеспеченность рабочих мест предметами, средствами труда, состояние оборудования – требует постоянного обновления, ремонта.</a:t>
          </a:r>
          <a:endParaRPr lang="ru-RU" sz="1000" kern="1200" dirty="0">
            <a:latin typeface="Arial" pitchFamily="34" charset="0"/>
            <a:cs typeface="Arial" pitchFamily="34" charset="0"/>
          </a:endParaRPr>
        </a:p>
      </dsp:txBody>
      <dsp:txXfrm>
        <a:off x="0" y="4854233"/>
        <a:ext cx="8229600" cy="551250"/>
      </dsp:txXfrm>
    </dsp:sp>
    <dsp:sp modelId="{27C1C39B-D40D-4080-99A6-A455DDA2558C}">
      <dsp:nvSpPr>
        <dsp:cNvPr id="0" name=""/>
        <dsp:cNvSpPr/>
      </dsp:nvSpPr>
      <dsp:spPr>
        <a:xfrm>
          <a:off x="411480" y="4706633"/>
          <a:ext cx="5760720" cy="29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Arial" pitchFamily="34" charset="0"/>
              <a:cs typeface="Arial" pitchFamily="34" charset="0"/>
            </a:rPr>
            <a:t>-организация труда </a:t>
          </a:r>
          <a:endParaRPr lang="ru-RU" sz="1200" kern="1200" dirty="0">
            <a:latin typeface="Arial" pitchFamily="34" charset="0"/>
            <a:cs typeface="Arial" pitchFamily="34" charset="0"/>
          </a:endParaRPr>
        </a:p>
      </dsp:txBody>
      <dsp:txXfrm>
        <a:off x="425890" y="4721043"/>
        <a:ext cx="5731900" cy="26638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FABC52-E5DF-4682-95B1-E9676C338D8A}">
      <dsp:nvSpPr>
        <dsp:cNvPr id="0" name=""/>
        <dsp:cNvSpPr/>
      </dsp:nvSpPr>
      <dsp:spPr>
        <a:xfrm>
          <a:off x="2743200" y="2965620"/>
          <a:ext cx="1940834" cy="3368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8419"/>
              </a:lnTo>
              <a:lnTo>
                <a:pt x="1940834" y="168419"/>
              </a:lnTo>
              <a:lnTo>
                <a:pt x="1940834" y="336838"/>
              </a:lnTo>
            </a:path>
          </a:pathLst>
        </a:custGeom>
        <a:noFill/>
        <a:ln w="25400" cap="flat" cmpd="sng" algn="ctr">
          <a:solidFill>
            <a:sysClr val="windowText" lastClr="000000">
              <a:shade val="60000"/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B947F9-BC5A-4A55-AF6B-D83877122C21}">
      <dsp:nvSpPr>
        <dsp:cNvPr id="0" name=""/>
        <dsp:cNvSpPr/>
      </dsp:nvSpPr>
      <dsp:spPr>
        <a:xfrm>
          <a:off x="2697479" y="2965620"/>
          <a:ext cx="91440" cy="33683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6838"/>
              </a:lnTo>
            </a:path>
          </a:pathLst>
        </a:custGeom>
        <a:noFill/>
        <a:ln w="25400" cap="flat" cmpd="sng" algn="ctr">
          <a:solidFill>
            <a:sysClr val="windowText" lastClr="000000">
              <a:shade val="60000"/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054F5D-8A2E-45C2-8659-EC58F213A7ED}">
      <dsp:nvSpPr>
        <dsp:cNvPr id="0" name=""/>
        <dsp:cNvSpPr/>
      </dsp:nvSpPr>
      <dsp:spPr>
        <a:xfrm>
          <a:off x="802365" y="2965620"/>
          <a:ext cx="1940834" cy="336838"/>
        </a:xfrm>
        <a:custGeom>
          <a:avLst/>
          <a:gdLst/>
          <a:ahLst/>
          <a:cxnLst/>
          <a:rect l="0" t="0" r="0" b="0"/>
          <a:pathLst>
            <a:path>
              <a:moveTo>
                <a:pt x="1940834" y="0"/>
              </a:moveTo>
              <a:lnTo>
                <a:pt x="1940834" y="168419"/>
              </a:lnTo>
              <a:lnTo>
                <a:pt x="0" y="168419"/>
              </a:lnTo>
              <a:lnTo>
                <a:pt x="0" y="336838"/>
              </a:lnTo>
            </a:path>
          </a:pathLst>
        </a:custGeom>
        <a:noFill/>
        <a:ln w="25400" cap="flat" cmpd="sng" algn="ctr">
          <a:solidFill>
            <a:sysClr val="windowText" lastClr="000000">
              <a:shade val="60000"/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40CF7E-4C5F-4413-A175-C720858DE9F6}">
      <dsp:nvSpPr>
        <dsp:cNvPr id="0" name=""/>
        <dsp:cNvSpPr/>
      </dsp:nvSpPr>
      <dsp:spPr>
        <a:xfrm>
          <a:off x="1519063" y="1152127"/>
          <a:ext cx="2448273" cy="1813492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itchFamily="34" charset="0"/>
              <a:ea typeface="+mn-ea"/>
              <a:cs typeface="Arial" pitchFamily="34" charset="0"/>
            </a:rPr>
            <a:t>Направления совершенствования системы оплаты труда</a:t>
          </a:r>
        </a:p>
      </dsp:txBody>
      <dsp:txXfrm>
        <a:off x="1519063" y="1152127"/>
        <a:ext cx="2448273" cy="1813492"/>
      </dsp:txXfrm>
    </dsp:sp>
    <dsp:sp modelId="{E811E017-822A-418C-B9BA-4063EF6D6E13}">
      <dsp:nvSpPr>
        <dsp:cNvPr id="0" name=""/>
        <dsp:cNvSpPr/>
      </dsp:nvSpPr>
      <dsp:spPr>
        <a:xfrm>
          <a:off x="368" y="3302459"/>
          <a:ext cx="1603995" cy="801997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itchFamily="34" charset="0"/>
              <a:ea typeface="+mn-ea"/>
              <a:cs typeface="Arial" pitchFamily="34" charset="0"/>
            </a:rPr>
            <a:t>1. Совершенствование системы оплаты труда как функции</a:t>
          </a:r>
        </a:p>
      </dsp:txBody>
      <dsp:txXfrm>
        <a:off x="368" y="3302459"/>
        <a:ext cx="1603995" cy="801997"/>
      </dsp:txXfrm>
    </dsp:sp>
    <dsp:sp modelId="{3ACBD3D3-5E26-4ED4-B4E7-B7E559A93B14}">
      <dsp:nvSpPr>
        <dsp:cNvPr id="0" name=""/>
        <dsp:cNvSpPr/>
      </dsp:nvSpPr>
      <dsp:spPr>
        <a:xfrm>
          <a:off x="1941202" y="3302459"/>
          <a:ext cx="1603995" cy="801997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itchFamily="34" charset="0"/>
              <a:ea typeface="+mn-ea"/>
              <a:cs typeface="Arial" pitchFamily="34" charset="0"/>
            </a:rPr>
            <a:t>2. Изменение сопутствующей практики оплаты труда - </a:t>
          </a:r>
          <a:r>
            <a:rPr lang="ru-RU" sz="1200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itchFamily="34" charset="0"/>
              <a:ea typeface="+mn-ea"/>
              <a:cs typeface="Arial" pitchFamily="34" charset="0"/>
            </a:rPr>
            <a:t>оформленность</a:t>
          </a:r>
          <a:endParaRPr lang="ru-RU" sz="12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rial" pitchFamily="34" charset="0"/>
            <a:ea typeface="+mn-ea"/>
            <a:cs typeface="Arial" pitchFamily="34" charset="0"/>
          </a:endParaRPr>
        </a:p>
      </dsp:txBody>
      <dsp:txXfrm>
        <a:off x="1941202" y="3302459"/>
        <a:ext cx="1603995" cy="801997"/>
      </dsp:txXfrm>
    </dsp:sp>
    <dsp:sp modelId="{8BFBC1C3-D4D0-460A-ADA3-4CFFBDFA31D8}">
      <dsp:nvSpPr>
        <dsp:cNvPr id="0" name=""/>
        <dsp:cNvSpPr/>
      </dsp:nvSpPr>
      <dsp:spPr>
        <a:xfrm>
          <a:off x="3882036" y="3302459"/>
          <a:ext cx="1603995" cy="801997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itchFamily="34" charset="0"/>
              <a:ea typeface="+mn-ea"/>
              <a:cs typeface="Arial" pitchFamily="34" charset="0"/>
            </a:rPr>
            <a:t>3. Изменение сопутствующей практики оплаты труда - учет данных</a:t>
          </a:r>
        </a:p>
      </dsp:txBody>
      <dsp:txXfrm>
        <a:off x="3882036" y="3302459"/>
        <a:ext cx="1603995" cy="8019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2">
  <dgm:title val=""/>
  <dgm:desc val=""/>
  <dgm:catLst>
    <dgm:cat type="relationship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chMax val="3"/>
      <dgm:chPref val="1"/>
      <dgm:dir/>
      <dgm:animLvl val="lvl"/>
      <dgm:resizeHandles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 ch" ptType="node node" st="1 1" cnt="1 0" func="cnt" op="gt" val="0">
            <dgm:choose name="Name5">
              <dgm:if name="Name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395"/>
                  <dgm:constr type="t" for="ch" forName="centerBox" refType="h" fact="0.5"/>
                  <dgm:constr type="w" for="ch" forName="centerBox" refType="w" fact="0.5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22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8">
            <dgm:choose name="Name9">
              <dgm:if name="Name1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26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if>
      <dgm:else name="Name12">
        <dgm:choose name="Name13">
          <dgm:if name="Name14" axis="ch ch" ptType="node node" st="1 1" cnt="1 0" func="cnt" op="gt" val="0">
            <dgm:choose name="Name15">
              <dgm:if name="Name1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18">
            <dgm:choose name="Name19">
              <dgm:if name="Name2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2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else>
    </dgm:choose>
    <dgm:ruleLst/>
    <dgm:choose name="Name22">
      <dgm:if name="Name23" axis="root ch" ptType="all node" st="1 1" cnt="0 0" func="cnt" op="gte" val="1">
        <dgm:layoutNode name="outerBox" styleLbl="node1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24">
            <dgm:if name="Name25" axis="root ch" ptType="all node" st="1 1" cnt="0 0" func="cnt" op="gt" val="1">
              <dgm:choose name="Name26">
                <dgm:if name="Name27" func="var" arg="dir" op="equ" val="norm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0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if>
                <dgm:else name="Name28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8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else>
              </dgm:choose>
            </dgm:if>
            <dgm:else name="Name29">
              <dgm:constrLst>
                <dgm:constr type="l" for="ch" forName="outerBoxParent"/>
                <dgm:constr type="t" for="ch" forName="outerBoxParent"/>
                <dgm:constr type="w" for="ch" forName="outerBoxParent" refType="w"/>
                <dgm:constr type="h" for="ch" forName="outerBoxParent" refType="h"/>
                <dgm:constr type="bMarg" for="ch" forName="outerBoxParent" refType="h" fact="1.75"/>
                <dgm:constr type="l" for="ch" forName="outerBoxChildren" refType="w" fact="0.025"/>
                <dgm:constr type="t" for="ch" forName="outerBoxChildren" refType="h" fact="0.45"/>
                <dgm:constr type="w" for="ch" forName="outerBoxChildren" refType="w" fact="0.95"/>
                <dgm:constr type="h" for="ch" forName="outerBoxChildren" refType="h" fact="0.45"/>
              </dgm:constrLst>
            </dgm:else>
          </dgm:choose>
          <dgm:ruleLst/>
          <dgm:layoutNode name="ou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085"/>
              </dgm:adjLst>
            </dgm:shape>
            <dgm:presOf axis="ch" ptType="node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outerBoxChildren">
            <dgm:choose name="Name30">
              <dgm:if name="Name31" axis="root ch" ptType="all node" st="1 1" cnt="0 0" func="cnt" op="gt" val="1">
                <dgm:alg type="lin">
                  <dgm:param type="linDir" val="fromT"/>
                  <dgm:param type="vertAlign" val="t"/>
                </dgm:alg>
              </dgm:if>
              <dgm:else name="Name32">
                <dgm:choose name="Name33">
                  <dgm:if name="Name34" func="var" arg="dir" op="equ" val="norm">
                    <dgm:alg type="lin">
                      <dgm:param type="horzAlign" val="l"/>
                    </dgm:alg>
                  </dgm:if>
                  <dgm:else name="Name35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oChild" refType="w"/>
              <dgm:constr type="h" for="ch" forName="oChild" refType="h"/>
            </dgm:constrLst>
            <dgm:ruleLst/>
            <dgm:forEach name="Name36" axis="ch ch" ptType="node node" st="1 1" cnt="1 0">
              <dgm:layoutNode name="o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37" axis="followSib" ptType="sibTrans" cnt="1">
                <dgm:layoutNode name="outer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38"/>
    </dgm:choose>
    <dgm:choose name="Name39">
      <dgm:if name="Name40" axis="root ch" ptType="all node" st="1 1" cnt="0 0" func="cnt" op="gte" val="2">
        <dgm:layoutNode name="middle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41">
            <dgm:if name="Name42" axis="root ch" ptType="all node" st="1 1" cnt="0 0" func="cnt" op="gt" val="2">
              <dgm:choose name="Name43">
                <dgm:if name="Name44" func="var" arg="dir" op="equ" val="norm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02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if>
                <dgm:else name="Name45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77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else>
              </dgm:choose>
            </dgm:if>
            <dgm:else name="Name46">
              <dgm:constrLst>
                <dgm:constr type="l" for="ch" forName="middleBoxParent"/>
                <dgm:constr type="t" for="ch" forName="middleBoxParent"/>
                <dgm:constr type="w" for="ch" forName="middleBoxParent" refType="w"/>
                <dgm:constr type="h" for="ch" forName="middleBoxParent" refType="h"/>
                <dgm:constr type="bMarg" for="ch" forName="middleBoxParent" refType="h" fact="1.8"/>
                <dgm:constr type="l" for="ch" forName="middleBoxChildren" refType="w" fact="0.025"/>
                <dgm:constr type="t" for="ch" forName="middleBoxChildren" refType="h" fact="0.45"/>
                <dgm:constr type="w" for="ch" forName="middleBoxChildren" refType="w" fact="0.95"/>
                <dgm:constr type="h" for="ch" forName="middleBoxChildren" refType="h" fact="0.45"/>
              </dgm:constrLst>
            </dgm:else>
          </dgm:choose>
          <dgm:ruleLst/>
          <dgm:layoutNode name="middle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2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middleBoxChildren">
            <dgm:choose name="Name47">
              <dgm:if name="Name48" axis="root ch" ptType="all node" st="1 1" cnt="0 0" func="cnt" op="gt" val="2">
                <dgm:alg type="lin">
                  <dgm:param type="linDir" val="fromT"/>
                  <dgm:param type="vertAlign" val="t"/>
                </dgm:alg>
              </dgm:if>
              <dgm:else name="Name49">
                <dgm:choose name="Name50">
                  <dgm:if name="Name51" func="var" arg="dir" op="equ" val="norm">
                    <dgm:alg type="lin">
                      <dgm:param type="horzAlign" val="l"/>
                    </dgm:alg>
                  </dgm:if>
                  <dgm:else name="Name52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mChild" refType="w"/>
              <dgm:constr type="h" for="ch" forName="mChild" refType="h"/>
            </dgm:constrLst>
            <dgm:ruleLst/>
            <dgm:forEach name="Name53" axis="ch ch" ptType="node node" st="2 1" cnt="1 0">
              <dgm:layoutNode name="m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54" axis="followSib" ptType="sibTrans" cnt="1">
                <dgm:layoutNode name="middle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55"/>
    </dgm:choose>
    <dgm:choose name="Name56">
      <dgm:if name="Name57" axis="root ch" ptType="all node" st="1 1" cnt="0 0" func="cnt" op="gte" val="3">
        <dgm:layoutNode name="center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58">
            <dgm:if name="Name59" axis="ch ch" ptType="node node" st="3 1" cnt="1 0" func="cnt" op="gt" val="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  <dgm:constr type="bMarg" for="ch" forName="centerBoxParent" refType="h" fact="1.6"/>
                <dgm:constr type="l" for="ch" forName="centerBoxChildren" refType="w" fact="0.025"/>
                <dgm:constr type="t" for="ch" forName="centerBoxChildren" refType="h" fact="0.45"/>
                <dgm:constr type="w" for="ch" forName="centerBoxChildren" refType="w" fact="0.95"/>
                <dgm:constr type="h" for="ch" forName="centerBoxChildren" refType="h" fact="0.45"/>
              </dgm:constrLst>
            </dgm:if>
            <dgm:else name="Name6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</dgm:constrLst>
            </dgm:else>
          </dgm:choose>
          <dgm:ruleLst/>
          <dgm:layoutNode name="cen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3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choose name="Name61">
            <dgm:if name="Name62" axis="ch ch" ptType="node node" st="3 1" cnt="1 0" func="cnt" op="gt" val="0">
              <dgm:layoutNode name="centerBoxChildren">
                <dgm:choose name="Name63">
                  <dgm:if name="Name64" func="var" arg="dir" op="equ" val="norm">
                    <dgm:alg type="lin">
                      <dgm:param type="horzAlign" val="l"/>
                    </dgm:alg>
                  </dgm:if>
                  <dgm:else name="Name65">
                    <dgm:alg type="lin">
                      <dgm:param type="linDir" val="fromR"/>
                      <dgm:param type="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cChild" refType="w"/>
                  <dgm:constr type="h" for="ch" forName="cChild" refType="h"/>
                </dgm:constrLst>
                <dgm:ruleLst/>
                <dgm:forEach name="Name66" axis="ch ch" ptType="node node" st="3 1" cnt="1 0">
                  <dgm:layoutNode name="cChild" styleLbl="fgAcc1">
                    <dgm:varLst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05"/>
                      </dgm:adjLst>
                    </dgm:shape>
                    <dgm:presOf axis="desOrSelf" ptType="node"/>
                    <dgm:constrLst>
                      <dgm:constr type="tMarg" refType="primFontSz" fact="0.3"/>
                      <dgm:constr type="bMarg" refType="primFontSz" fact="0.3"/>
                      <dgm:constr type="lMarg" refType="primFontSz" fact="0.3"/>
                      <dgm:constr type="rMarg" refType="primFontSz" fact="0.3"/>
                    </dgm:constrLst>
                    <dgm:ruleLst>
                      <dgm:rule type="primFontSz" val="5" fact="NaN" max="NaN"/>
                    </dgm:ruleLst>
                  </dgm:layoutNode>
                  <dgm:forEach name="Name67" axis="followSib" ptType="sibTrans" cnt="1">
                    <dgm:layoutNode name="centerSibTrans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userA"/>
                        <dgm:constr type="w" refType="userA" fact="0.015"/>
                        <dgm:constr type="h" refType="userA" fact="0.015"/>
                      </dgm:constrLst>
                      <dgm:ruleLst/>
                    </dgm:layoutNode>
                  </dgm:forEach>
                </dgm:forEach>
              </dgm:layoutNode>
            </dgm:if>
            <dgm:else name="Name68"/>
          </dgm:choose>
        </dgm:layoutNode>
      </dgm:if>
      <dgm:else name="Name69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3C284C-50F6-46B6-9B3F-00D8EDE436FB}" type="datetimeFigureOut">
              <a:rPr lang="ru-RU" smtClean="0"/>
              <a:t>24.12.2020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1FCDA6-3369-4305-B622-60EC1700FF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8277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Добрый день, уважаемые председатель и члены аттестационной комиссии. Меня зовут Титова Виола Николаевна, я представляю компанию КрасГеоСтрой, заместителем директора которой являюсь.</a:t>
            </a:r>
          </a:p>
          <a:p>
            <a:r>
              <a:rPr lang="ru-RU" dirty="0" smtClean="0"/>
              <a:t> Вашему вниманию представляется выпускная работа, тема которой обусловлена рядом негативных явлений имеющих место на предприятии на протяжении уже</a:t>
            </a:r>
            <a:r>
              <a:rPr lang="ru-RU" baseline="0" dirty="0" smtClean="0"/>
              <a:t> почти</a:t>
            </a:r>
            <a:r>
              <a:rPr lang="ru-RU" dirty="0" smtClean="0"/>
              <a:t> 3х лет.  На момент начала работы над ВКР  (</a:t>
            </a:r>
            <a:r>
              <a:rPr lang="ru-RU" baseline="0" dirty="0" smtClean="0"/>
              <a:t>в сентябре 2020 года) негативные явления приобрели характер тенденций </a:t>
            </a:r>
            <a:r>
              <a:rPr lang="ru-RU" dirty="0" smtClean="0"/>
              <a:t>и к моменту выбора темы </a:t>
            </a:r>
            <a:r>
              <a:rPr lang="ru-RU" dirty="0" err="1" smtClean="0"/>
              <a:t>вкр</a:t>
            </a:r>
            <a:r>
              <a:rPr lang="ru-RU" dirty="0" smtClean="0"/>
              <a:t> у нас имела место быть следующая ситуация : след слайд </a:t>
            </a:r>
          </a:p>
          <a:p>
            <a:endParaRPr lang="ru-RU" dirty="0" smtClean="0"/>
          </a:p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1FCDA6-3369-4305-B622-60EC1700FFF2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801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Во-первых, мы определили характеристики практики оплаты труда КрасГеоСтрой,</a:t>
            </a:r>
            <a:r>
              <a:rPr lang="ru-RU" baseline="0" dirty="0" smtClean="0"/>
              <a:t> оценили их состояние в </a:t>
            </a:r>
            <a:r>
              <a:rPr lang="ru-RU" baseline="0" dirty="0" err="1" smtClean="0"/>
              <a:t>красгеострой</a:t>
            </a:r>
            <a:r>
              <a:rPr lang="ru-RU" baseline="0" dirty="0" smtClean="0"/>
              <a:t> на сегодня.</a:t>
            </a:r>
          </a:p>
          <a:p>
            <a:r>
              <a:rPr lang="ru-RU" baseline="0" dirty="0" smtClean="0"/>
              <a:t>Далее определили </a:t>
            </a:r>
            <a:r>
              <a:rPr lang="ru-RU" dirty="0" smtClean="0"/>
              <a:t>организационные условия. СЛЕД СЛАЙД</a:t>
            </a:r>
            <a:r>
              <a:rPr lang="ru-RU" baseline="0" dirty="0" smtClean="0"/>
              <a:t> </a:t>
            </a:r>
            <a:r>
              <a:rPr lang="ru-RU" dirty="0" smtClean="0"/>
              <a:t> </a:t>
            </a:r>
            <a:endParaRPr lang="ru-RU" b="1" dirty="0" smtClean="0"/>
          </a:p>
          <a:p>
            <a:endParaRPr lang="ru-RU" baseline="0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1FCDA6-3369-4305-B622-60EC1700FFF2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59180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Согласно</a:t>
            </a:r>
            <a:r>
              <a:rPr lang="ru-RU" baseline="0" dirty="0" smtClean="0"/>
              <a:t> о</a:t>
            </a:r>
            <a:r>
              <a:rPr lang="ru-RU" dirty="0" smtClean="0"/>
              <a:t>рганизационным  условиям КРАСГЕОСТРОЙ, система оплаты труда должна</a:t>
            </a:r>
            <a:r>
              <a:rPr lang="ru-RU" baseline="0" dirty="0" smtClean="0"/>
              <a:t>  в том числе:</a:t>
            </a:r>
          </a:p>
          <a:p>
            <a:pPr marL="171450" indent="-171450">
              <a:buFontTx/>
              <a:buChar char="-"/>
            </a:pPr>
            <a:r>
              <a:rPr lang="ru-RU" baseline="0" dirty="0" smtClean="0"/>
              <a:t>способствовать решению  ряда стратегических задач</a:t>
            </a:r>
          </a:p>
          <a:p>
            <a:pPr marL="171450" indent="-171450">
              <a:buFontTx/>
              <a:buChar char="-"/>
            </a:pPr>
            <a:r>
              <a:rPr lang="ru-RU" baseline="0" dirty="0" smtClean="0"/>
              <a:t>Учитывать специфичность и тяжесть труда</a:t>
            </a:r>
          </a:p>
          <a:p>
            <a:pPr marL="171450" indent="-171450">
              <a:buFontTx/>
              <a:buChar char="-"/>
            </a:pPr>
            <a:r>
              <a:rPr lang="ru-RU" dirty="0" smtClean="0"/>
              <a:t>Предусматривать</a:t>
            </a:r>
            <a:r>
              <a:rPr lang="ru-RU" baseline="0" dirty="0" smtClean="0"/>
              <a:t> оплату для разного вида работ в рамках выполнения одного объекта</a:t>
            </a:r>
          </a:p>
          <a:p>
            <a:pPr marL="171450" indent="-171450">
              <a:buFontTx/>
              <a:buChar char="-"/>
            </a:pPr>
            <a:r>
              <a:rPr lang="ru-RU" dirty="0" smtClean="0"/>
              <a:t>Предусматривать оплату</a:t>
            </a:r>
            <a:r>
              <a:rPr lang="ru-RU" baseline="0" dirty="0" smtClean="0"/>
              <a:t> в зависимости от климатических условий </a:t>
            </a:r>
          </a:p>
          <a:p>
            <a:pPr marL="171450" indent="-171450">
              <a:buFontTx/>
              <a:buChar char="-"/>
            </a:pPr>
            <a:endParaRPr lang="ru-RU" baseline="0" dirty="0" smtClean="0"/>
          </a:p>
          <a:p>
            <a:pPr marL="0" indent="0">
              <a:buFontTx/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1FCDA6-3369-4305-B622-60EC1700FFF2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88343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Повторюсь,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важно, чтобы система оплаты труда поддерживала решение стратегических задач,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Подробно процесс анализа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прдствален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в раздаточных материалах в  таблицах 9-11и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на 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рисунках 9-11</a:t>
            </a:r>
            <a:endParaRPr lang="ru-RU" b="1" dirty="0" smtClean="0"/>
          </a:p>
          <a:p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Формализованная оценка соответствия системы оплаты труда стратегическим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задачм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показала,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что действующая система оплаты труда не поддерживает стратегические задачи признанные приоритетными.</a:t>
            </a:r>
          </a:p>
          <a:p>
            <a:pPr marL="171450" indent="-171450">
              <a:buFontTx/>
              <a:buChar char="-"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стратегические задачи предприятия решаются в рамках сот на 2,1 балла из 7 возможных, это меньше трети от необходимого. </a:t>
            </a:r>
          </a:p>
          <a:p>
            <a:pPr marL="171450" indent="-171450">
              <a:buFontTx/>
              <a:buChar char="-"/>
            </a:pP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Таким образом, По результатам проведенного анализа, выяснили, что у действующей практики оплаты труда есть следующие недостатки: след слайд</a:t>
            </a:r>
          </a:p>
          <a:p>
            <a:pPr marL="171450" indent="-171450">
              <a:buFontTx/>
              <a:buChar char="-"/>
            </a:pP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1FCDA6-3369-4305-B622-60EC1700FFF2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661611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 smtClean="0"/>
          </a:p>
          <a:p>
            <a:pPr marL="171450" indent="-171450">
              <a:buFontTx/>
              <a:buChar char="-"/>
            </a:pPr>
            <a:r>
              <a:rPr lang="ru-RU" dirty="0" smtClean="0"/>
              <a:t>Нет возможности</a:t>
            </a:r>
            <a:r>
              <a:rPr lang="ru-RU" baseline="0" dirty="0" smtClean="0"/>
              <a:t> влиять с помощью системы оплаты труда на производительность, </a:t>
            </a:r>
          </a:p>
          <a:p>
            <a:pPr marL="171450" indent="-171450">
              <a:buFontTx/>
              <a:buChar char="-"/>
            </a:pPr>
            <a:r>
              <a:rPr lang="ru-RU" baseline="0" dirty="0" smtClean="0"/>
              <a:t>- за разные условия труда предусмотрена одинаковая оплата, а если она и меняется, то сугубо на усмотрение директора </a:t>
            </a:r>
          </a:p>
          <a:p>
            <a:r>
              <a:rPr lang="ru-RU" dirty="0" smtClean="0"/>
              <a:t>-  Многие регламенты</a:t>
            </a:r>
            <a:r>
              <a:rPr lang="ru-RU" baseline="0" dirty="0" smtClean="0"/>
              <a:t> отсутствуют</a:t>
            </a:r>
            <a:endParaRPr lang="ru-RU" dirty="0" smtClean="0"/>
          </a:p>
          <a:p>
            <a:r>
              <a:rPr lang="ru-RU" dirty="0" smtClean="0"/>
              <a:t> - учет,</a:t>
            </a:r>
            <a:r>
              <a:rPr lang="ru-RU" baseline="0" dirty="0" smtClean="0"/>
              <a:t> а соответственно и анализ выполненных работ не ведется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1FCDA6-3369-4305-B622-60EC1700FFF2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368788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Для устранения выявленных недостатков и «достижения поставленной в данной работе  цели,</a:t>
            </a:r>
            <a:r>
              <a:rPr lang="ru-RU" baseline="0" dirty="0" smtClean="0"/>
              <a:t> </a:t>
            </a:r>
            <a:r>
              <a:rPr lang="ru-RU" dirty="0" smtClean="0"/>
              <a:t>предлагается ряд изменений по направлениям:</a:t>
            </a:r>
          </a:p>
          <a:p>
            <a:r>
              <a:rPr lang="ru-RU" dirty="0" smtClean="0"/>
              <a:t> предлагаем </a:t>
            </a:r>
          </a:p>
          <a:p>
            <a:r>
              <a:rPr lang="ru-RU" dirty="0" smtClean="0"/>
              <a:t>Изменить систему </a:t>
            </a:r>
            <a:r>
              <a:rPr lang="ru-RU" dirty="0" err="1" smtClean="0"/>
              <a:t>полаты</a:t>
            </a:r>
            <a:r>
              <a:rPr lang="ru-RU" dirty="0" smtClean="0"/>
              <a:t> труда на сдельно-премиальную</a:t>
            </a:r>
          </a:p>
          <a:p>
            <a:r>
              <a:rPr lang="ru-RU" dirty="0" smtClean="0"/>
              <a:t>Должным</a:t>
            </a:r>
            <a:r>
              <a:rPr lang="ru-RU" baseline="0" dirty="0" smtClean="0"/>
              <a:t> образом оформить все регламенты, локальные акты, положения и </a:t>
            </a:r>
            <a:r>
              <a:rPr lang="ru-RU" baseline="0" dirty="0" err="1" smtClean="0"/>
              <a:t>догвоора</a:t>
            </a:r>
            <a:r>
              <a:rPr lang="ru-RU" baseline="0" dirty="0" smtClean="0"/>
              <a:t> с работниками</a:t>
            </a:r>
          </a:p>
          <a:p>
            <a:r>
              <a:rPr lang="ru-RU" baseline="0" dirty="0" smtClean="0"/>
              <a:t>Внедрить систему учета данных</a:t>
            </a: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1FCDA6-3369-4305-B622-60EC1700FFF2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539724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 первому направлению предлагаем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изменить действующую прямую сдельную систему оплаты труда на 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сдельно-премиальную.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Она предполагает оставить без изменений существующую первую часть оплаты труда – сдельную. И ввести систему премирования за увеличение </a:t>
            </a:r>
            <a:r>
              <a:rPr lang="ru-RU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проивзодителньости</a:t>
            </a:r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труда.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Виды премий далее</a:t>
            </a:r>
            <a:r>
              <a:rPr lang="ru-RU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СЛЕД СЛАЙД</a:t>
            </a:r>
            <a:endParaRPr lang="ru-RU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1FCDA6-3369-4305-B622-60EC1700FFF2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696836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Мы Определили 3 основных вида премии а также условия</a:t>
            </a:r>
            <a:r>
              <a:rPr lang="ru-RU" baseline="0" dirty="0" smtClean="0"/>
              <a:t> и критерии начисления премиальных выплат для каждого вида </a:t>
            </a:r>
            <a:r>
              <a:rPr lang="ru-RU" baseline="0" dirty="0" err="1" smtClean="0"/>
              <a:t>прмеии</a:t>
            </a:r>
            <a:endParaRPr lang="ru-RU" baseline="0" dirty="0" smtClean="0"/>
          </a:p>
          <a:p>
            <a:endParaRPr lang="ru-RU" baseline="0" dirty="0" smtClean="0"/>
          </a:p>
          <a:p>
            <a:r>
              <a:rPr lang="ru-RU" baseline="0" dirty="0" smtClean="0"/>
              <a:t>Далее мы Провели расчеты чтобы сравнить заработок и фонд оплаты труда для разных систем оплаты труда СЛЕД СЛАЙД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1FCDA6-3369-4305-B622-60EC1700FFF2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691780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 dirty="0" smtClean="0"/>
              <a:t>Подробные Расчеты представлены в</a:t>
            </a:r>
            <a:r>
              <a:rPr lang="ru-RU" b="1" baseline="0" dirty="0" smtClean="0"/>
              <a:t> раздаточных материалах таблицы 14-17</a:t>
            </a:r>
            <a:endParaRPr lang="ru-RU" b="1" dirty="0" smtClean="0"/>
          </a:p>
          <a:p>
            <a:endParaRPr lang="ru-RU" dirty="0" smtClean="0"/>
          </a:p>
          <a:p>
            <a:r>
              <a:rPr lang="ru-RU" dirty="0" smtClean="0"/>
              <a:t>Расчет показал, что, сдельно-премиальная сот действительно заставляет рабочих повышать производительность труда, т.к. заработок при сдельно-премиальной сот становится больше,  </a:t>
            </a:r>
          </a:p>
          <a:p>
            <a:r>
              <a:rPr lang="ru-RU" dirty="0" smtClean="0"/>
              <a:t>Таким образом, соблюдается критерий правильности выбора системы оплаты труда, отмеченный в теоретической части -   влияние на рост производительности труда.</a:t>
            </a:r>
          </a:p>
          <a:p>
            <a:endParaRPr lang="ru-RU" dirty="0" smtClean="0"/>
          </a:p>
          <a:p>
            <a:r>
              <a:rPr lang="ru-RU" dirty="0" smtClean="0"/>
              <a:t>Выигрывают обе стороны и работник и предприятию.</a:t>
            </a:r>
          </a:p>
          <a:p>
            <a:endParaRPr lang="ru-RU" dirty="0" smtClean="0"/>
          </a:p>
          <a:p>
            <a:r>
              <a:rPr lang="ru-RU" dirty="0" smtClean="0"/>
              <a:t>Считаю важным отметить, что  у рабочих отсутствует риск  снижения заработной платы, т.к. сдельная расценка не меняется.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1FCDA6-3369-4305-B622-60EC1700FFF2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505210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Для обеспечения реализации предложений разработан организационный план мероприятий, в нем определены этапы работы, сроки</a:t>
            </a:r>
            <a:r>
              <a:rPr lang="ru-RU" baseline="0" dirty="0" smtClean="0"/>
              <a:t> и </a:t>
            </a:r>
            <a:r>
              <a:rPr lang="ru-RU" dirty="0" smtClean="0"/>
              <a:t> ответственные и исполнители.</a:t>
            </a:r>
            <a:endParaRPr lang="ru-RU" baseline="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1FCDA6-3369-4305-B622-60EC1700FFF2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31947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Должна сказать,</a:t>
            </a:r>
            <a:r>
              <a:rPr lang="ru-RU" baseline="0" dirty="0" smtClean="0"/>
              <a:t> что </a:t>
            </a:r>
            <a:r>
              <a:rPr lang="ru-RU" dirty="0" smtClean="0"/>
              <a:t>КрасГеоСтрой отличается от других компаний в своей сфере стабильно высоким качеством исполнения заказов, но, при этом, объемы производства нестабильны, происходят простои производственных мощностей, срывы сроков выполнения заказов.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Мы выдвинули гипотезу, что существует необходимость в совершенствовании системы оплаты труда.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Надо сказать, что в сфере бурения издавна сложилась определенная система оплаты труда, выгодная для работников, но не стимулирующая их к</a:t>
            </a:r>
            <a:r>
              <a:rPr lang="ru-RU" baseline="0" dirty="0" smtClean="0"/>
              <a:t> увеличению</a:t>
            </a:r>
            <a:r>
              <a:rPr lang="ru-RU" dirty="0" smtClean="0"/>
              <a:t> производительности труда и  выполнению дополнительных работ,</a:t>
            </a:r>
            <a:r>
              <a:rPr lang="ru-RU" baseline="0" dirty="0" smtClean="0"/>
              <a:t> </a:t>
            </a:r>
            <a:r>
              <a:rPr lang="ru-RU" dirty="0" smtClean="0"/>
              <a:t>сопровождающих бурение.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 </a:t>
            </a:r>
            <a:r>
              <a:rPr lang="ru-RU" b="1" dirty="0" smtClean="0"/>
              <a:t>Мы допустили</a:t>
            </a:r>
            <a:r>
              <a:rPr lang="ru-RU" dirty="0" smtClean="0"/>
              <a:t>, что действующая система оплаты труда не соответствует специфике предприятия.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Для решения этой проблемы мы сформулировали следующую цель выпускной работы СЛЕД СЛАЙД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1FCDA6-3369-4305-B622-60EC1700FFF2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6244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="0" dirty="0" smtClean="0"/>
              <a:t>р</a:t>
            </a:r>
            <a:r>
              <a:rPr lang="ru-RU" b="1" dirty="0" smtClean="0"/>
              <a:t>азработка рекомендаций по совершенствованию системы оплаты труда для основного рабочего персонала ООО «КрасГеоСтрой». </a:t>
            </a:r>
          </a:p>
          <a:p>
            <a:pPr lvl="0" algn="l"/>
            <a:r>
              <a:rPr lang="ru-RU" dirty="0" smtClean="0"/>
              <a:t>	Для достижения цели, Мы определили </a:t>
            </a:r>
            <a:r>
              <a:rPr lang="ru-RU" baseline="0" dirty="0" smtClean="0"/>
              <a:t>ряд частных задач предполагающих  </a:t>
            </a:r>
          </a:p>
          <a:p>
            <a:pPr lvl="0" algn="l"/>
            <a:endParaRPr lang="ru-RU" baseline="0" dirty="0" smtClean="0"/>
          </a:p>
          <a:p>
            <a:pPr lvl="0" algn="l"/>
            <a:r>
              <a:rPr lang="ru-RU" baseline="0" dirty="0" smtClean="0"/>
              <a:t>Теоретический анализ</a:t>
            </a:r>
          </a:p>
          <a:p>
            <a:pPr lvl="0" algn="l"/>
            <a:r>
              <a:rPr lang="ru-RU" baseline="0" dirty="0" smtClean="0"/>
              <a:t>Анализ практики оплаты труда сложившейся на предприятии </a:t>
            </a:r>
          </a:p>
          <a:p>
            <a:pPr lvl="0" algn="l"/>
            <a:r>
              <a:rPr lang="ru-RU" baseline="0" dirty="0" smtClean="0"/>
              <a:t>Определения направлений по решению выявленной проблемы</a:t>
            </a:r>
          </a:p>
          <a:p>
            <a:pPr lvl="0" algn="l"/>
            <a:endParaRPr lang="ru-RU" baseline="0" dirty="0" smtClean="0"/>
          </a:p>
          <a:p>
            <a:pPr marL="0" lvl="0" indent="0" algn="l">
              <a:buFontTx/>
              <a:buNone/>
            </a:pPr>
            <a:r>
              <a:rPr lang="ru-RU" sz="1200" dirty="0" smtClean="0">
                <a:latin typeface="Arial" pitchFamily="34" charset="0"/>
                <a:cs typeface="Arial" pitchFamily="34" charset="0"/>
              </a:rPr>
              <a:t>В рамках</a:t>
            </a:r>
            <a:r>
              <a:rPr lang="ru-RU" sz="1200" baseline="0" dirty="0" smtClean="0">
                <a:latin typeface="Arial" pitchFamily="34" charset="0"/>
                <a:cs typeface="Arial" pitchFamily="34" charset="0"/>
              </a:rPr>
              <a:t> решения первой задачи была изучена специальная литература и было установлено СЛЕДУЮЩИЙ СЛАЙД</a:t>
            </a:r>
            <a:endParaRPr lang="ru-RU" sz="1200" dirty="0" smtClean="0">
              <a:latin typeface="Arial" pitchFamily="34" charset="0"/>
              <a:cs typeface="Arial" pitchFamily="34" charset="0"/>
            </a:endParaRPr>
          </a:p>
          <a:p>
            <a:endParaRPr lang="ru-RU" sz="1200" dirty="0" smtClean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1FCDA6-3369-4305-B622-60EC1700FFF2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00301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что:</a:t>
            </a:r>
          </a:p>
          <a:p>
            <a:pPr marL="171450" indent="-171450">
              <a:buFontTx/>
              <a:buChar char="-"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система оплаты труда это функция связывающая размер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оплаты труда с вкладом работника , </a:t>
            </a:r>
          </a:p>
          <a:p>
            <a:pPr marL="171450" indent="-171450">
              <a:buFontTx/>
              <a:buChar char="-"/>
            </a:pP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но эта функция всегда применяется внутри определённой практики, складывающейся на конкретном предприятии. Она включает в себя такие составляющие как  правила оплаты, 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периодичность выплат заработной платы, перечень документов в компании регламентирующий оплату труда работников. </a:t>
            </a:r>
          </a:p>
          <a:p>
            <a:pPr marL="0" indent="0">
              <a:buFontTx/>
              <a:buNone/>
            </a:pPr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 есть практика оплаты труда создает инфраструктуру для нормального функционирования системы оплаты труда.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раздаточном материале в таблице №2</a:t>
            </a:r>
            <a:r>
              <a:rPr lang="ru-RU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представлены </a:t>
            </a:r>
            <a:r>
              <a:rPr lang="ru-RU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Традиционные системы оплаты труда</a:t>
            </a:r>
            <a:endParaRPr lang="ru-RU" sz="1200" b="0" i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Все мы понимаем, что практика оплаты труда промышленного предприятия будет отличаться от практики оплаты труда , к примеру, образовательного учреждения. Поэтому</a:t>
            </a:r>
            <a:r>
              <a:rPr lang="ru-RU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для грамотного выбора системы оплаты труда мало знать определение и формы оплаты труда, необходимо выяснить особенности отрасли, другими словами</a:t>
            </a:r>
            <a:r>
              <a:rPr lang="ru-RU" baseline="0" dirty="0" smtClean="0"/>
              <a:t> организационные условия. Они  специфичны в разных отраслях и для каждого предприятия. Рассмотрим характеристики типичного бурового предприятия СЛЕД СЛАЙД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1FCDA6-3369-4305-B622-60EC1700FFF2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98831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 smtClean="0"/>
              <a:t>Бурение скважин совмещает характерные черты разных технически </a:t>
            </a:r>
            <a:r>
              <a:rPr lang="ru-RU" baseline="0" dirty="0" smtClean="0"/>
              <a:t>сложных видов работ</a:t>
            </a:r>
            <a:r>
              <a:rPr lang="ru-RU" dirty="0" smtClean="0"/>
              <a:t>, это усложняет структуру управления, подготовку и организацию производства.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 рисунке 3</a:t>
            </a:r>
            <a:r>
              <a:rPr lang="ru-RU" sz="1200" b="1" i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</a:t>
            </a:r>
            <a:r>
              <a:rPr lang="ru-RU" sz="1200" b="1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раздат</a:t>
            </a:r>
            <a:r>
              <a:rPr lang="ru-RU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материалах представлена </a:t>
            </a:r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Типичная организационная структура бурового предприятия представлена,  Функции подразделений, описаны </a:t>
            </a:r>
            <a:r>
              <a:rPr lang="ru-RU" sz="1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таблице 6</a:t>
            </a:r>
            <a:endParaRPr lang="ru-RU" b="1" i="1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Мы выделили р</a:t>
            </a:r>
            <a:r>
              <a:rPr lang="ru-RU" baseline="0" dirty="0" smtClean="0"/>
              <a:t>яд 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организационных условий определяющие практику оплаты труда буровых предприятий</a:t>
            </a:r>
            <a:r>
              <a:rPr lang="ru-RU" sz="1200" baseline="0" dirty="0" smtClean="0">
                <a:latin typeface="Arial" pitchFamily="34" charset="0"/>
                <a:cs typeface="Arial" pitchFamily="34" charset="0"/>
              </a:rPr>
              <a:t> СЛЕД СЛАЙД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1FCDA6-3369-4305-B622-60EC1700FFF2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00105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Особенности отрасли, а другими словами организационные условия предприятия имеют большое значение и во многом определяют выбор той или иной  системы оплаты труда.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 того какой продукт, при каких условиях вы производите и какие цели при этом преследуете, будет зависеть предмет оплаты труда, а значит и практика оплаты в целом.</a:t>
            </a:r>
          </a:p>
          <a:p>
            <a:endParaRPr lang="ru-RU" dirty="0" smtClean="0"/>
          </a:p>
          <a:p>
            <a:r>
              <a:rPr lang="ru-RU" dirty="0" smtClean="0"/>
              <a:t>Своя</a:t>
            </a:r>
            <a:r>
              <a:rPr lang="ru-RU" baseline="0" dirty="0" smtClean="0"/>
              <a:t> специфика есть в каждом организации, и нужно ее учитывать для построения списка организационных условий для конкретного предприятия.  СЛЕД СЛАЙД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1FCDA6-3369-4305-B622-60EC1700FFF2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88343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Попрошу вас открыть Таблица 7 Раздаточный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материал 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 Обобщающие показатели по труду и заработной плате.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Мы видим, что У КрасГеоСтрой наблюдается падение продаж</a:t>
            </a:r>
          </a:p>
          <a:p>
            <a:pPr rtl="0" eaLnBrk="1" fontAlgn="ctr" latinLnBrk="0" hangingPunct="1"/>
            <a:r>
              <a:rPr lang="ru-RU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Выработка на основного</a:t>
            </a:r>
            <a:r>
              <a:rPr lang="ru-RU" sz="1200" b="1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рабочего</a:t>
            </a:r>
            <a:r>
              <a:rPr lang="ru-RU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снижается ,</a:t>
            </a:r>
            <a:r>
              <a:rPr lang="ru-RU" sz="1200" b="1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Среднемесячная заработная плата, при этом растет.</a:t>
            </a: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eaLnBrk="1" fontAlgn="ctr" latinLnBrk="0" hangingPunct="1"/>
            <a:endParaRPr lang="ru-RU" sz="1200" b="1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</a:t>
            </a:r>
            <a:r>
              <a:rPr lang="ru-RU" sz="1200" b="1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Рисунке 7 раздаточных </a:t>
            </a:r>
            <a:r>
              <a:rPr lang="ru-RU" sz="1200" b="1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материало</a:t>
            </a:r>
            <a:r>
              <a:rPr lang="ru-RU" sz="1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представлено Соотношение заказов и выполненных работ 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Мы видим, что заказы не выполняются на 25%.</a:t>
            </a:r>
          </a:p>
          <a:p>
            <a:pPr marL="0" marR="0" indent="0" algn="l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Из проведенного анализа можно сделать вывод, что текущая система оплаты труда мотивирует рабочих к поддержанию своих доходов на определенном уровне, но не мотивирует их к выполнению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бОльшего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объема работ.</a:t>
            </a:r>
          </a:p>
          <a:p>
            <a:pPr marL="0" marR="0" indent="0" algn="l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Для нашей организации это означает, что нужно пересмотреть систему оплаты труда основного персонала. Этапы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работы на СЛЕД СЛАЙЦДЕ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eaLnBrk="1" fontAlgn="ctr" latinLnBrk="0" hangingPunct="1"/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1FCDA6-3369-4305-B622-60EC1700FFF2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2186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Совершенствование системы оплаты труда предполагает наличие предпосылок </a:t>
            </a:r>
            <a:r>
              <a:rPr lang="ru-RU" baseline="0" dirty="0" smtClean="0"/>
              <a:t>и </a:t>
            </a:r>
            <a:r>
              <a:rPr lang="ru-RU" dirty="0" smtClean="0"/>
              <a:t>этапов , которые необходимо учитывать. </a:t>
            </a:r>
          </a:p>
          <a:p>
            <a:r>
              <a:rPr lang="ru-RU" dirty="0" smtClean="0"/>
              <a:t>Первый этап -  исследование существующей практики оплаты труда. который выполнялся в следующей последовательности СЛЕД СЛАЙД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1FCDA6-3369-4305-B622-60EC1700FFF2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24181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Во-первых, мы определили характеристики действующей практики оплаты труда, выявили организационные условия </a:t>
            </a:r>
          </a:p>
          <a:p>
            <a:endParaRPr lang="ru-RU" dirty="0" smtClean="0"/>
          </a:p>
          <a:p>
            <a:r>
              <a:rPr lang="ru-RU" dirty="0" smtClean="0"/>
              <a:t>Во-вторых, выявили приоритетные стратегические задачи, </a:t>
            </a:r>
            <a:r>
              <a:rPr lang="ru-RU" b="1" dirty="0" smtClean="0"/>
              <a:t>на рисунках 9,10,11 раздаточных материалов </a:t>
            </a:r>
            <a:r>
              <a:rPr lang="ru-RU" dirty="0" smtClean="0"/>
              <a:t>определили зависимость важных для предприятия задач от решения других, в том числе, корневых задач 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1FCDA6-3369-4305-B622-60EC1700FFF2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27112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8508D-BBC0-4D23-B053-39A87725009D}" type="datetime1">
              <a:rPr lang="ru-RU" smtClean="0"/>
              <a:t>24.12.2020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40962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D5E39-9140-4817-8A5B-77759666F85D}" type="datetime1">
              <a:rPr lang="ru-RU" smtClean="0"/>
              <a:t>24.12.2020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9367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3DECA-6A00-41D9-8692-547C5E866A2C}" type="datetime1">
              <a:rPr lang="ru-RU" smtClean="0"/>
              <a:t>24.12.2020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6775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1B8F1-AF2A-4A86-AAF0-E329BFA50EF3}" type="datetime1">
              <a:rPr lang="ru-RU" smtClean="0"/>
              <a:t>24.12.2020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30218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CC314-010B-4454-A2D4-568F9333B13D}" type="datetime1">
              <a:rPr lang="ru-RU" smtClean="0"/>
              <a:t>24.12.2020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72466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A67BB-3F62-494A-8739-8390F7510DA3}" type="datetime1">
              <a:rPr lang="ru-RU" smtClean="0"/>
              <a:t>24.12.2020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9464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51873-366D-406B-9ABE-0D8E13B8DB7B}" type="datetime1">
              <a:rPr lang="ru-RU" smtClean="0"/>
              <a:t>24.12.2020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3625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D6B56-AC0F-4916-AEFC-2168F28E72BA}" type="datetime1">
              <a:rPr lang="ru-RU" smtClean="0"/>
              <a:t>24.12.2020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75301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B24D1-89D2-4DE2-9DB5-1DCE020675DB}" type="datetime1">
              <a:rPr lang="ru-RU" smtClean="0"/>
              <a:t>24.12.2020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4746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57DCE-A429-4991-A3A0-1210309E8C48}" type="datetime1">
              <a:rPr lang="ru-RU" smtClean="0"/>
              <a:t>24.12.2020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2673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18BF3-BCEC-4059-A959-26D98CCED66D}" type="datetime1">
              <a:rPr lang="ru-RU" smtClean="0"/>
              <a:t>24.12.2020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7687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E8C538-4235-41A1-84A9-7FA839AD5096}" type="datetime1">
              <a:rPr lang="ru-RU" smtClean="0"/>
              <a:t>24.12.2020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0718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836713"/>
            <a:ext cx="7772400" cy="276373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ru-RU" sz="2400" dirty="0" smtClean="0">
                <a:effectLst/>
                <a:latin typeface="Arial" pitchFamily="34" charset="0"/>
                <a:cs typeface="Arial" pitchFamily="34" charset="0"/>
              </a:rPr>
              <a:t>ВЫПУСКНАЯ РАБОТА</a:t>
            </a:r>
            <a:br>
              <a:rPr lang="ru-RU" sz="2400" dirty="0" smtClean="0">
                <a:effectLst/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ru-RU" sz="2400" dirty="0" smtClean="0">
                <a:effectLst/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effectLst/>
                <a:latin typeface="Arial" pitchFamily="34" charset="0"/>
                <a:cs typeface="Arial" pitchFamily="34" charset="0"/>
              </a:rPr>
              <a:t>«СОВЕРШЕНСТВОВАНИЕ СИСТЕМЫ ОПЛАТЫ ТРУДА ОСНОВНОГО РАБОЧЕГО ПЕРСОНАЛА ООО «КРАСГЕОСТРОЙ»</a:t>
            </a:r>
            <a:br>
              <a:rPr lang="ru-RU" sz="2400" dirty="0" smtClean="0">
                <a:effectLst/>
                <a:latin typeface="Arial" pitchFamily="34" charset="0"/>
                <a:cs typeface="Arial" pitchFamily="34" charset="0"/>
              </a:rPr>
            </a:br>
            <a:r>
              <a:rPr lang="ru-RU" sz="2400" b="0" dirty="0" smtClean="0">
                <a:effectLst/>
                <a:latin typeface="Arial" pitchFamily="34" charset="0"/>
                <a:cs typeface="Arial" pitchFamily="34" charset="0"/>
              </a:rPr>
              <a:t>(специальность: Бизнес-аналитика В)</a:t>
            </a:r>
            <a:r>
              <a:rPr lang="ru-RU" sz="2400" dirty="0" smtClean="0"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ru-RU" sz="2400" dirty="0" smtClean="0">
                <a:effectLst/>
                <a:latin typeface="Arial" pitchFamily="34" charset="0"/>
                <a:cs typeface="Arial" pitchFamily="34" charset="0"/>
              </a:rPr>
            </a:b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r"/>
            <a:r>
              <a:rPr lang="ru-RU" sz="2000" b="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Выполнил:</a:t>
            </a:r>
            <a:endParaRPr lang="ru-RU" sz="2000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algn="r"/>
            <a:r>
              <a:rPr lang="ru-RU" sz="2000" b="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Титова Виола Николаевна</a:t>
            </a:r>
          </a:p>
          <a:p>
            <a:pPr algn="r"/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Заместитель </a:t>
            </a:r>
          </a:p>
          <a:p>
            <a:pPr algn="r"/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Генерального директора </a:t>
            </a:r>
          </a:p>
          <a:p>
            <a:pPr algn="r"/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ООО «КрасГеоСтрой» </a:t>
            </a:r>
            <a:endParaRPr lang="ru-RU" sz="2000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7361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>Сводная характеристика практики оплаты труда ООО «КрасГеоСтрой»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3600209"/>
              </p:ext>
            </p:extLst>
          </p:nvPr>
        </p:nvGraphicFramePr>
        <p:xfrm>
          <a:off x="755575" y="1628799"/>
          <a:ext cx="7560840" cy="4392488"/>
        </p:xfrm>
        <a:graphic>
          <a:graphicData uri="http://schemas.openxmlformats.org/drawingml/2006/table">
            <a:tbl>
              <a:tblPr firstRow="1" firstCol="1" bandRow="1"/>
              <a:tblGrid>
                <a:gridCol w="1944217"/>
                <a:gridCol w="3096343"/>
                <a:gridCol w="2520280"/>
              </a:tblGrid>
              <a:tr h="4392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Характеристики практики оплаты труда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Состояние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Комментарий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249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Система оплаты труда основных рабочих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 сдельная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Arial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- 200 р/м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Рыночная ставка = 200 </a:t>
                      </a:r>
                      <a:r>
                        <a:rPr lang="ru-RU" sz="1000" dirty="0" err="1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руб</a:t>
                      </a:r>
                      <a:r>
                        <a:rPr lang="ru-RU" sz="10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/м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624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Периодичность выплат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3-4 раза в месяц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Оплата после сдачи скважины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8873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Способ формирования ФЗП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От индивидуальной ставки к общему ФЗП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В отдельных случаях </a:t>
                      </a:r>
                      <a:r>
                        <a:rPr lang="ru-RU" sz="1000" dirty="0" err="1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зп</a:t>
                      </a:r>
                      <a:r>
                        <a:rPr lang="ru-RU" sz="10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зависит от стоимости объекта, объема работ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249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Субъекты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 субъект принятия решений по оплате труда – директор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В силу своих представлений о приемлемой ставке по объекту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249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dirty="0" err="1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Оформленность</a:t>
                      </a:r>
                      <a:r>
                        <a:rPr lang="ru-RU" sz="10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 </a:t>
                      </a:r>
                      <a:endParaRPr lang="ru-RU" sz="1000" dirty="0" smtClean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 отсутствует регламент по оплате труда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Не соответствует требованиям ТЗ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249"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Система </a:t>
                      </a:r>
                      <a:r>
                        <a:rPr lang="ru-RU" sz="10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учёта результатов </a:t>
                      </a:r>
                      <a:r>
                        <a:rPr lang="ru-RU" sz="10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труда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Ведется на бумажном носителе, не систематизирована.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Отсутствует возможность анализа данных.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8873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Учёт условий труда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«география» проведения работ не учитывается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Оплата зависит от сложности или простоты заказа и объема </a:t>
                      </a:r>
                      <a:r>
                        <a:rPr lang="ru-RU" sz="10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работ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8873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Учёт особенностей объекта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Глубина бурения + тип грунта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Как правило, сложность объекта влияет на цену для заказчика, но не на уровень оплаты.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1376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315416"/>
            <a:ext cx="8229600" cy="1733054"/>
          </a:xfrm>
        </p:spPr>
        <p:txBody>
          <a:bodyPr>
            <a:noAutofit/>
          </a:bodyPr>
          <a:lstStyle/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Особенности организационных условий ООО «КрасГеоСтрой»   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4417557"/>
              </p:ext>
            </p:extLst>
          </p:nvPr>
        </p:nvGraphicFramePr>
        <p:xfrm>
          <a:off x="457200" y="1124744"/>
          <a:ext cx="8229600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2794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ru-RU" sz="1800" dirty="0">
                <a:latin typeface="Arial" pitchFamily="34" charset="0"/>
                <a:cs typeface="Arial" pitchFamily="34" charset="0"/>
              </a:rPr>
              <a:t>Соответствие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системы оплаты 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труда основного рабочего персонала стратегическим задачам ООО «КрасГеоСтрой» на 1/Х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II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-2020</a:t>
            </a:r>
            <a:r>
              <a:rPr lang="ru-RU" sz="1800" dirty="0" smtClean="0"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ru-RU" sz="1800" dirty="0" smtClean="0">
                <a:effectLst/>
                <a:latin typeface="Arial" pitchFamily="34" charset="0"/>
                <a:cs typeface="Arial" pitchFamily="34" charset="0"/>
              </a:rPr>
            </a:br>
            <a:endParaRPr lang="ru-RU" sz="18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7415723"/>
              </p:ext>
            </p:extLst>
          </p:nvPr>
        </p:nvGraphicFramePr>
        <p:xfrm>
          <a:off x="971599" y="980727"/>
          <a:ext cx="7128793" cy="5135449"/>
        </p:xfrm>
        <a:graphic>
          <a:graphicData uri="http://schemas.openxmlformats.org/drawingml/2006/table">
            <a:tbl>
              <a:tblPr firstRow="1" firstCol="1" bandRow="1"/>
              <a:tblGrid>
                <a:gridCol w="1800201"/>
                <a:gridCol w="3744416"/>
                <a:gridCol w="1584176"/>
              </a:tblGrid>
              <a:tr h="47872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Стратегические задачи ООО «КрасГеоСтрой»</a:t>
                      </a:r>
                      <a:endParaRPr lang="ru-RU" sz="1200" dirty="0">
                        <a:effectLst/>
                        <a:latin typeface="Calibri"/>
                        <a:cs typeface="Arial" pitchFamily="34" charset="0"/>
                      </a:endParaRPr>
                    </a:p>
                  </a:txBody>
                  <a:tcPr marL="56418" marR="56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Задачи СОТ</a:t>
                      </a:r>
                      <a:endParaRPr lang="ru-RU" sz="1200" dirty="0">
                        <a:effectLst/>
                        <a:latin typeface="Calibri"/>
                        <a:cs typeface="Arial" pitchFamily="34" charset="0"/>
                      </a:endParaRPr>
                    </a:p>
                  </a:txBody>
                  <a:tcPr marL="56418" marR="56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Соответствие </a:t>
                      </a:r>
                      <a:r>
                        <a:rPr lang="ru-RU" sz="1200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системыоплаты</a:t>
                      </a:r>
                      <a:r>
                        <a:rPr lang="ru-RU" sz="12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труда основного рабочего персонала</a:t>
                      </a:r>
                      <a:endParaRPr lang="ru-RU" sz="1200" dirty="0">
                        <a:effectLst/>
                        <a:latin typeface="Calibri"/>
                        <a:cs typeface="Arial" pitchFamily="34" charset="0"/>
                      </a:endParaRPr>
                    </a:p>
                  </a:txBody>
                  <a:tcPr marL="56418" marR="56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5497"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1. Устойчивый рост  производительности труда</a:t>
                      </a:r>
                      <a:endParaRPr lang="ru-RU" sz="1200" dirty="0">
                        <a:effectLst/>
                        <a:latin typeface="Calibri"/>
                        <a:cs typeface="Arial" pitchFamily="34" charset="0"/>
                      </a:endParaRPr>
                    </a:p>
                  </a:txBody>
                  <a:tcPr marL="56418" marR="56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1.1</a:t>
                      </a:r>
                      <a:r>
                        <a:rPr lang="ru-RU" sz="1200" dirty="0">
                          <a:effectLst/>
                          <a:latin typeface="Calibri"/>
                          <a:cs typeface="Arial" pitchFamily="34" charset="0"/>
                        </a:rPr>
                        <a:t> </a:t>
                      </a: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уменьшение времени реализации бизнес-процессов,</a:t>
                      </a:r>
                      <a:endParaRPr lang="ru-RU" sz="1200" dirty="0">
                        <a:effectLst/>
                        <a:latin typeface="Calibri"/>
                        <a:cs typeface="Arial" pitchFamily="34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внесение технологических нововведений</a:t>
                      </a:r>
                      <a:endParaRPr lang="ru-RU" sz="1200" dirty="0">
                        <a:effectLst/>
                        <a:latin typeface="Calibri"/>
                        <a:cs typeface="Arial" pitchFamily="34" charset="0"/>
                      </a:endParaRPr>
                    </a:p>
                  </a:txBody>
                  <a:tcPr marL="56418" marR="56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ru-RU" sz="1200" dirty="0">
                        <a:effectLst/>
                        <a:latin typeface="Calibri"/>
                        <a:cs typeface="Arial" pitchFamily="34" charset="0"/>
                      </a:endParaRPr>
                    </a:p>
                  </a:txBody>
                  <a:tcPr marL="56418" marR="56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02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1.2. повышение эффективности использования кадрового потенциала (выполнение плана)</a:t>
                      </a:r>
                      <a:endParaRPr lang="ru-RU" sz="1200" dirty="0">
                        <a:effectLst/>
                        <a:latin typeface="Calibri"/>
                        <a:cs typeface="Arial" pitchFamily="34" charset="0"/>
                      </a:endParaRPr>
                    </a:p>
                  </a:txBody>
                  <a:tcPr marL="56418" marR="56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200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r>
                        <a:rPr lang="ru-RU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/+</a:t>
                      </a:r>
                      <a:endParaRPr lang="ru-RU" sz="1200" dirty="0">
                        <a:effectLst/>
                        <a:latin typeface="Calibri"/>
                        <a:cs typeface="Arial" pitchFamily="34" charset="0"/>
                      </a:endParaRPr>
                    </a:p>
                  </a:txBody>
                  <a:tcPr marL="56418" marR="56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8724"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2. снижение издержек производства;</a:t>
                      </a:r>
                      <a:endParaRPr lang="ru-RU" sz="1200" dirty="0">
                        <a:effectLst/>
                        <a:latin typeface="Calibri"/>
                        <a:cs typeface="Arial" pitchFamily="34" charset="0"/>
                      </a:endParaRPr>
                    </a:p>
                  </a:txBody>
                  <a:tcPr marL="56418" marR="56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2.1 рациональное использование ресурсной базы;</a:t>
                      </a:r>
                      <a:endParaRPr lang="ru-RU" sz="1200" dirty="0">
                        <a:effectLst/>
                        <a:latin typeface="Calibri"/>
                        <a:cs typeface="Arial" pitchFamily="34" charset="0"/>
                      </a:endParaRPr>
                    </a:p>
                  </a:txBody>
                  <a:tcPr marL="56418" marR="56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ru-RU" sz="1200" dirty="0">
                        <a:effectLst/>
                        <a:latin typeface="Calibri"/>
                        <a:cs typeface="Arial" pitchFamily="34" charset="0"/>
                      </a:endParaRPr>
                    </a:p>
                  </a:txBody>
                  <a:tcPr marL="56418" marR="56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23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2.2 уменьшение отходов, брака;</a:t>
                      </a:r>
                      <a:endParaRPr lang="ru-RU" sz="1200" dirty="0">
                        <a:effectLst/>
                        <a:latin typeface="Calibri"/>
                        <a:cs typeface="Arial" pitchFamily="34" charset="0"/>
                      </a:endParaRPr>
                    </a:p>
                  </a:txBody>
                  <a:tcPr marL="56418" marR="56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ru-RU" sz="1200" dirty="0">
                        <a:effectLst/>
                        <a:latin typeface="Calibri"/>
                        <a:cs typeface="Arial" pitchFamily="34" charset="0"/>
                      </a:endParaRPr>
                    </a:p>
                  </a:txBody>
                  <a:tcPr marL="56418" marR="56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3. увеличение эффективности использования </a:t>
                      </a:r>
                      <a:endParaRPr lang="ru-RU" sz="1200" dirty="0">
                        <a:effectLst/>
                        <a:latin typeface="Calibri"/>
                        <a:cs typeface="Arial" pitchFamily="34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собственного оборудования;</a:t>
                      </a:r>
                      <a:endParaRPr lang="ru-RU" sz="1200" dirty="0">
                        <a:effectLst/>
                        <a:latin typeface="Calibri"/>
                        <a:cs typeface="Arial" pitchFamily="34" charset="0"/>
                      </a:endParaRPr>
                    </a:p>
                  </a:txBody>
                  <a:tcPr marL="56418" marR="56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3.1усовершенствование устаревшего</a:t>
                      </a:r>
                      <a:endParaRPr lang="ru-RU" sz="1200" dirty="0">
                        <a:effectLst/>
                        <a:latin typeface="Calibri"/>
                        <a:cs typeface="Arial" pitchFamily="34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работающего оборудования;</a:t>
                      </a:r>
                      <a:endParaRPr lang="ru-RU" sz="1200" dirty="0">
                        <a:effectLst/>
                        <a:latin typeface="Calibri"/>
                        <a:cs typeface="Arial" pitchFamily="34" charset="0"/>
                      </a:endParaRPr>
                    </a:p>
                  </a:txBody>
                  <a:tcPr marL="56418" marR="56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+/</a:t>
                      </a: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ru-RU" sz="1200" dirty="0">
                        <a:effectLst/>
                        <a:latin typeface="Calibri"/>
                        <a:cs typeface="Arial" pitchFamily="34" charset="0"/>
                      </a:endParaRPr>
                    </a:p>
                  </a:txBody>
                  <a:tcPr marL="56418" marR="56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3.2. поддержание оборудования в надлежащем состоянии</a:t>
                      </a:r>
                      <a:endParaRPr lang="ru-RU" sz="1200" dirty="0">
                        <a:effectLst/>
                        <a:latin typeface="Calibri"/>
                        <a:cs typeface="Arial" pitchFamily="34" charset="0"/>
                      </a:endParaRPr>
                    </a:p>
                  </a:txBody>
                  <a:tcPr marL="56418" marR="56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+/</a:t>
                      </a: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ru-RU" sz="1200" dirty="0">
                        <a:effectLst/>
                        <a:latin typeface="Calibri"/>
                        <a:cs typeface="Arial" pitchFamily="34" charset="0"/>
                      </a:endParaRPr>
                    </a:p>
                  </a:txBody>
                  <a:tcPr marL="56418" marR="56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787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4. учет количества поступивших/выполненных заказов, выполненных работ, вида работ, вида объектов.</a:t>
                      </a:r>
                      <a:endParaRPr lang="ru-RU" sz="1200" dirty="0">
                        <a:effectLst/>
                        <a:latin typeface="Calibri"/>
                        <a:cs typeface="Arial" pitchFamily="34" charset="0"/>
                      </a:endParaRPr>
                    </a:p>
                  </a:txBody>
                  <a:tcPr marL="56418" marR="56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4.1 Отчет о выполненной работе.</a:t>
                      </a:r>
                      <a:endParaRPr lang="ru-RU" sz="1200" dirty="0">
                        <a:effectLst/>
                        <a:latin typeface="Calibri"/>
                        <a:cs typeface="Arial" pitchFamily="34" charset="0"/>
                      </a:endParaRPr>
                    </a:p>
                  </a:txBody>
                  <a:tcPr marL="56418" marR="56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+/</a:t>
                      </a: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ru-RU" sz="1200" dirty="0">
                        <a:effectLst/>
                        <a:latin typeface="Calibri"/>
                        <a:cs typeface="Arial" pitchFamily="34" charset="0"/>
                      </a:endParaRPr>
                    </a:p>
                  </a:txBody>
                  <a:tcPr marL="56418" marR="56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575">
                <a:tc grid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Итого (</a:t>
                      </a:r>
                      <a:r>
                        <a:rPr lang="en-GB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max </a:t>
                      </a:r>
                      <a:r>
                        <a:rPr lang="ru-RU" sz="12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en-GB" sz="12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GB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7)</a:t>
                      </a:r>
                      <a:endParaRPr lang="ru-RU" sz="1200" dirty="0">
                        <a:effectLst/>
                        <a:latin typeface="Calibri"/>
                        <a:cs typeface="Arial" pitchFamily="34" charset="0"/>
                      </a:endParaRPr>
                    </a:p>
                  </a:txBody>
                  <a:tcPr marL="56418" marR="56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2,1</a:t>
                      </a:r>
                      <a:endParaRPr lang="ru-RU" sz="1200" dirty="0">
                        <a:effectLst/>
                        <a:latin typeface="Calibri"/>
                        <a:cs typeface="Arial" pitchFamily="34" charset="0"/>
                      </a:endParaRPr>
                    </a:p>
                  </a:txBody>
                  <a:tcPr marL="56418" marR="56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8297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>Ключевые недостатки действующей практики оплаты труда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Несоответствие задач системы оплаты труда и стратегических задач предприятия</a:t>
            </a:r>
          </a:p>
          <a:p>
            <a:pPr>
              <a:lnSpc>
                <a:spcPct val="150000"/>
              </a:lnSpc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Отсутствует фиксированна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я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периодичности выплат</a:t>
            </a:r>
          </a:p>
          <a:p>
            <a:pPr>
              <a:lnSpc>
                <a:spcPct val="150000"/>
              </a:lnSpc>
            </a:pPr>
            <a:r>
              <a:rPr lang="ru-RU" sz="2000" dirty="0">
                <a:latin typeface="Arial" pitchFamily="34" charset="0"/>
                <a:cs typeface="Arial" pitchFamily="34" charset="0"/>
              </a:rPr>
              <a:t>И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зменение ставки не привязано к географии объекта или его сложности, а определяется по решению директора </a:t>
            </a:r>
          </a:p>
          <a:p>
            <a:pPr>
              <a:lnSpc>
                <a:spcPct val="150000"/>
              </a:lnSpc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Трудовые регламенты, договора с рабочим персоналом не оформлены должным образом </a:t>
            </a:r>
          </a:p>
          <a:p>
            <a:pPr>
              <a:lnSpc>
                <a:spcPct val="150000"/>
              </a:lnSpc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 Отсутствует система учета объема/вида выполненных работ и характеристик объектов</a:t>
            </a:r>
          </a:p>
          <a:p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3770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>Предлагаемое решение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070706255"/>
              </p:ext>
            </p:extLst>
          </p:nvPr>
        </p:nvGraphicFramePr>
        <p:xfrm>
          <a:off x="1828800" y="1340768"/>
          <a:ext cx="5486400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1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Совершенствование системы оплаты труда как функции</a:t>
            </a:r>
            <a:br>
              <a:rPr lang="ru-RU" sz="2000" dirty="0" smtClean="0">
                <a:latin typeface="Arial" pitchFamily="34" charset="0"/>
                <a:cs typeface="Arial" pitchFamily="34" charset="0"/>
              </a:rPr>
            </a:b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2693794"/>
              </p:ext>
            </p:extLst>
          </p:nvPr>
        </p:nvGraphicFramePr>
        <p:xfrm>
          <a:off x="457200" y="2572734"/>
          <a:ext cx="8229600" cy="2580894"/>
        </p:xfrm>
        <a:graphic>
          <a:graphicData uri="http://schemas.openxmlformats.org/drawingml/2006/table">
            <a:tbl>
              <a:tblPr firstRow="1" firstCol="1" bandRow="1"/>
              <a:tblGrid>
                <a:gridCol w="1112642"/>
                <a:gridCol w="762061"/>
                <a:gridCol w="2748686"/>
                <a:gridCol w="762061"/>
                <a:gridCol w="2844150"/>
              </a:tblGrid>
              <a:tr h="4857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 dirty="0">
                        <a:effectLst/>
                        <a:latin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 dirty="0">
                        <a:effectLst/>
                        <a:latin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 dirty="0">
                        <a:effectLst/>
                        <a:latin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 dirty="0">
                        <a:effectLst/>
                        <a:latin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50 000 руб. за выполнение годового плана компании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 dirty="0">
                        <a:effectLst/>
                        <a:latin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 dirty="0">
                        <a:effectLst/>
                        <a:latin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 dirty="0">
                        <a:effectLst/>
                        <a:latin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 dirty="0">
                        <a:effectLst/>
                        <a:latin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 dirty="0">
                        <a:effectLst/>
                        <a:latin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 dirty="0">
                        <a:effectLst/>
                        <a:latin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сдельная расценка 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для отдельных видов работ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25 000 руб. за выполнение личного годового плана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 dirty="0">
                        <a:effectLst/>
                        <a:latin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 dirty="0">
                        <a:effectLst/>
                        <a:latin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 dirty="0">
                        <a:effectLst/>
                        <a:latin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6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ЗП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=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действующая сдельная</a:t>
                      </a:r>
                      <a:r>
                        <a:rPr lang="ru-RU" sz="1100" baseline="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расценка</a:t>
                      </a:r>
                      <a:r>
                        <a:rPr lang="ru-RU" sz="1100" baseline="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200 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р/м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+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100 рублей за метр сверх плана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 dirty="0">
                        <a:effectLst/>
                        <a:latin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 dirty="0">
                        <a:effectLst/>
                        <a:latin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 dirty="0">
                        <a:effectLst/>
                        <a:latin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 dirty="0">
                        <a:effectLst/>
                        <a:latin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 dirty="0">
                        <a:effectLst/>
                        <a:latin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 dirty="0">
                        <a:effectLst/>
                        <a:latin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 dirty="0">
                        <a:effectLst/>
                        <a:latin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СДЕЛЬНАЯ ОПЛАТА </a:t>
                      </a:r>
                      <a:endParaRPr lang="ru-RU" sz="1100" dirty="0" smtClean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(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по сдельным расценкам)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 dirty="0">
                        <a:effectLst/>
                        <a:latin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ПРЕМИЯ                                                        за выполнение плана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539552" y="134076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1600" dirty="0">
                <a:latin typeface="Arial" pitchFamily="34" charset="0"/>
                <a:cs typeface="Arial" pitchFamily="34" charset="0"/>
              </a:rPr>
              <a:t>Схема формирования месячного заработка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рабочего по сдельно-премиальной системе оплаты труда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7419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Виды премий.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1372710"/>
              </p:ext>
            </p:extLst>
          </p:nvPr>
        </p:nvGraphicFramePr>
        <p:xfrm>
          <a:off x="457200" y="980725"/>
          <a:ext cx="8507288" cy="5698966"/>
        </p:xfrm>
        <a:graphic>
          <a:graphicData uri="http://schemas.openxmlformats.org/drawingml/2006/table">
            <a:tbl>
              <a:tblPr firstRow="1" firstCol="1" bandRow="1"/>
              <a:tblGrid>
                <a:gridCol w="1306488"/>
                <a:gridCol w="2520280"/>
                <a:gridCol w="2511162"/>
                <a:gridCol w="2169358"/>
              </a:tblGrid>
              <a:tr h="40118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Виды премий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Условия начисления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Размер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Критерии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5938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ru-RU" sz="12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1. Премия по итогам месяца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ru-RU" sz="12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 перевыполнение плана месяца;</a:t>
                      </a: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ru-RU" sz="12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 премия выплачивается рабочим, занятым на предприятии не менее 3 х месяцев без перерыва.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ru-RU" sz="12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Размер премии рассчитывается по формуле: </a:t>
                      </a: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ru-RU" sz="12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Премия (1) = 100 рублей х количество метров в месяц сверх плана месяца.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ru-RU" sz="12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 премия выплачивается при условии выполнения плана месяца.</a:t>
                      </a: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ru-RU" sz="12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 премия рассчитывается от объема выполненных работ сверх плана.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475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ru-RU" sz="12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2. Премия по итогам года за выполнение личного плана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ru-RU" sz="12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 выполнение личного плана на год;</a:t>
                      </a: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ru-RU" sz="12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 выполнение личного плана каждого  месяцам истекшего года.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ru-RU" sz="12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Размер премии (2) фиксированный - 25000 рублей.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ru-RU" sz="12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 премия начисляется при условии выполнения плана года.</a:t>
                      </a: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ru-RU" sz="12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 допускается невыполнение плана по месяцам.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475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ru-RU" sz="12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3. Премия по итогам года за выполнение годового плана предприятия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ru-RU" sz="12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 выполнение плана года предприятия;</a:t>
                      </a: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ru-RU" sz="12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 выполнение личного плана на год.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ru-RU" sz="12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Размер премии (3) фиксированный - 50000 рублей.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ru-RU" sz="12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 премия выплачивается при выполнении плана предприятия, </a:t>
                      </a: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ru-RU" sz="12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 премия начисления при условии выполнения личного плана года.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4815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b="1" dirty="0">
                <a:latin typeface="Arial" pitchFamily="34" charset="0"/>
                <a:cs typeface="Arial" pitchFamily="34" charset="0"/>
              </a:rPr>
              <a:t>Сравнение уровня ЗП, ФОТ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000" b="1" dirty="0" smtClean="0">
                <a:latin typeface="Arial" pitchFamily="34" charset="0"/>
                <a:cs typeface="Arial" pitchFamily="34" charset="0"/>
              </a:rPr>
            </a:b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при 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разных системах оплаты труда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7343390"/>
              </p:ext>
            </p:extLst>
          </p:nvPr>
        </p:nvGraphicFramePr>
        <p:xfrm>
          <a:off x="755577" y="1484783"/>
          <a:ext cx="7920880" cy="3312368"/>
        </p:xfrm>
        <a:graphic>
          <a:graphicData uri="http://schemas.openxmlformats.org/drawingml/2006/table">
            <a:tbl>
              <a:tblPr firstRow="1" firstCol="1" bandRow="1"/>
              <a:tblGrid>
                <a:gridCol w="2814215"/>
                <a:gridCol w="1101215"/>
                <a:gridCol w="1243674"/>
                <a:gridCol w="1241051"/>
                <a:gridCol w="1520725"/>
              </a:tblGrid>
              <a:tr h="828092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Простая сдельная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Сдельно-премиальная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Простая сдельная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Сдельно-премиальная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4046"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Условие: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Выработка 2020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Выработка 2020 + 25%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404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Выработка, м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404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средняя зп, руб.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47900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47900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59880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66300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404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Доход предприятия 11 мес, руб.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14229000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14229000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17787600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17787600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404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ФОТ общ, руб.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3 161 994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3 161 994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3 952 500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4 376 262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404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ФОТ от дохода, 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755576" y="5013176"/>
            <a:ext cx="8229600" cy="14310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1. При применении сдельно-премиальной системы оплаты труда, работнику выгодно работать усерднее. </a:t>
            </a:r>
          </a:p>
          <a:p>
            <a:pPr algn="l">
              <a:lnSpc>
                <a:spcPct val="150000"/>
              </a:lnSpc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	2. Доход предприятия увеличивается на 20%. </a:t>
            </a:r>
          </a:p>
          <a:p>
            <a:pPr algn="l">
              <a:lnSpc>
                <a:spcPct val="150000"/>
              </a:lnSpc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		3. ФОТ в свою очередь увеличивается на 3% 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6212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>
                <a:latin typeface="Arial" pitchFamily="34" charset="0"/>
                <a:cs typeface="Arial" pitchFamily="34" charset="0"/>
              </a:rPr>
              <a:t>Мероприятия по совершенствованию системы оплаты труда ООО «КрасГеоСтрой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» </a:t>
            </a:r>
            <a:r>
              <a:rPr lang="ru-RU" sz="2400" i="1" dirty="0" smtClean="0">
                <a:latin typeface="Arial" pitchFamily="34" charset="0"/>
                <a:cs typeface="Arial" pitchFamily="34" charset="0"/>
              </a:rPr>
              <a:t>(фрагмент)</a:t>
            </a:r>
            <a:endParaRPr lang="ru-RU" sz="2400" i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3661888"/>
              </p:ext>
            </p:extLst>
          </p:nvPr>
        </p:nvGraphicFramePr>
        <p:xfrm>
          <a:off x="539552" y="1700808"/>
          <a:ext cx="8321839" cy="4406824"/>
        </p:xfrm>
        <a:graphic>
          <a:graphicData uri="http://schemas.openxmlformats.org/drawingml/2006/table">
            <a:tbl>
              <a:tblPr firstRow="1" firstCol="1" bandRow="1"/>
              <a:tblGrid>
                <a:gridCol w="2917637"/>
                <a:gridCol w="2125952"/>
                <a:gridCol w="3278250"/>
              </a:tblGrid>
              <a:tr h="2831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Мероприятия</a:t>
                      </a:r>
                      <a:endParaRPr lang="ru-RU" sz="1400" dirty="0">
                        <a:effectLst/>
                        <a:latin typeface="Calibri"/>
                        <a:cs typeface="Arial" pitchFamily="34" charset="0"/>
                      </a:endParaRPr>
                    </a:p>
                  </a:txBody>
                  <a:tcPr marL="67889" marR="678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Сроки реализации</a:t>
                      </a:r>
                      <a:endParaRPr lang="ru-RU" sz="1400" dirty="0">
                        <a:effectLst/>
                        <a:latin typeface="Calibri"/>
                        <a:cs typeface="Arial" pitchFamily="34" charset="0"/>
                      </a:endParaRPr>
                    </a:p>
                  </a:txBody>
                  <a:tcPr marL="67889" marR="678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Ответственные</a:t>
                      </a:r>
                      <a:endParaRPr lang="ru-RU" sz="1400" dirty="0">
                        <a:effectLst/>
                        <a:latin typeface="Calibri"/>
                        <a:cs typeface="Arial" pitchFamily="34" charset="0"/>
                      </a:endParaRPr>
                    </a:p>
                  </a:txBody>
                  <a:tcPr marL="67889" marR="678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172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Совершенствование </a:t>
                      </a:r>
                      <a:r>
                        <a:rPr lang="ru-RU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системы оплаты труда как </a:t>
                      </a:r>
                      <a:r>
                        <a:rPr lang="ru-RU" sz="14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функции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cs typeface="Arial" pitchFamily="34" charset="0"/>
                      </a:endParaRPr>
                    </a:p>
                  </a:txBody>
                  <a:tcPr marL="67889" marR="678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663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Внедрение </a:t>
                      </a:r>
                      <a:r>
                        <a:rPr lang="ru-RU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усовершенствованной формы оплаты труда (сдельно-премиальная)</a:t>
                      </a:r>
                      <a:endParaRPr lang="ru-RU" sz="1400" dirty="0">
                        <a:effectLst/>
                        <a:latin typeface="Calibri"/>
                        <a:cs typeface="Arial" pitchFamily="34" charset="0"/>
                      </a:endParaRPr>
                    </a:p>
                  </a:txBody>
                  <a:tcPr marL="67889" marR="678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 </a:t>
                      </a:r>
                      <a:r>
                        <a:rPr lang="ru-RU" sz="14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кв</a:t>
                      </a:r>
                      <a:r>
                        <a:rPr lang="ru-RU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2021 г.</a:t>
                      </a:r>
                      <a:endParaRPr lang="ru-RU" sz="1400" dirty="0">
                        <a:effectLst/>
                        <a:latin typeface="Calibri"/>
                        <a:cs typeface="Arial" pitchFamily="34" charset="0"/>
                      </a:endParaRPr>
                    </a:p>
                  </a:txBody>
                  <a:tcPr marL="67889" marR="678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Директор</a:t>
                      </a:r>
                      <a:r>
                        <a:rPr lang="ru-RU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, бухгалтер</a:t>
                      </a:r>
                      <a:endParaRPr lang="ru-RU" sz="1400" dirty="0">
                        <a:effectLst/>
                        <a:latin typeface="Calibri"/>
                        <a:cs typeface="Arial" pitchFamily="34" charset="0"/>
                      </a:endParaRPr>
                    </a:p>
                  </a:txBody>
                  <a:tcPr marL="67889" marR="678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63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Презентация </a:t>
                      </a:r>
                      <a:r>
                        <a:rPr lang="ru-RU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новой системы оплаты труда работникам</a:t>
                      </a:r>
                      <a:endParaRPr lang="ru-RU" sz="1400" dirty="0">
                        <a:effectLst/>
                        <a:latin typeface="Calibri"/>
                        <a:cs typeface="Arial" pitchFamily="34" charset="0"/>
                      </a:endParaRPr>
                    </a:p>
                  </a:txBody>
                  <a:tcPr marL="67889" marR="678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21.12.2020- 25.12.2020</a:t>
                      </a:r>
                      <a:endParaRPr lang="ru-RU" sz="1400" dirty="0">
                        <a:effectLst/>
                        <a:latin typeface="Calibri"/>
                        <a:cs typeface="Arial" pitchFamily="34" charset="0"/>
                      </a:endParaRPr>
                    </a:p>
                  </a:txBody>
                  <a:tcPr marL="67889" marR="678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Зам</a:t>
                      </a:r>
                      <a:r>
                        <a:rPr lang="ru-RU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. Директора по экономике, бухгалтер</a:t>
                      </a:r>
                      <a:endParaRPr lang="ru-RU" sz="1400" dirty="0">
                        <a:effectLst/>
                        <a:latin typeface="Calibri"/>
                        <a:cs typeface="Arial" pitchFamily="34" charset="0"/>
                      </a:endParaRPr>
                    </a:p>
                  </a:txBody>
                  <a:tcPr marL="67889" marR="678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1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ru-RU" sz="14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…</a:t>
                      </a:r>
                      <a:endParaRPr lang="ru-RU" sz="1400" b="1" dirty="0">
                        <a:effectLst/>
                        <a:latin typeface="Calibri"/>
                        <a:cs typeface="Arial" pitchFamily="34" charset="0"/>
                      </a:endParaRPr>
                    </a:p>
                  </a:txBody>
                  <a:tcPr marL="67889" marR="678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…</a:t>
                      </a:r>
                      <a:endParaRPr lang="ru-RU" sz="1400" b="1" dirty="0">
                        <a:effectLst/>
                        <a:latin typeface="Calibri"/>
                        <a:cs typeface="Arial" pitchFamily="34" charset="0"/>
                      </a:endParaRPr>
                    </a:p>
                  </a:txBody>
                  <a:tcPr marL="67889" marR="678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…</a:t>
                      </a:r>
                      <a:endParaRPr lang="ru-RU" sz="1400" b="1" dirty="0">
                        <a:effectLst/>
                        <a:latin typeface="Calibri"/>
                        <a:cs typeface="Arial" pitchFamily="34" charset="0"/>
                      </a:endParaRPr>
                    </a:p>
                  </a:txBody>
                  <a:tcPr marL="67889" marR="678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63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Поиск </a:t>
                      </a:r>
                      <a:r>
                        <a:rPr lang="ru-RU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и </a:t>
                      </a:r>
                      <a:r>
                        <a:rPr lang="ru-RU" sz="14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найм</a:t>
                      </a:r>
                      <a:r>
                        <a:rPr lang="ru-RU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сотрудника ответственного за сбор данных, ввод данных в систему.</a:t>
                      </a:r>
                      <a:endParaRPr lang="ru-RU" sz="1400" dirty="0">
                        <a:effectLst/>
                        <a:latin typeface="Calibri"/>
                        <a:cs typeface="Arial" pitchFamily="34" charset="0"/>
                      </a:endParaRPr>
                    </a:p>
                  </a:txBody>
                  <a:tcPr marL="67889" marR="678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 </a:t>
                      </a:r>
                      <a:r>
                        <a:rPr lang="ru-RU" sz="14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кв</a:t>
                      </a:r>
                      <a:r>
                        <a:rPr lang="ru-RU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2021г.</a:t>
                      </a:r>
                      <a:endParaRPr lang="ru-RU" sz="1400" dirty="0">
                        <a:effectLst/>
                        <a:latin typeface="Calibri"/>
                        <a:cs typeface="Arial" pitchFamily="34" charset="0"/>
                      </a:endParaRPr>
                    </a:p>
                  </a:txBody>
                  <a:tcPr marL="67889" marR="678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Зам</a:t>
                      </a:r>
                      <a:r>
                        <a:rPr lang="ru-RU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. Директора по экономике, бухгалтер</a:t>
                      </a:r>
                      <a:endParaRPr lang="ru-RU" sz="1400" dirty="0">
                        <a:effectLst/>
                        <a:latin typeface="Calibri"/>
                        <a:cs typeface="Arial" pitchFamily="34" charset="0"/>
                      </a:endParaRPr>
                    </a:p>
                  </a:txBody>
                  <a:tcPr marL="67889" marR="678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1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Разработка </a:t>
                      </a:r>
                      <a:r>
                        <a:rPr lang="ru-RU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базы данных для расчета </a:t>
                      </a:r>
                      <a:r>
                        <a:rPr lang="ru-RU" sz="14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зп</a:t>
                      </a:r>
                      <a:r>
                        <a:rPr lang="ru-RU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ru-RU" sz="1400" dirty="0">
                        <a:effectLst/>
                        <a:latin typeface="Calibri"/>
                        <a:cs typeface="Arial" pitchFamily="34" charset="0"/>
                      </a:endParaRPr>
                    </a:p>
                  </a:txBody>
                  <a:tcPr marL="67889" marR="678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 </a:t>
                      </a:r>
                      <a:r>
                        <a:rPr lang="ru-RU" sz="14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кв</a:t>
                      </a:r>
                      <a:r>
                        <a:rPr lang="ru-RU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2021 г.</a:t>
                      </a:r>
                      <a:endParaRPr lang="ru-RU" sz="1400" dirty="0">
                        <a:effectLst/>
                        <a:latin typeface="Calibri"/>
                        <a:cs typeface="Arial" pitchFamily="34" charset="0"/>
                      </a:endParaRPr>
                    </a:p>
                  </a:txBody>
                  <a:tcPr marL="67889" marR="678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Аналитик</a:t>
                      </a:r>
                      <a:r>
                        <a:rPr lang="ru-RU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cs typeface="Arial" pitchFamily="34" charset="0"/>
                      </a:endParaRPr>
                    </a:p>
                  </a:txBody>
                  <a:tcPr marL="67889" marR="678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8261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sz="2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000" dirty="0" smtClean="0">
                <a:latin typeface="Arial" pitchFamily="34" charset="0"/>
                <a:cs typeface="Arial" pitchFamily="34" charset="0"/>
              </a:rPr>
            </a:br>
            <a:r>
              <a:rPr lang="ru-RU" sz="2000" dirty="0">
                <a:latin typeface="Arial" pitchFamily="34" charset="0"/>
                <a:cs typeface="Arial" pitchFamily="34" charset="0"/>
              </a:rPr>
              <a:t/>
            </a:r>
            <a:br>
              <a:rPr lang="ru-RU" sz="2000" dirty="0"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000" dirty="0" smtClean="0">
                <a:latin typeface="Arial" pitchFamily="34" charset="0"/>
                <a:cs typeface="Arial" pitchFamily="34" charset="0"/>
              </a:rPr>
            </a:br>
            <a:r>
              <a:rPr lang="ru-RU" sz="2000" dirty="0">
                <a:latin typeface="Arial" pitchFamily="34" charset="0"/>
                <a:cs typeface="Arial" pitchFamily="34" charset="0"/>
              </a:rPr>
              <a:t/>
            </a:r>
            <a:br>
              <a:rPr lang="ru-RU" sz="2000" dirty="0"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000" dirty="0" smtClean="0">
                <a:latin typeface="Arial" pitchFamily="34" charset="0"/>
                <a:cs typeface="Arial" pitchFamily="34" charset="0"/>
              </a:rPr>
            </a:br>
            <a:r>
              <a:rPr lang="ru-RU" sz="2200" b="1" dirty="0">
                <a:latin typeface="Arial" pitchFamily="34" charset="0"/>
                <a:cs typeface="Arial" pitchFamily="34" charset="0"/>
              </a:rPr>
              <a:t>Ситуация ООО «КрасГеоСтрой» на 01.09.2020 </a:t>
            </a:r>
            <a:br>
              <a:rPr lang="ru-RU" sz="2200" b="1" dirty="0">
                <a:latin typeface="Arial" pitchFamily="34" charset="0"/>
                <a:cs typeface="Arial" pitchFamily="34" charset="0"/>
              </a:rPr>
            </a:br>
            <a:r>
              <a:rPr lang="ru-RU" sz="2200" b="1" dirty="0">
                <a:latin typeface="Arial" pitchFamily="34" charset="0"/>
                <a:cs typeface="Arial" pitchFamily="34" charset="0"/>
              </a:rPr>
              <a:t/>
            </a:r>
            <a:br>
              <a:rPr lang="ru-RU" sz="2200" b="1" dirty="0">
                <a:latin typeface="Arial" pitchFamily="34" charset="0"/>
                <a:cs typeface="Arial" pitchFamily="34" charset="0"/>
              </a:rPr>
            </a:br>
            <a:r>
              <a:rPr lang="ru-RU" sz="2200" dirty="0"/>
              <a:t/>
            </a:r>
            <a:br>
              <a:rPr lang="ru-RU" sz="2200" dirty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/>
            </a:r>
            <a:br>
              <a:rPr lang="ru-RU" sz="2000" dirty="0"/>
            </a:b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</a:t>
            </a:fld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Продажи падают </a:t>
            </a:r>
            <a:r>
              <a:rPr lang="ru-RU" dirty="0"/>
              <a:t>в 2018 на 33%, в 2019 на 15%</a:t>
            </a:r>
          </a:p>
          <a:p>
            <a:r>
              <a:rPr lang="ru-RU" dirty="0" smtClean="0"/>
              <a:t>Работники </a:t>
            </a:r>
            <a:r>
              <a:rPr lang="ru-RU" dirty="0"/>
              <a:t>удовлетворяются имеющимся заработком, не стремятся к повышению производительности труда</a:t>
            </a:r>
          </a:p>
          <a:p>
            <a:r>
              <a:rPr lang="ru-RU" dirty="0" smtClean="0"/>
              <a:t>Работники </a:t>
            </a:r>
            <a:r>
              <a:rPr lang="ru-RU" dirty="0"/>
              <a:t>не заинтересованы в сокращении времени подготовительных/заключительных работ, предшествующих непосредственно бурению </a:t>
            </a:r>
          </a:p>
          <a:p>
            <a:r>
              <a:rPr lang="ru-RU" dirty="0" smtClean="0"/>
              <a:t>Рычаги </a:t>
            </a:r>
            <a:r>
              <a:rPr lang="ru-RU" dirty="0"/>
              <a:t>влияния на увеличение производительности труда не предусмотрены в действующей системе оплаты труда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4651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0"/>
            <a:ext cx="8229600" cy="764704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                Постановка задачи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544880596"/>
              </p:ext>
            </p:extLst>
          </p:nvPr>
        </p:nvGraphicFramePr>
        <p:xfrm>
          <a:off x="1403648" y="1196752"/>
          <a:ext cx="7200800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8115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latin typeface="Arial" pitchFamily="34" charset="0"/>
                <a:cs typeface="Arial" pitchFamily="34" charset="0"/>
              </a:rPr>
              <a:t>Система оплаты труда. Сущность и содержание.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9319599"/>
              </p:ext>
            </p:extLst>
          </p:nvPr>
        </p:nvGraphicFramePr>
        <p:xfrm>
          <a:off x="457200" y="1600200"/>
          <a:ext cx="8229600" cy="4853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3424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r>
              <a:rPr lang="ru-RU" sz="2000" b="1" dirty="0" smtClean="0"/>
              <a:t>Основные характеристики бурового предприятия</a:t>
            </a:r>
            <a:endParaRPr lang="ru-RU" sz="2000" b="1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47881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83599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315416"/>
            <a:ext cx="8229600" cy="1733054"/>
          </a:xfrm>
        </p:spPr>
        <p:txBody>
          <a:bodyPr>
            <a:noAutofit/>
          </a:bodyPr>
          <a:lstStyle/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Особенности организационных условий буровых предприятий,</a:t>
            </a:r>
            <a:br>
              <a:rPr lang="ru-RU" sz="2000" dirty="0" smtClean="0"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latin typeface="Arial" pitchFamily="34" charset="0"/>
                <a:cs typeface="Arial" pitchFamily="34" charset="0"/>
              </a:rPr>
              <a:t> определяющие практику оплаты труда.   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9679278"/>
              </p:ext>
            </p:extLst>
          </p:nvPr>
        </p:nvGraphicFramePr>
        <p:xfrm>
          <a:off x="457200" y="1124744"/>
          <a:ext cx="8229600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7784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Характеристика ООО «КрасГеоСтрой»</a:t>
            </a:r>
            <a:br>
              <a:rPr lang="ru-RU" sz="2000" dirty="0" smtClean="0"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latin typeface="Arial" pitchFamily="34" charset="0"/>
                <a:cs typeface="Arial" pitchFamily="34" charset="0"/>
              </a:rPr>
              <a:t>Динамика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продаж по контрагентам за 2018-2020 (11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мес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)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г.г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42" t="25728" r="14322" b="24502"/>
          <a:stretch/>
        </p:blipFill>
        <p:spPr bwMode="auto">
          <a:xfrm>
            <a:off x="971600" y="1340768"/>
            <a:ext cx="7128792" cy="446449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395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Этапы совершенствования системы оплаты труда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440774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5143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/>
              <a:t>Схема анализа действующей системы оплаты труда ООО «КрасГеоСтрой»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9</a:t>
            </a:fld>
            <a:endParaRPr lang="ru-RU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15560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81891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1430</TotalTime>
  <Words>2613</Words>
  <Application>Microsoft Office PowerPoint</Application>
  <PresentationFormat>Экран (4:3)</PresentationFormat>
  <Paragraphs>400</Paragraphs>
  <Slides>18</Slides>
  <Notes>18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ВЫПУСКНАЯ РАБОТА  «СОВЕРШЕНСТВОВАНИЕ СИСТЕМЫ ОПЛАТЫ ТРУДА ОСНОВНОГО РАБОЧЕГО ПЕРСОНАЛА ООО «КРАСГЕОСТРОЙ» (специальность: Бизнес-аналитика В) </vt:lpstr>
      <vt:lpstr>     Ситуация ООО «КрасГеоСтрой» на 01.09.2020      </vt:lpstr>
      <vt:lpstr>                 Постановка задачи</vt:lpstr>
      <vt:lpstr>Система оплаты труда. Сущность и содержание.</vt:lpstr>
      <vt:lpstr>Основные характеристики бурового предприятия</vt:lpstr>
      <vt:lpstr>Особенности организационных условий буровых предприятий,  определяющие практику оплаты труда.   </vt:lpstr>
      <vt:lpstr>Характеристика ООО «КрасГеоСтрой» Динамика продаж по контрагентам за 2018-2020 (11 мес) г.г.</vt:lpstr>
      <vt:lpstr>Этапы совершенствования системы оплаты труда</vt:lpstr>
      <vt:lpstr>Схема анализа действующей системы оплаты труда ООО «КрасГеоСтрой»</vt:lpstr>
      <vt:lpstr>Сводная характеристика практики оплаты труда ООО «КрасГеоСтрой»</vt:lpstr>
      <vt:lpstr>Особенности организационных условий ООО «КрасГеоСтрой»   </vt:lpstr>
      <vt:lpstr>Соответствие системы оплаты труда основного рабочего персонала стратегическим задачам ООО «КрасГеоСтрой» на 1/ХII-2020 </vt:lpstr>
      <vt:lpstr>Ключевые недостатки действующей практики оплаты труда</vt:lpstr>
      <vt:lpstr>Предлагаемое решение</vt:lpstr>
      <vt:lpstr>Совершенствование системы оплаты труда как функции </vt:lpstr>
      <vt:lpstr>Виды премий.</vt:lpstr>
      <vt:lpstr>Сравнение уровня ЗП, ФОТ  при разных системах оплаты труда</vt:lpstr>
      <vt:lpstr>Мероприятия по совершенствованию системы оплаты труда ООО «КрасГеоСтрой» (фрагмент)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Виола</dc:creator>
  <cp:lastModifiedBy>Виола</cp:lastModifiedBy>
  <cp:revision>61</cp:revision>
  <cp:lastPrinted>2020-12-15T03:38:05Z</cp:lastPrinted>
  <dcterms:created xsi:type="dcterms:W3CDTF">2020-12-14T02:03:30Z</dcterms:created>
  <dcterms:modified xsi:type="dcterms:W3CDTF">2020-12-24T09:38:29Z</dcterms:modified>
</cp:coreProperties>
</file>