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60" r:id="rId3"/>
    <p:sldId id="261" r:id="rId4"/>
    <p:sldId id="298" r:id="rId5"/>
    <p:sldId id="299" r:id="rId6"/>
    <p:sldId id="297" r:id="rId7"/>
    <p:sldId id="300" r:id="rId8"/>
    <p:sldId id="301" r:id="rId9"/>
    <p:sldId id="302" r:id="rId10"/>
    <p:sldId id="303" r:id="rId11"/>
    <p:sldId id="304" r:id="rId12"/>
    <p:sldId id="305" r:id="rId13"/>
    <p:sldId id="29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5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9966159052453472"/>
          <c:y val="0.18137254901960767"/>
          <c:w val="0.56683587140440195"/>
          <c:h val="0.56617647058823561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00CCFF"/>
            </a:solidFill>
            <a:ln w="15095">
              <a:solidFill>
                <a:srgbClr val="000000"/>
              </a:solidFill>
              <a:prstDash val="solid"/>
            </a:ln>
          </c:spPr>
          <c:explosion val="35"/>
          <c:dPt>
            <c:idx val="0"/>
            <c:bubble3D val="0"/>
            <c:spPr>
              <a:solidFill>
                <a:srgbClr val="0000FF"/>
              </a:solidFill>
              <a:ln w="15095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FF0000"/>
              </a:solidFill>
              <a:ln w="15095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00"/>
              </a:solidFill>
              <a:ln w="15095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2.8871542072469485E-2"/>
                  <c:y val="5.6025893611033051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Вакцины и диагностикумы (67 %) 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53183578258301645"/>
                  <c:y val="-0.14716184910463451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Инфузионные растворы для ветеринарии и медицины 
(16 %)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24960572098538442"/>
                  <c:y val="8.0882352941176558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Пищевая продукция на основе растительного сырья (17 %)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Mode val="edge"/>
                  <c:yMode val="edge"/>
                  <c:x val="0.33502538071066196"/>
                  <c:y val="6.617647058823532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</c:dLbl>
            <c:spPr>
              <a:noFill/>
              <a:ln w="30191">
                <a:noFill/>
              </a:ln>
            </c:spPr>
            <c:txPr>
              <a:bodyPr/>
              <a:lstStyle/>
              <a:p>
                <a:pPr>
                  <a:defRPr sz="1426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3"/>
                <c:pt idx="0">
                  <c:v>Вакцины и диагностикумы </c:v>
                </c:pt>
                <c:pt idx="1">
                  <c:v>Пищевая продукция на основе растительного сырья</c:v>
                </c:pt>
                <c:pt idx="2">
                  <c:v>Инфузионные растворы для ветеринарии и медицины</c:v>
                </c:pt>
              </c:strCache>
            </c:strRef>
          </c:cat>
          <c:val>
            <c:numRef>
              <c:f>Sheet1!$B$2:$E$2</c:f>
              <c:numCache>
                <c:formatCode>0%</c:formatCode>
                <c:ptCount val="3"/>
                <c:pt idx="0">
                  <c:v>0.67000000000000226</c:v>
                </c:pt>
                <c:pt idx="1">
                  <c:v>0.17</c:v>
                </c:pt>
                <c:pt idx="2">
                  <c:v>0.16000000000000003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rgbClr val="993366"/>
            </a:solidFill>
            <a:ln w="15095">
              <a:solidFill>
                <a:srgbClr val="000000"/>
              </a:solidFill>
              <a:prstDash val="solid"/>
            </a:ln>
          </c:spPr>
          <c:explosion val="35"/>
          <c:dPt>
            <c:idx val="0"/>
            <c:bubble3D val="0"/>
            <c:spPr>
              <a:solidFill>
                <a:srgbClr val="9999FF"/>
              </a:solidFill>
              <a:ln w="15095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CC"/>
              </a:solidFill>
              <a:ln w="15095">
                <a:solidFill>
                  <a:srgbClr val="000000"/>
                </a:solidFill>
                <a:prstDash val="solid"/>
              </a:ln>
            </c:spPr>
          </c:dPt>
          <c:cat>
            <c:strRef>
              <c:f>Sheet1!$B$1:$E$1</c:f>
              <c:strCache>
                <c:ptCount val="3"/>
                <c:pt idx="0">
                  <c:v>Вакцины и диагностикумы </c:v>
                </c:pt>
                <c:pt idx="1">
                  <c:v>Пищевая продукция на основе растительного сырья</c:v>
                </c:pt>
                <c:pt idx="2">
                  <c:v>Инфузионные растворы для ветеринарии и медицины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30191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021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194CCD-6ADD-4A71-AE18-A8A7A6FEA0A0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A6D7EA-A20F-49F1-9DFA-F69766E572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346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8CD73-1DF5-4CB3-9AB3-22F424A4181F}" type="datetime1">
              <a:rPr lang="ru-RU" smtClean="0"/>
              <a:pPr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0B17E32-1730-472B-BB80-B947BDE0CD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179AB-C2A7-4177-A58E-F5BC916DE3A3}" type="datetime1">
              <a:rPr lang="ru-RU" smtClean="0"/>
              <a:pPr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7E32-1730-472B-BB80-B947BDE0CD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EAFC-4566-4716-A09C-5B60AA42F20E}" type="datetime1">
              <a:rPr lang="ru-RU" smtClean="0"/>
              <a:pPr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7E32-1730-472B-BB80-B947BDE0CD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252E4-7DE7-475C-A110-4583E9E26425}" type="datetime1">
              <a:rPr lang="ru-RU" smtClean="0"/>
              <a:pPr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7E32-1730-472B-BB80-B947BDE0CD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1731C-5E7C-4485-B3A5-EB30C1DC1EBE}" type="datetime1">
              <a:rPr lang="ru-RU" smtClean="0"/>
              <a:pPr/>
              <a:t>17.11.2020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7E32-1730-472B-BB80-B947BDE0CD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C86E1-E199-4EB7-96AD-7FCF2C05FDFE}" type="datetime1">
              <a:rPr lang="ru-RU" smtClean="0"/>
              <a:pPr/>
              <a:t>17.11.2020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7E32-1730-472B-BB80-B947BDE0CD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4D83D-16C0-496E-9EB3-58C8E16592EF}" type="datetime1">
              <a:rPr lang="ru-RU" smtClean="0"/>
              <a:pPr/>
              <a:t>17.11.2020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7E32-1730-472B-BB80-B947BDE0CD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CEDCD-7AF7-4103-B8B7-7DF00FA2BEE0}" type="datetime1">
              <a:rPr lang="ru-RU" smtClean="0"/>
              <a:pPr/>
              <a:t>17.11.2020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7E32-1730-472B-BB80-B947BDE0CD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D2E1-4E39-46A2-AA60-81CF56F9A1D0}" type="datetime1">
              <a:rPr lang="ru-RU" smtClean="0"/>
              <a:pPr/>
              <a:t>17.11.2020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7E32-1730-472B-BB80-B947BDE0CD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9F6C-3BD1-4556-9EC8-2F2CE3812152}" type="datetime1">
              <a:rPr lang="ru-RU" smtClean="0"/>
              <a:pPr/>
              <a:t>17.11.2020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7E32-1730-472B-BB80-B947BDE0CD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3A443-C664-4241-8026-B57EA812DD52}" type="datetime1">
              <a:rPr lang="ru-RU" smtClean="0"/>
              <a:pPr/>
              <a:t>17.11.2020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7E32-1730-472B-BB80-B947BDE0CD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A761750-BDF1-4CFF-9FD0-EC1FEA06B696}" type="datetime1">
              <a:rPr lang="ru-RU" smtClean="0"/>
              <a:pPr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0B17E32-1730-472B-BB80-B947BDE0CD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_____Microsoft_Excel_97-20036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6.png"/><Relationship Id="rId4" Type="http://schemas.openxmlformats.org/officeDocument/2006/relationships/oleObject" Target="../embeddings/_____Microsoft_Excel_97-20035.xls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oleObject" Target="../embeddings/_____Microsoft_Excel_97-20034.xls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_____Microsoft_Excel_97-20032.xls"/><Relationship Id="rId12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png"/><Relationship Id="rId5" Type="http://schemas.openxmlformats.org/officeDocument/2006/relationships/image" Target="../media/image2.png"/><Relationship Id="rId10" Type="http://schemas.openxmlformats.org/officeDocument/2006/relationships/oleObject" Target="../embeddings/_____Microsoft_Excel_97-20033.xls"/><Relationship Id="rId4" Type="http://schemas.openxmlformats.org/officeDocument/2006/relationships/oleObject" Target="../embeddings/_____Microsoft_Excel_97-20031.xls"/><Relationship Id="rId9" Type="http://schemas.openxmlformats.org/officeDocument/2006/relationships/oleObject" Target="../embeddings/oleObject3.bin"/><Relationship Id="rId1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7E32-1730-472B-BB80-B947BDE0CDAF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 idx="4294967295"/>
          </p:nvPr>
        </p:nvSpPr>
        <p:spPr>
          <a:xfrm>
            <a:off x="428596" y="785794"/>
            <a:ext cx="8261350" cy="4010025"/>
          </a:xfrm>
        </p:spPr>
        <p:txBody>
          <a:bodyPr>
            <a:noAutofit/>
          </a:bodyPr>
          <a:lstStyle/>
          <a:p>
            <a:r>
              <a:rPr lang="ru-RU" sz="1800" cap="none" dirty="0" smtClean="0">
                <a:solidFill>
                  <a:schemeClr val="tx1"/>
                </a:solidFill>
              </a:rPr>
              <a:t>Министерство образования и науки Российской </a:t>
            </a:r>
            <a:r>
              <a:rPr lang="ru-RU" sz="1800" cap="none" dirty="0">
                <a:solidFill>
                  <a:schemeClr val="tx1"/>
                </a:solidFill>
              </a:rPr>
              <a:t>Ф</a:t>
            </a:r>
            <a:r>
              <a:rPr lang="ru-RU" sz="1800" cap="none" dirty="0" smtClean="0">
                <a:solidFill>
                  <a:schemeClr val="tx1"/>
                </a:solidFill>
              </a:rPr>
              <a:t>едерации</a:t>
            </a:r>
            <a:br>
              <a:rPr lang="ru-RU" sz="1800" cap="none" dirty="0" smtClean="0">
                <a:solidFill>
                  <a:schemeClr val="tx1"/>
                </a:solidFill>
              </a:rPr>
            </a:br>
            <a:r>
              <a:rPr lang="ru-RU" sz="1800" cap="none" dirty="0" smtClean="0">
                <a:solidFill>
                  <a:schemeClr val="tx1"/>
                </a:solidFill>
              </a:rPr>
              <a:t>Федеральное государственное бюджетное образовательное учреждение высшего образования</a:t>
            </a:r>
            <a:br>
              <a:rPr lang="ru-RU" sz="1800" cap="none" dirty="0" smtClean="0">
                <a:solidFill>
                  <a:schemeClr val="tx1"/>
                </a:solidFill>
              </a:rPr>
            </a:br>
            <a:r>
              <a:rPr lang="ru-RU" sz="1800" cap="none" dirty="0" smtClean="0">
                <a:solidFill>
                  <a:schemeClr val="tx1"/>
                </a:solidFill>
              </a:rPr>
              <a:t>«</a:t>
            </a:r>
            <a:r>
              <a:rPr lang="ru-RU" sz="1800" b="1" cap="none" dirty="0" smtClean="0">
                <a:solidFill>
                  <a:schemeClr val="tx1"/>
                </a:solidFill>
              </a:rPr>
              <a:t>Курский государственный университет»</a:t>
            </a:r>
            <a:br>
              <a:rPr lang="ru-RU" sz="1800" b="1" cap="none" dirty="0" smtClean="0">
                <a:solidFill>
                  <a:schemeClr val="tx1"/>
                </a:solidFill>
              </a:rPr>
            </a:br>
            <a:r>
              <a:rPr lang="ru-RU" sz="1800" b="1" cap="none" dirty="0" smtClean="0">
                <a:solidFill>
                  <a:schemeClr val="tx1"/>
                </a:solidFill>
              </a:rPr>
              <a:t>Курская региональная бизнес-школа</a:t>
            </a: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Аттестационная работа на тему: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«</a:t>
            </a:r>
            <a:r>
              <a:rPr lang="ru-RU" sz="2800" b="1" cap="none" dirty="0" smtClean="0">
                <a:solidFill>
                  <a:schemeClr val="tx1"/>
                </a:solidFill>
              </a:rPr>
              <a:t>Разработка и обоснование проекта по модернизации производства диагностических препаратов с целью повышения конкурентоспособности </a:t>
            </a:r>
            <a:br>
              <a:rPr lang="ru-RU" sz="2800" b="1" cap="none" dirty="0" smtClean="0">
                <a:solidFill>
                  <a:schemeClr val="tx1"/>
                </a:solidFill>
              </a:rPr>
            </a:br>
            <a:r>
              <a:rPr lang="ru-RU" sz="2800" b="1" cap="none" dirty="0" err="1" smtClean="0">
                <a:solidFill>
                  <a:schemeClr val="tx1"/>
                </a:solidFill>
              </a:rPr>
              <a:t>ФКП</a:t>
            </a:r>
            <a:r>
              <a:rPr lang="ru-RU" sz="2800" b="1" cap="none" dirty="0" smtClean="0">
                <a:solidFill>
                  <a:schemeClr val="tx1"/>
                </a:solidFill>
              </a:rPr>
              <a:t> «Курская </a:t>
            </a:r>
            <a:r>
              <a:rPr lang="ru-RU" sz="2800" b="1" cap="none" dirty="0" err="1" smtClean="0">
                <a:solidFill>
                  <a:schemeClr val="tx1"/>
                </a:solidFill>
              </a:rPr>
              <a:t>биофабрика</a:t>
            </a:r>
            <a:r>
              <a:rPr lang="ru-RU" sz="2800" b="1" cap="none" dirty="0" smtClean="0">
                <a:solidFill>
                  <a:schemeClr val="tx1"/>
                </a:solidFill>
              </a:rPr>
              <a:t>»</a:t>
            </a: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139952" y="4515513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2000" dirty="0" smtClean="0">
                <a:latin typeface="Book Antiqua"/>
                <a:ea typeface="+mj-ea"/>
                <a:cs typeface="+mj-cs"/>
              </a:rPr>
              <a:t>Выполнил</a:t>
            </a:r>
            <a:r>
              <a:rPr lang="ru-RU" sz="2000" cap="all" dirty="0" smtClean="0">
                <a:latin typeface="Book Antiqua"/>
                <a:ea typeface="+mj-ea"/>
                <a:cs typeface="+mj-cs"/>
              </a:rPr>
              <a:t>:</a:t>
            </a:r>
            <a:r>
              <a:rPr lang="ru-RU" sz="2000" cap="all" dirty="0">
                <a:latin typeface="Book Antiqua"/>
                <a:ea typeface="+mj-ea"/>
                <a:cs typeface="+mj-cs"/>
              </a:rPr>
              <a:t/>
            </a:r>
            <a:br>
              <a:rPr lang="ru-RU" sz="2000" cap="all" dirty="0">
                <a:latin typeface="Book Antiqua"/>
                <a:ea typeface="+mj-ea"/>
                <a:cs typeface="+mj-cs"/>
              </a:rPr>
            </a:br>
            <a:r>
              <a:rPr lang="ru-RU" sz="2000" cap="all" dirty="0" smtClean="0">
                <a:latin typeface="Book Antiqua"/>
                <a:ea typeface="+mj-ea"/>
                <a:cs typeface="+mj-cs"/>
              </a:rPr>
              <a:t>Бирюков Олег Александрович</a:t>
            </a:r>
            <a:r>
              <a:rPr lang="ru-RU" sz="2000" cap="all" dirty="0">
                <a:latin typeface="Book Antiqua"/>
                <a:ea typeface="+mj-ea"/>
                <a:cs typeface="+mj-cs"/>
              </a:rPr>
              <a:t/>
            </a:r>
            <a:br>
              <a:rPr lang="ru-RU" sz="2000" cap="all" dirty="0">
                <a:latin typeface="Book Antiqua"/>
                <a:ea typeface="+mj-ea"/>
                <a:cs typeface="+mj-cs"/>
              </a:rPr>
            </a:br>
            <a:r>
              <a:rPr lang="ru-RU" sz="2000" cap="all" dirty="0">
                <a:latin typeface="Book Antiqua"/>
                <a:ea typeface="+mj-ea"/>
                <a:cs typeface="+mj-cs"/>
              </a:rPr>
              <a:t/>
            </a:r>
            <a:br>
              <a:rPr lang="ru-RU" sz="2000" cap="all" dirty="0">
                <a:latin typeface="Book Antiqua"/>
                <a:ea typeface="+mj-ea"/>
                <a:cs typeface="+mj-cs"/>
              </a:rPr>
            </a:br>
            <a:r>
              <a:rPr lang="ru-RU" sz="2000" dirty="0" smtClean="0">
                <a:latin typeface="Book Antiqua"/>
                <a:ea typeface="+mj-ea"/>
                <a:cs typeface="+mj-cs"/>
              </a:rPr>
              <a:t>Научный руководитель</a:t>
            </a:r>
            <a:r>
              <a:rPr lang="ru-RU" sz="2000" cap="all" dirty="0" smtClean="0">
                <a:latin typeface="Book Antiqua"/>
                <a:ea typeface="+mj-ea"/>
                <a:cs typeface="+mj-cs"/>
              </a:rPr>
              <a:t>:</a:t>
            </a:r>
            <a:r>
              <a:rPr lang="ru-RU" sz="2000" cap="all" dirty="0">
                <a:latin typeface="Book Antiqua"/>
                <a:ea typeface="+mj-ea"/>
                <a:cs typeface="+mj-cs"/>
              </a:rPr>
              <a:t/>
            </a:r>
            <a:br>
              <a:rPr lang="ru-RU" sz="2000" cap="all" dirty="0">
                <a:latin typeface="Book Antiqua"/>
                <a:ea typeface="+mj-ea"/>
                <a:cs typeface="+mj-cs"/>
              </a:rPr>
            </a:br>
            <a:r>
              <a:rPr lang="ru-RU" sz="2000" dirty="0" err="1" smtClean="0">
                <a:latin typeface="Book Antiqua"/>
                <a:ea typeface="+mj-ea"/>
                <a:cs typeface="+mj-cs"/>
              </a:rPr>
              <a:t>д.э.н</a:t>
            </a:r>
            <a:r>
              <a:rPr lang="ru-RU" sz="2000" dirty="0" smtClean="0">
                <a:latin typeface="Book Antiqua"/>
                <a:ea typeface="+mj-ea"/>
                <a:cs typeface="+mj-cs"/>
              </a:rPr>
              <a:t>., профессор Пронская О.Н.</a:t>
            </a:r>
            <a:br>
              <a:rPr lang="ru-RU" sz="2000" dirty="0" smtClean="0">
                <a:latin typeface="Book Antiqua"/>
                <a:ea typeface="+mj-ea"/>
                <a:cs typeface="+mj-cs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7904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145" name="Диаграмма 1"/>
          <p:cNvGraphicFramePr>
            <a:graphicFrameLocks/>
          </p:cNvGraphicFramePr>
          <p:nvPr/>
        </p:nvGraphicFramePr>
        <p:xfrm>
          <a:off x="4463480" y="1714488"/>
          <a:ext cx="4680520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2" name="Диаграмма" r:id="rId4" imgW="4932091" imgH="2066723" progId="Excel.Sheet.8">
                  <p:embed/>
                </p:oleObj>
              </mc:Choice>
              <mc:Fallback>
                <p:oleObj name="Диаграмма" r:id="rId4" imgW="4932091" imgH="2066723" progId="Excel.Sheet.8">
                  <p:embed/>
                  <p:pic>
                    <p:nvPicPr>
                      <p:cNvPr id="0" name="Диаграмма 1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-8652" t="-5899" r="-7236" b="-20860"/>
                      <a:stretch>
                        <a:fillRect/>
                      </a:stretch>
                    </p:blipFill>
                    <p:spPr bwMode="auto">
                      <a:xfrm>
                        <a:off x="4463480" y="1714488"/>
                        <a:ext cx="4680520" cy="2590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 useBgFill="1">
        <p:nvSpPr>
          <p:cNvPr id="6147" name="Rectangle 3"/>
          <p:cNvSpPr>
            <a:spLocks noChangeArrowheads="1"/>
          </p:cNvSpPr>
          <p:nvPr/>
        </p:nvSpPr>
        <p:spPr bwMode="auto">
          <a:xfrm>
            <a:off x="4391472" y="4214818"/>
            <a:ext cx="4752528" cy="52322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Рисунок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7 -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Планируемый рост чистых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активов предприятия в 2018-2020 гг.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148" name="Диаграмма 2"/>
          <p:cNvGraphicFramePr>
            <a:graphicFrameLocks/>
          </p:cNvGraphicFramePr>
          <p:nvPr/>
        </p:nvGraphicFramePr>
        <p:xfrm>
          <a:off x="0" y="1643050"/>
          <a:ext cx="4932040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3" name="Диаграмма" r:id="rId7" imgW="4785775" imgH="2048434" progId="Excel.Sheet.8">
                  <p:embed/>
                </p:oleObj>
              </mc:Choice>
              <mc:Fallback>
                <p:oleObj name="Диаграмма" r:id="rId7" imgW="4785775" imgH="2048434" progId="Excel.Sheet.8">
                  <p:embed/>
                  <p:pic>
                    <p:nvPicPr>
                      <p:cNvPr id="0" name="Диаграмма 2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-10442" t="-5951" r="-8783" b="-21916"/>
                      <a:stretch>
                        <a:fillRect/>
                      </a:stretch>
                    </p:blipFill>
                    <p:spPr bwMode="auto">
                      <a:xfrm>
                        <a:off x="0" y="1643050"/>
                        <a:ext cx="4932040" cy="2590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 useBgFill="1">
        <p:nvSpPr>
          <p:cNvPr id="6150" name="Rectangle 6"/>
          <p:cNvSpPr>
            <a:spLocks noChangeArrowheads="1"/>
          </p:cNvSpPr>
          <p:nvPr/>
        </p:nvSpPr>
        <p:spPr bwMode="auto">
          <a:xfrm>
            <a:off x="785786" y="4214818"/>
            <a:ext cx="3888432" cy="52322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Рисунок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6 -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Динамика средней зарплаты в 2018 – 2020 гг.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 useBgFill="1">
        <p:nvSpPr>
          <p:cNvPr id="17" name="Rectangle 12"/>
          <p:cNvSpPr>
            <a:spLocks noChangeArrowheads="1"/>
          </p:cNvSpPr>
          <p:nvPr/>
        </p:nvSpPr>
        <p:spPr bwMode="auto">
          <a:xfrm>
            <a:off x="2411760" y="250776"/>
            <a:ext cx="4536504" cy="707886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Ожидаемые результаты развития предприятия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800" dirty="0" smtClean="0">
                <a:solidFill>
                  <a:schemeClr val="tx1"/>
                </a:solidFill>
              </a:rPr>
              <a:t>Параметры эффективности инвестиционного проекта  модернизации производства  диагностических препаратов </a:t>
            </a:r>
            <a:r>
              <a:rPr lang="ru-RU" sz="1800" dirty="0" err="1" smtClean="0">
                <a:solidFill>
                  <a:schemeClr val="tx1"/>
                </a:solidFill>
              </a:rPr>
              <a:t>ФКП</a:t>
            </a:r>
            <a:r>
              <a:rPr lang="ru-RU" sz="1800" dirty="0" smtClean="0">
                <a:solidFill>
                  <a:schemeClr val="tx1"/>
                </a:solidFill>
              </a:rPr>
              <a:t> «Курская </a:t>
            </a:r>
            <a:r>
              <a:rPr lang="ru-RU" sz="1800" dirty="0" err="1" smtClean="0">
                <a:solidFill>
                  <a:schemeClr val="tx1"/>
                </a:solidFill>
              </a:rPr>
              <a:t>биофабрика</a:t>
            </a:r>
            <a:r>
              <a:rPr lang="ru-RU" sz="1800" dirty="0" smtClean="0">
                <a:solidFill>
                  <a:schemeClr val="tx1"/>
                </a:solidFill>
              </a:rPr>
              <a:t>»</a:t>
            </a:r>
            <a:br>
              <a:rPr lang="ru-RU" sz="1800" dirty="0" smtClean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7E32-1730-472B-BB80-B947BDE0CDAF}" type="slidenum">
              <a:rPr lang="ru-RU" smtClean="0"/>
              <a:pPr/>
              <a:t>11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58" y="1857364"/>
          <a:ext cx="8358247" cy="2819524"/>
        </p:xfrm>
        <a:graphic>
          <a:graphicData uri="http://schemas.openxmlformats.org/drawingml/2006/table">
            <a:tbl>
              <a:tblPr/>
              <a:tblGrid>
                <a:gridCol w="6228268"/>
                <a:gridCol w="1128012"/>
                <a:gridCol w="1001967"/>
              </a:tblGrid>
              <a:tr h="7756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Параметры эффективности инвестиционного проекта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Норматив (не менее)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 проекту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78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рентабельность инвестиций, %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12,40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27,71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78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рентабельность продукции, %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9,20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25,39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756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отношение производительности труда по проекту к среднему по РФ, млн.руб./чел.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1,9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4,43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78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общественная эффективность проекта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5,78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928934"/>
            <a:ext cx="8260672" cy="1039427"/>
          </a:xfrm>
        </p:spPr>
        <p:txBody>
          <a:bodyPr>
            <a:noAutofit/>
          </a:bodyPr>
          <a:lstStyle/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результатами реализации Стратегии для «Курская </a:t>
            </a:r>
            <a:r>
              <a:rPr lang="ru-RU" sz="2000" dirty="0" err="1" smtClean="0">
                <a:solidFill>
                  <a:schemeClr val="tx1"/>
                </a:solidFill>
              </a:rPr>
              <a:t>биофабрика</a:t>
            </a:r>
            <a:r>
              <a:rPr lang="ru-RU" sz="2000" dirty="0" smtClean="0">
                <a:solidFill>
                  <a:schemeClr val="tx1"/>
                </a:solidFill>
              </a:rPr>
              <a:t>» будет являться: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- улучшение качества выпускаемой продукции, работ, услуг;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- расширение ассортимента продукции, видов услуг;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- сохранение и расширение традиционных рынков сбыта;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- создание новых рынков сбыта в России и в других странах;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- обеспечение соответствия современным правилам и стандартам;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- повышение гибкости производства и внутреннего коммерческого процесса;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- снижение загрязнения окружающей среды;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- совершенствование системы оплаты труда;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улучшение условий труда.</a:t>
            </a:r>
            <a:br>
              <a:rPr lang="ru-RU" sz="2000" dirty="0" smtClean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7E32-1730-472B-BB80-B947BDE0CDAF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43808" y="2757329"/>
            <a:ext cx="33778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+mj-lt"/>
              </a:rPr>
              <a:t>Спасибо за внимание!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7E32-1730-472B-BB80-B947BDE0CDAF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4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85720" y="214290"/>
            <a:ext cx="835824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ea typeface="TimesNewRoman"/>
                <a:cs typeface="Arial" pitchFamily="34" charset="0"/>
              </a:rPr>
              <a:t>Целью аттестационной работы является разработка и обоснование проекта по модернизации производства  диагностических препаратов с целью повышения   конкурентоспособности предприятия.</a:t>
            </a:r>
            <a:endParaRPr lang="ru-RU" sz="2400" dirty="0">
              <a:latin typeface="Arial" pitchFamily="34" charset="0"/>
              <a:ea typeface="TimesNewRoman"/>
              <a:cs typeface="Arial" pitchFamily="34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7E32-1730-472B-BB80-B947BDE0CDAF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214282" y="2000240"/>
            <a:ext cx="850112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"/>
                <a:cs typeface="Arial" pitchFamily="34" charset="0"/>
              </a:rPr>
              <a:t>Для достижения данной цели были поставлены и решены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"/>
                <a:cs typeface="Arial" pitchFamily="34" charset="0"/>
              </a:rPr>
              <a:t>следующие задачи: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"/>
                <a:cs typeface="Arial" pitchFamily="34" charset="0"/>
              </a:rPr>
              <a:t>- изучить теоретико-методические основы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модернизации производства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"/>
                <a:cs typeface="Arial" pitchFamily="34" charset="0"/>
              </a:rPr>
              <a:t>;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"/>
                <a:cs typeface="Arial" pitchFamily="34" charset="0"/>
              </a:rPr>
              <a:t>- оценить организационно  - экономическое положение предприятия;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"/>
                <a:cs typeface="Arial" pitchFamily="34" charset="0"/>
              </a:rPr>
              <a:t>- 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азработать и обосновать проект по модернизации производства  диагностических препаратов с целью повышения   конкурентоспособности предприятия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89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4226" y="142852"/>
            <a:ext cx="777686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Объект  исследования </a:t>
            </a:r>
            <a:r>
              <a:rPr lang="ru-RU" sz="2800" dirty="0" smtClean="0"/>
              <a:t>– процесс модернизации производства на предприятии. </a:t>
            </a:r>
          </a:p>
          <a:p>
            <a:pPr algn="ctr"/>
            <a:r>
              <a:rPr lang="ru-RU" sz="2800" b="1" dirty="0" smtClean="0"/>
              <a:t>Предмет исследования  </a:t>
            </a:r>
            <a:r>
              <a:rPr lang="ru-RU" sz="2800" dirty="0" smtClean="0"/>
              <a:t>- факторы, условия  модернизации производства диагностических препаратов с целью повышения  конкурентоспособности </a:t>
            </a:r>
            <a:r>
              <a:rPr lang="ru-RU" sz="2800" dirty="0" err="1" smtClean="0"/>
              <a:t>ФКП</a:t>
            </a:r>
            <a:r>
              <a:rPr lang="ru-RU" sz="2800" dirty="0" smtClean="0"/>
              <a:t> «Курская </a:t>
            </a:r>
            <a:r>
              <a:rPr lang="ru-RU" sz="2800" dirty="0" err="1" smtClean="0"/>
              <a:t>биофабрика</a:t>
            </a:r>
            <a:r>
              <a:rPr lang="ru-RU" sz="2800" dirty="0" smtClean="0"/>
              <a:t>».</a:t>
            </a:r>
          </a:p>
          <a:p>
            <a:pPr algn="ctr"/>
            <a:r>
              <a:rPr lang="ru-RU" sz="2800" b="1" dirty="0" smtClean="0"/>
              <a:t>Исследовательская гипотеза </a:t>
            </a:r>
            <a:r>
              <a:rPr lang="ru-RU" sz="2800" dirty="0" smtClean="0"/>
              <a:t>– внедрение проекта модернизации производства диагностических препаратов </a:t>
            </a:r>
            <a:r>
              <a:rPr lang="ru-RU" sz="2800" dirty="0" err="1" smtClean="0"/>
              <a:t>ФКП</a:t>
            </a:r>
            <a:r>
              <a:rPr lang="ru-RU" sz="2800" dirty="0" smtClean="0"/>
              <a:t> «Курская </a:t>
            </a:r>
            <a:r>
              <a:rPr lang="ru-RU" sz="2800" dirty="0" err="1" smtClean="0"/>
              <a:t>биофабрика</a:t>
            </a:r>
            <a:r>
              <a:rPr lang="ru-RU" sz="2800" dirty="0" smtClean="0"/>
              <a:t>» позволит повысить его конкурентоспособность.</a:t>
            </a:r>
            <a:endParaRPr lang="ru-RU" sz="2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7E32-1730-472B-BB80-B947BDE0CDAF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02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7E32-1730-472B-BB80-B947BDE0CDAF}" type="slidenum">
              <a:rPr lang="ru-RU" smtClean="0"/>
              <a:pPr/>
              <a:t>4</a:t>
            </a:fld>
            <a:endParaRPr lang="ru-RU"/>
          </a:p>
        </p:txBody>
      </p:sp>
      <p:graphicFrame>
        <p:nvGraphicFramePr>
          <p:cNvPr id="3" name="Объект 6"/>
          <p:cNvGraphicFramePr/>
          <p:nvPr/>
        </p:nvGraphicFramePr>
        <p:xfrm>
          <a:off x="642910" y="428604"/>
          <a:ext cx="8001056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1" y="5000636"/>
            <a:ext cx="900115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Рисунок 1  - Структура продукции, производимой 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ФКП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«Курская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биофабрика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7E32-1730-472B-BB80-B947BDE0CDAF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0" y="285728"/>
            <a:ext cx="890923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Перечень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фармпрепаратов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запланированных для внедрения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производство на период 2018 – 2020 гг.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2" y="1357298"/>
          <a:ext cx="8215369" cy="4325493"/>
        </p:xfrm>
        <a:graphic>
          <a:graphicData uri="http://schemas.openxmlformats.org/drawingml/2006/table">
            <a:tbl>
              <a:tblPr/>
              <a:tblGrid>
                <a:gridCol w="4077166"/>
                <a:gridCol w="4138203"/>
              </a:tblGrid>
              <a:tr h="308610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 препарата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55" marR="4635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Зарубежные производители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55" marR="4635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1470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Пара-аминосалицилат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натрия-Бинергия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55" marR="4635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Парааминосалицилат натрия (РусанФарма Лтд, Индия)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55" marR="4635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5895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Рифампицин-Бинергия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55" marR="4635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514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Эремфат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(Германия)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55" marR="4635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5095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Мельдоний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55" marR="4635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889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Милдроната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(Латвия)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55" marR="4635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Нейрокард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55" marR="4635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Инстенон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(Никомед Австрия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ГмбХ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Австрия)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55" marR="4635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7960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Моксифлоксацин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55" marR="4635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Роутек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Лимитед (Великобритания)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55" marR="4635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Транексамовая кислота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55" marR="4635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Новатор Фарма ЛЛП (Великобритания)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55" marR="4635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1120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Ницерголин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55" marR="4635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Пфайзер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Инк (США)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55" marR="4635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Рокурония бромид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55" marR="4635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Кей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Джи Пи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Лабораториз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Ю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Кей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 Лимитед (Великобритания)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55" marR="4635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7E32-1730-472B-BB80-B947BDE0CDAF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571472" y="357166"/>
            <a:ext cx="764386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Показатели прибыли и рентабельности </a:t>
            </a:r>
          </a:p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ФКП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«Курская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биофабрика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1500174"/>
          <a:ext cx="8501122" cy="3291840"/>
        </p:xfrm>
        <a:graphic>
          <a:graphicData uri="http://schemas.openxmlformats.org/drawingml/2006/table">
            <a:tbl>
              <a:tblPr/>
              <a:tblGrid>
                <a:gridCol w="4167124"/>
                <a:gridCol w="1635560"/>
                <a:gridCol w="1365338"/>
                <a:gridCol w="1333100"/>
              </a:tblGrid>
              <a:tr h="5159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Наименование показателя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2017 г.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2018 г.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2019г.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94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Валовая прибыль, тыс. р.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45267,00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12881,00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49750,00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94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Прибыль от продаж, тыс. р.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39742,00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2174,00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39726,00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94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Чистая прибыль, тыс. р.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8121,00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12718,00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13117,00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94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Рентабельность продукции, %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10,42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0,47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8,31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94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Норма прибыли, %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0,61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0,98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1,03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7E32-1730-472B-BB80-B947BDE0CDAF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720840"/>
            <a:ext cx="800105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Стратегической целью предприятия </a:t>
            </a:r>
            <a:r>
              <a:rPr lang="ru-RU" sz="2400" dirty="0" smtClean="0"/>
              <a:t>является экономическая стабильность, основа которой – постоянное повышение качества выпускаемой продукции, всестороннее удовлетворение требований и ожиданий потребителей и совершенствование деятельности предприятия, в том числе в части планомерного снижения отрицательного влияния на окружающую среду.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7E32-1730-472B-BB80-B947BDE0CDAF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1071538" y="214290"/>
            <a:ext cx="751558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Показатели научной деятельности предприятия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 2018 – 2020 гг.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214422"/>
          <a:ext cx="8572561" cy="4966969"/>
        </p:xfrm>
        <a:graphic>
          <a:graphicData uri="http://schemas.openxmlformats.org/drawingml/2006/table">
            <a:tbl>
              <a:tblPr/>
              <a:tblGrid>
                <a:gridCol w="5139021"/>
                <a:gridCol w="1152037"/>
                <a:gridCol w="1152037"/>
                <a:gridCol w="1129466"/>
              </a:tblGrid>
              <a:tr h="20320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Показатель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Значение по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годам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3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2018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2019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2020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91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аспирантов и соискателей, выполняющих диссертационную работу по темам, связанным с научными и технологическими инновациями предприятия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Количество статей,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опубликованных сотрудниками предприятия в научных изданиях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Количество патентов,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полученных сотрудниками предприятия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–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Количество патентов, приобретённых предприятием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Количество внедрённых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новых технологий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Коэффициент наукоёмкости предприятия (процент расходов на исследования к сумме выручки)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4,0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45" marR="610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169" name="Диаграмма 4"/>
          <p:cNvGraphicFramePr>
            <a:graphicFrameLocks/>
          </p:cNvGraphicFramePr>
          <p:nvPr/>
        </p:nvGraphicFramePr>
        <p:xfrm>
          <a:off x="-252536" y="548680"/>
          <a:ext cx="4896544" cy="261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0" name="Диаграмма" r:id="rId4" imgW="4651651" imgH="2078916" progId="Excel.Sheet.8">
                  <p:embed/>
                </p:oleObj>
              </mc:Choice>
              <mc:Fallback>
                <p:oleObj name="Диаграмма" r:id="rId4" imgW="4651651" imgH="2078916" progId="Excel.Sheet.8">
                  <p:embed/>
                  <p:pic>
                    <p:nvPicPr>
                      <p:cNvPr id="0" name="Диаграмма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-14935" t="-7025" r="-7727" b="-18968"/>
                      <a:stretch>
                        <a:fillRect/>
                      </a:stretch>
                    </p:blipFill>
                    <p:spPr bwMode="auto">
                      <a:xfrm>
                        <a:off x="-252536" y="548680"/>
                        <a:ext cx="4896544" cy="2619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 useBgFill="1">
        <p:nvSpPr>
          <p:cNvPr id="7171" name="Rectangle 3"/>
          <p:cNvSpPr>
            <a:spLocks noChangeArrowheads="1"/>
          </p:cNvSpPr>
          <p:nvPr/>
        </p:nvSpPr>
        <p:spPr bwMode="auto">
          <a:xfrm>
            <a:off x="323528" y="2924944"/>
            <a:ext cx="3819844" cy="52322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Рисунок  2- </a:t>
            </a:r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бъём выпуска вакцин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диагностикумов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2018 – 2020 гг.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172" name="Диаграмма 3"/>
          <p:cNvGraphicFramePr>
            <a:graphicFrameLocks/>
          </p:cNvGraphicFramePr>
          <p:nvPr/>
        </p:nvGraphicFramePr>
        <p:xfrm>
          <a:off x="4283967" y="548680"/>
          <a:ext cx="4860033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1" name="Диаграмма" r:id="rId7" imgW="4791871" imgH="2048434" progId="Excel.Sheet.8">
                  <p:embed/>
                </p:oleObj>
              </mc:Choice>
              <mc:Fallback>
                <p:oleObj name="Диаграмма" r:id="rId7" imgW="4791871" imgH="2048434" progId="Excel.Sheet.8">
                  <p:embed/>
                  <p:pic>
                    <p:nvPicPr>
                      <p:cNvPr id="0" name="Диаграмма 3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-10178" t="-5951" r="-8893" b="-21916"/>
                      <a:stretch>
                        <a:fillRect/>
                      </a:stretch>
                    </p:blipFill>
                    <p:spPr bwMode="auto">
                      <a:xfrm>
                        <a:off x="4283967" y="548680"/>
                        <a:ext cx="4860033" cy="2590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 useBgFill="1">
        <p:nvSpPr>
          <p:cNvPr id="7174" name="Rectangle 6"/>
          <p:cNvSpPr>
            <a:spLocks noChangeArrowheads="1"/>
          </p:cNvSpPr>
          <p:nvPr/>
        </p:nvSpPr>
        <p:spPr bwMode="auto">
          <a:xfrm>
            <a:off x="4319464" y="2924944"/>
            <a:ext cx="4824536" cy="52322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Рисунок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3 - О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бъём выпуска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инфузионных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растворов для ветеринарии и медицины в 2018 – 2020 гг.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175" name="Диаграмма 2"/>
          <p:cNvGraphicFramePr>
            <a:graphicFrameLocks/>
          </p:cNvGraphicFramePr>
          <p:nvPr/>
        </p:nvGraphicFramePr>
        <p:xfrm>
          <a:off x="-324544" y="3717032"/>
          <a:ext cx="4896543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2" name="Диаграмма" r:id="rId10" imgW="4712616" imgH="2048434" progId="Excel.Sheet.8">
                  <p:embed/>
                </p:oleObj>
              </mc:Choice>
              <mc:Fallback>
                <p:oleObj name="Диаграмма" r:id="rId10" imgW="4712616" imgH="2048434" progId="Excel.Sheet.8">
                  <p:embed/>
                  <p:pic>
                    <p:nvPicPr>
                      <p:cNvPr id="0" name="Диаграмма 2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-12033" t="-5951" r="-9042" b="-21916"/>
                      <a:stretch>
                        <a:fillRect/>
                      </a:stretch>
                    </p:blipFill>
                    <p:spPr bwMode="auto">
                      <a:xfrm>
                        <a:off x="-324544" y="3717032"/>
                        <a:ext cx="4896543" cy="2590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 useBgFill="1">
        <p:nvSpPr>
          <p:cNvPr id="7177" name="Rectangle 9"/>
          <p:cNvSpPr>
            <a:spLocks noChangeArrowheads="1"/>
          </p:cNvSpPr>
          <p:nvPr/>
        </p:nvSpPr>
        <p:spPr bwMode="auto">
          <a:xfrm>
            <a:off x="785786" y="6000768"/>
            <a:ext cx="3696205" cy="52322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Рисунок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4- Об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ъём выпуска инъекционных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фармпрепаратов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2018 – 2020 гг.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178" name="Диаграмма 1"/>
          <p:cNvGraphicFramePr>
            <a:graphicFrameLocks/>
          </p:cNvGraphicFramePr>
          <p:nvPr/>
        </p:nvGraphicFramePr>
        <p:xfrm>
          <a:off x="3995936" y="3717032"/>
          <a:ext cx="5148063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3" name="Диаграмма" r:id="rId13" imgW="4633362" imgH="2048434" progId="Excel.Sheet.8">
                  <p:embed/>
                </p:oleObj>
              </mc:Choice>
              <mc:Fallback>
                <p:oleObj name="Диаграмма" r:id="rId13" imgW="4633362" imgH="2048434" progId="Excel.Sheet.8">
                  <p:embed/>
                  <p:pic>
                    <p:nvPicPr>
                      <p:cNvPr id="0" name="Диаграмма 1"/>
                      <p:cNvPicPr>
                        <a:picLocks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-13293" t="-5951" r="-9854" b="-21916"/>
                      <a:stretch>
                        <a:fillRect/>
                      </a:stretch>
                    </p:blipFill>
                    <p:spPr bwMode="auto">
                      <a:xfrm>
                        <a:off x="3995936" y="3717032"/>
                        <a:ext cx="5148063" cy="2590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 useBgFill="1">
        <p:nvSpPr>
          <p:cNvPr id="7180" name="Rectangle 12"/>
          <p:cNvSpPr>
            <a:spLocks noChangeArrowheads="1"/>
          </p:cNvSpPr>
          <p:nvPr/>
        </p:nvSpPr>
        <p:spPr bwMode="auto">
          <a:xfrm>
            <a:off x="4714876" y="5977614"/>
            <a:ext cx="4213975" cy="52322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Рисунок  5 - Объём выпуска пищевой продукции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основе растительного сырья в 2018 – 2020 гг.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357422" y="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Ожидаемые результаты развития предприятия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530</TotalTime>
  <Words>604</Words>
  <Application>Microsoft Office PowerPoint</Application>
  <PresentationFormat>Экран (4:3)</PresentationFormat>
  <Paragraphs>138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Аптека</vt:lpstr>
      <vt:lpstr>Диаграмма</vt:lpstr>
      <vt:lpstr>Министерство образования и науки Российской Федерации Федеральное государственное бюджетное образовательное учреждение высшего образования «Курский государственный университет» Курская региональная бизнес-школа   Аттестационная работа на тему: «Разработка и обоснование проекта по модернизации производства диагностических препаратов с целью повышения конкурентоспособности  ФКП «Курская биофабрика»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Параметры эффективности инвестиционного проекта  модернизации производства  диагностических препаратов ФКП «Курская биофабрика» </vt:lpstr>
      <vt:lpstr>результатами реализации Стратегии для «Курская биофабрика» будет являться: - улучшение качества выпускаемой продукции, работ, услуг; - расширение ассортимента продукции, видов услуг; - сохранение и расширение традиционных рынков сбыта; - создание новых рынков сбыта в России и в других странах; - обеспечение соответствия современным правилам и стандартам; - повышение гибкости производства и внутреннего коммерческого процесса; - снижение загрязнения окружающей среды; - совершенствование системы оплаты труда; улучшение условий труда.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 и науки Российской Федерации Федеральное государственное бюджетное образовательное учреждение высшего образования «Курский государственный университет» Курская региональная бизнес-школа     Аттестационная работа на тему: «Формирование стратегии развития организации в условиях конкуренции на рынке образовательных услуг».</dc:title>
  <dc:creator>Анастасия Холодова</dc:creator>
  <cp:lastModifiedBy>user</cp:lastModifiedBy>
  <cp:revision>36</cp:revision>
  <dcterms:created xsi:type="dcterms:W3CDTF">2020-10-17T14:34:48Z</dcterms:created>
  <dcterms:modified xsi:type="dcterms:W3CDTF">2020-11-17T08:01:08Z</dcterms:modified>
</cp:coreProperties>
</file>