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90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00" d="100"/>
          <a:sy n="100" d="100"/>
        </p:scale>
        <p:origin x="-7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5EFB-095E-440F-B6A8-7684AB846A9E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D0A8-1EE8-4775-8BD2-9956D6EE5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5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3ECAB5-75D6-419D-8783-621975356214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293616" y="2887530"/>
            <a:ext cx="7344037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3" y="1387737"/>
            <a:ext cx="7342097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767863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2338-FFDE-4C7B-B038-36ACF8BE2430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270309" y="1392216"/>
            <a:ext cx="7344037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0443" y="559405"/>
            <a:ext cx="181804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864" y="849855"/>
            <a:ext cx="5966910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B740-A44F-466D-8213-1502C915B88A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463151" y="2880825"/>
            <a:ext cx="5480154" cy="923329"/>
            <a:chOff x="1815339" y="1416971"/>
            <a:chExt cx="5480154" cy="852305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16971"/>
              <a:ext cx="877163" cy="852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4B3-03BC-4691-814E-4B7F0B345718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70309" y="1392216"/>
            <a:ext cx="7344037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70309" y="2887578"/>
            <a:ext cx="7344037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51" y="1204857"/>
            <a:ext cx="8400939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20" y="3767323"/>
            <a:ext cx="8379309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8F6-0209-46D5-B632-507CA9518557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0087-DA72-40AD-95D2-258ECEA5D422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70309" y="1392216"/>
            <a:ext cx="7344037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42950" y="2240280"/>
            <a:ext cx="4120896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32247" y="2240280"/>
            <a:ext cx="4120896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190" y="2240280"/>
            <a:ext cx="3729319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862" y="2947595"/>
            <a:ext cx="4120896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66" y="2240280"/>
            <a:ext cx="3734562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944368"/>
            <a:ext cx="41163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AA7F-96F2-4E40-903D-3862D595EE30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270309" y="1392216"/>
            <a:ext cx="7344037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5FA0-CCE7-4251-BB5F-674D6302D5A5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270309" y="1392216"/>
            <a:ext cx="7344037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A57-922A-4EC2-83A4-E837B10696DF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130" y="1678202"/>
            <a:ext cx="370769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70" y="559405"/>
            <a:ext cx="4459724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4132" y="3603815"/>
            <a:ext cx="3696034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F286-7313-4262-8B14-097D00C5D785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1" y="4668825"/>
            <a:ext cx="8414273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365778" y="666966"/>
            <a:ext cx="516983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65" y="5324307"/>
            <a:ext cx="8402619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DEF6-160B-4096-996E-02A53901AA9C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867" y="570157"/>
            <a:ext cx="8402618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22" y="2248349"/>
            <a:ext cx="8390964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412" y="616144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FF0552-48D5-445B-A16C-1FB9CD2078C0}" type="datetime1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144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36" y="616144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523" y="476672"/>
            <a:ext cx="8736971" cy="2808312"/>
          </a:xfrm>
        </p:spPr>
        <p:txBody>
          <a:bodyPr anchor="ctr"/>
          <a:lstStyle/>
          <a:p>
            <a:r>
              <a:rPr lang="ru-RU" sz="1400" b="1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</a:t>
            </a:r>
            <a:r>
              <a:rPr lang="ru-RU" sz="14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И НАУКИ РОССИЙСКОЙ ФЕДЕРАЦИИ</a:t>
            </a:r>
            <a:br>
              <a:rPr lang="ru-RU" sz="14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4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«КУРСКИЙ ГОСУДАРСТВЕННЫЙ УНИВЕРСИТЕТ»</a:t>
            </a:r>
            <a:br>
              <a:rPr lang="ru-RU" sz="14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КУРСКАЯ РЕГИОНАЛЬНАЯ </a:t>
            </a:r>
            <a:r>
              <a:rPr lang="ru-RU" sz="1600" b="1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БИЗНЕС-ШКОЛА</a:t>
            </a:r>
            <a:br>
              <a:rPr lang="ru-RU" sz="1600" b="1" dirty="0" smtClean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АТТЕСТАЦИОННАЯ РАБОТА</a:t>
            </a:r>
            <a:br>
              <a:rPr lang="ru-RU" sz="18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«РОЛЬ ПЕРСОНАЛА В ПОВЫШЕНИЕ ЭФФЕКТИВНОСТИ И КОНКУРЕНТОСПОСОБНОСТИ МУП «СЕВЕРНЫЙ ТОРГОВЫЙ КОМПЛЕКС ГОРОДА КУРСКА»</a:t>
            </a:r>
            <a: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ln w="3175">
                  <a:solidFill>
                    <a:schemeClr val="bg1">
                      <a:alpha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ln w="3175">
                <a:solidFill>
                  <a:schemeClr val="bg1">
                    <a:alpha val="6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542" y="3933056"/>
            <a:ext cx="8502945" cy="1752600"/>
          </a:xfrm>
        </p:spPr>
        <p:txBody>
          <a:bodyPr anchor="ctr">
            <a:normAutofit/>
          </a:bodyPr>
          <a:lstStyle/>
          <a:p>
            <a:pPr algn="r"/>
            <a:endParaRPr lang="ru-RU" sz="1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</a:t>
            </a:r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Детушева 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Викторовна</a:t>
            </a:r>
          </a:p>
          <a:p>
            <a:pPr algn="r"/>
            <a:endParaRPr lang="ru-RU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к.э.н</a:t>
            </a:r>
            <a:r>
              <a:rPr lang="ru-RU" sz="1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доцент Зарецкая В.Г.</a:t>
            </a:r>
          </a:p>
          <a:p>
            <a:pPr algn="r"/>
            <a:endParaRPr lang="ru-RU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0879" y="5997892"/>
            <a:ext cx="24962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Курск – 2020</a:t>
            </a:r>
          </a:p>
        </p:txBody>
      </p:sp>
    </p:spTree>
    <p:extLst>
      <p:ext uri="{BB962C8B-B14F-4D97-AF65-F5344CB8AC3E}">
        <p14:creationId xmlns:p14="http://schemas.microsoft.com/office/powerpoint/2010/main" val="5000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8 – Структура персонала МУП «Северный торговый комплекс г. Курска» по уровню образования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9 </a:t>
            </a:r>
            <a:r>
              <a:rPr lang="ru-RU" dirty="0">
                <a:solidFill>
                  <a:schemeClr val="bg1"/>
                </a:solidFill>
              </a:rPr>
              <a:t>– Структура персонала МУП «Северный торговый комплекс г. Курска» по стажу работы</a:t>
            </a:r>
          </a:p>
          <a:p>
            <a:pPr algn="just">
              <a:spcAft>
                <a:spcPts val="600"/>
              </a:spcAft>
            </a:pPr>
            <a:endParaRPr lang="ru-RU" sz="12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37269"/>
              </p:ext>
            </p:extLst>
          </p:nvPr>
        </p:nvGraphicFramePr>
        <p:xfrm>
          <a:off x="1005447" y="980728"/>
          <a:ext cx="8459997" cy="237453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24389"/>
                <a:gridCol w="866951"/>
                <a:gridCol w="866951"/>
                <a:gridCol w="866951"/>
                <a:gridCol w="866951"/>
                <a:gridCol w="866951"/>
                <a:gridCol w="866951"/>
                <a:gridCol w="866951"/>
                <a:gridCol w="866951"/>
              </a:tblGrid>
              <a:tr h="4790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год от 2017 года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Высшее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33,85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38,71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43,33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9,48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Неоконченное высшее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Среднее специальное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43,08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41,94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40,00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- 3,08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Общее среднее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23,07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19,35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16,67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- 6,40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2157"/>
              </p:ext>
            </p:extLst>
          </p:nvPr>
        </p:nvGraphicFramePr>
        <p:xfrm>
          <a:off x="1005445" y="4005064"/>
          <a:ext cx="8460001" cy="251999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24385"/>
                <a:gridCol w="866952"/>
                <a:gridCol w="866952"/>
                <a:gridCol w="866952"/>
                <a:gridCol w="866952"/>
                <a:gridCol w="866952"/>
                <a:gridCol w="866952"/>
                <a:gridCol w="866952"/>
                <a:gridCol w="866952"/>
              </a:tblGrid>
              <a:tr h="6573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год от 2017 года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до 5 лет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36,92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33,87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35,00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- 1,92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 5 до 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49,23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51,61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51,67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2,44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 10 до 20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10,77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11,29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10,00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- 0,77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свыше 20 лет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3,08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3,23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3,33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0,25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47419" y="6452656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10 – Анализ производительности труда МУП «Северный торговый комплекс г. Курска»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11 </a:t>
            </a:r>
            <a:r>
              <a:rPr lang="ru-RU" dirty="0">
                <a:solidFill>
                  <a:schemeClr val="bg1"/>
                </a:solidFill>
              </a:rPr>
              <a:t>– Анализ рентабельности персонала МУП «Северный торговый комплекс г. Курска»</a:t>
            </a: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27131"/>
              </p:ext>
            </p:extLst>
          </p:nvPr>
        </p:nvGraphicFramePr>
        <p:xfrm>
          <a:off x="1005445" y="980728"/>
          <a:ext cx="8460001" cy="220229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840309"/>
                <a:gridCol w="1029591"/>
                <a:gridCol w="1029591"/>
                <a:gridCol w="1029591"/>
                <a:gridCol w="1530919"/>
              </a:tblGrid>
              <a:tr h="2622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Годы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к 2018 году (+ / -)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Выручка от реализации продукции, работ, услуг,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91 156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89 997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91 613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1 616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работников, 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Выручка на 1 работника,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1 402,4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1 451,6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1 526,9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75,3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38776"/>
              </p:ext>
            </p:extLst>
          </p:nvPr>
        </p:nvGraphicFramePr>
        <p:xfrm>
          <a:off x="992560" y="3933056"/>
          <a:ext cx="8459999" cy="23559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34544"/>
                <a:gridCol w="924595"/>
                <a:gridCol w="924595"/>
                <a:gridCol w="924595"/>
                <a:gridCol w="1266317"/>
                <a:gridCol w="1285353"/>
              </a:tblGrid>
              <a:tr h="2420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Годы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к 2018 году (+ / -)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Темп роста 2019 к 2018 году (%)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Прибыль (убыток) от продаж,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55 041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48 845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51 603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2 758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105,6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работников, 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96,8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Прибыль на 1 работника,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846,8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787,8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860,1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72,3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109,2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44046" y="6270093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РАЗВИТИЯ МУП «СЕВЕРНЫЙ ТОРГОВЫЙ КОМПЛЕКС Г. КУРСКА»</a:t>
            </a: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12 – Расчет стоимости человеческого капитала МУП «Северный торговый комплекс г. Курска»</a:t>
            </a:r>
            <a:endParaRPr lang="ru-RU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8090"/>
              </p:ext>
            </p:extLst>
          </p:nvPr>
        </p:nvGraphicFramePr>
        <p:xfrm>
          <a:off x="1005445" y="1772816"/>
          <a:ext cx="8460001" cy="460127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23021"/>
                <a:gridCol w="1359245"/>
                <a:gridCol w="1359245"/>
                <a:gridCol w="1359245"/>
                <a:gridCol w="1359245"/>
              </a:tblGrid>
              <a:tr h="3337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Годы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Фонд оплаты труда,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14 847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15 450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17 930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18 522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Расходы на обучение и повышение квалификации,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Расходы на оздоровление сотрудников,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138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Расходы на мероприятия по технике безопасности и охране труда,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154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Прочие расходы социального характера,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161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Стоимость человеческого капитала,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15 069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15 770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18 223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18 940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44046" y="6309320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8411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14 – Оценка эффективности использования человеческого капитала МУП «Северный торговый комплекс г. Курска»</a:t>
            </a:r>
          </a:p>
          <a:p>
            <a:pPr algn="ctr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79430"/>
              </p:ext>
            </p:extLst>
          </p:nvPr>
        </p:nvGraphicFramePr>
        <p:xfrm>
          <a:off x="992560" y="1124744"/>
          <a:ext cx="8459999" cy="343442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368033"/>
                <a:gridCol w="1697322"/>
                <a:gridCol w="1697322"/>
                <a:gridCol w="1697322"/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Балансовая прибыль,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35 440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34 321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41 094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сотрудников, 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Общие расходы на персонал,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15 770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18 223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18 940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Э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545,23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553,56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684,9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Э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2,25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1,88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2,17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15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4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15 – </a:t>
            </a:r>
            <a:r>
              <a:rPr lang="ru-RU" dirty="0">
                <a:solidFill>
                  <a:schemeClr val="bg1"/>
                </a:solidFill>
              </a:rPr>
              <a:t>Оценка экономической эффективности </a:t>
            </a:r>
            <a:r>
              <a:rPr lang="ru-RU" dirty="0" smtClean="0">
                <a:solidFill>
                  <a:schemeClr val="bg1"/>
                </a:solidFill>
              </a:rPr>
              <a:t>мероприятий </a:t>
            </a:r>
            <a:r>
              <a:rPr lang="ru-RU" dirty="0">
                <a:solidFill>
                  <a:schemeClr val="bg1"/>
                </a:solidFill>
              </a:rPr>
              <a:t>для повышения </a:t>
            </a:r>
            <a:r>
              <a:rPr lang="ru-RU" dirty="0" smtClean="0">
                <a:solidFill>
                  <a:schemeClr val="bg1"/>
                </a:solidFill>
              </a:rPr>
              <a:t>эффективности человеческого капитала</a:t>
            </a:r>
          </a:p>
          <a:p>
            <a:pPr algn="just">
              <a:spcAft>
                <a:spcPts val="400"/>
              </a:spcAft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spcAft>
                <a:spcPts val="4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400"/>
              </a:spcAft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spcAft>
                <a:spcPts val="4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400"/>
              </a:spcAft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spcAft>
                <a:spcPts val="4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4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20498"/>
              </p:ext>
            </p:extLst>
          </p:nvPr>
        </p:nvGraphicFramePr>
        <p:xfrm>
          <a:off x="535627" y="1268760"/>
          <a:ext cx="9000000" cy="47392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088432"/>
                <a:gridCol w="2911568"/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Рекомендации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Затраты на реализацию,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Привлечение в свой штат квалифицированного специалиста по кадрам с целью увеличения человеческого капитала с выполнением всех выше перечисленных функций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150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Стимулирование труда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Увеличение инвестиций в обучение и повышение квалификации персонала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Прохождение сотрудниками медицинского осмотра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120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Предоставление путевок в оздоровительные санаторно-курортные учреждения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150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Улучшение условий труда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ИТОГО: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740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59226" y="649287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Таблица </a:t>
            </a:r>
            <a:r>
              <a:rPr lang="ru-RU" dirty="0" smtClean="0">
                <a:solidFill>
                  <a:schemeClr val="bg1"/>
                </a:solidFill>
              </a:rPr>
              <a:t>16 – </a:t>
            </a:r>
            <a:r>
              <a:rPr lang="ru-RU" dirty="0">
                <a:solidFill>
                  <a:schemeClr val="bg1"/>
                </a:solidFill>
              </a:rPr>
              <a:t>Предполагаемые изменения показателей по реализации рекомендаций по повышению человеческого </a:t>
            </a:r>
            <a:r>
              <a:rPr lang="ru-RU" dirty="0" smtClean="0">
                <a:solidFill>
                  <a:schemeClr val="bg1"/>
                </a:solidFill>
              </a:rPr>
              <a:t>капитала МУП «Северный торговый комплекс г. Курска»</a:t>
            </a:r>
          </a:p>
          <a:p>
            <a:pPr algn="ctr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94142"/>
              </p:ext>
            </p:extLst>
          </p:nvPr>
        </p:nvGraphicFramePr>
        <p:xfrm>
          <a:off x="992560" y="1268760"/>
          <a:ext cx="8460000" cy="488304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890694"/>
                <a:gridCol w="1516463"/>
                <a:gridCol w="2536380"/>
                <a:gridCol w="1516463"/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Предполагаемые изменения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Производительность труда, тыс. рублей / чел. в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1 526,88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увеличение на 2%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1 557,42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Фонд оплаты труда,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17 930,00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150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18 080,00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Стоимость человеческого капитала,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18 940,00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740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19 680,00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Выручка от реализации продукции, работ, услуг,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91 613,00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увеличение на 2%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93 445,26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Себестоимость реализованной продукции, работ, услуг,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40 010,00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увеличение на 1%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40 410,10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Прибыль (убыток) от продаж,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51 603,00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увеличение на 3%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53 035,16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Чистая прибыль,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36 942,00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увеличение на 6%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39 235,16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18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5361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ДОКЛАД ОКОНЧЕН</a:t>
            </a:r>
          </a:p>
          <a:p>
            <a:pPr algn="ctr">
              <a:spcAft>
                <a:spcPts val="600"/>
              </a:spcAft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СПАСИБО ЗА ВНИМАНИЕ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44046" y="6120645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19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Актуальность </a:t>
            </a:r>
            <a:r>
              <a:rPr lang="ru-RU" b="1" dirty="0" smtClean="0">
                <a:solidFill>
                  <a:schemeClr val="bg1"/>
                </a:solidFill>
              </a:rPr>
              <a:t>темы аттестационной работы</a:t>
            </a:r>
            <a:r>
              <a:rPr lang="ru-RU" dirty="0" smtClean="0">
                <a:solidFill>
                  <a:schemeClr val="bg1"/>
                </a:solidFill>
              </a:rPr>
              <a:t> обусловлена </a:t>
            </a:r>
            <a:r>
              <a:rPr lang="ru-RU" dirty="0">
                <a:solidFill>
                  <a:schemeClr val="bg1"/>
                </a:solidFill>
              </a:rPr>
              <a:t>важными аспектами существования любой организации в условиях рынка: повышение эффективности и конкурентоспособности позволяют предприятию сохранять позиции на рынке и завоевывать </a:t>
            </a:r>
            <a:r>
              <a:rPr lang="ru-RU" dirty="0" smtClean="0">
                <a:solidFill>
                  <a:schemeClr val="bg1"/>
                </a:solidFill>
              </a:rPr>
              <a:t>новые.</a:t>
            </a:r>
          </a:p>
          <a:p>
            <a:pPr algn="just"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Цель </a:t>
            </a:r>
            <a:r>
              <a:rPr lang="ru-RU" b="1" dirty="0">
                <a:solidFill>
                  <a:schemeClr val="bg1"/>
                </a:solidFill>
              </a:rPr>
              <a:t>аттестационной работы </a:t>
            </a:r>
            <a:r>
              <a:rPr lang="ru-RU" dirty="0">
                <a:solidFill>
                  <a:schemeClr val="bg1"/>
                </a:solidFill>
              </a:rPr>
              <a:t>– оценка роли персонала в повышении эффективности и конкурентоспособности </a:t>
            </a:r>
            <a:r>
              <a:rPr lang="ru-RU" dirty="0" smtClean="0">
                <a:solidFill>
                  <a:schemeClr val="bg1"/>
                </a:solidFill>
              </a:rPr>
              <a:t>предприятия.</a:t>
            </a:r>
          </a:p>
          <a:p>
            <a:pPr algn="just"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Объектом исследования</a:t>
            </a:r>
            <a:r>
              <a:rPr lang="ru-RU" dirty="0">
                <a:solidFill>
                  <a:schemeClr val="bg1"/>
                </a:solidFill>
              </a:rPr>
              <a:t> является совокупность организационных и экономических отношений МУП «Северный торговый комплекс города Курска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</a:p>
          <a:p>
            <a:pPr algn="just">
              <a:spcAft>
                <a:spcPts val="600"/>
              </a:spcAft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</a:rPr>
              <a:t>Предметом исследования</a:t>
            </a:r>
            <a:r>
              <a:rPr lang="ru-RU" dirty="0">
                <a:solidFill>
                  <a:schemeClr val="bg1"/>
                </a:solidFill>
              </a:rPr>
              <a:t> являются теоретические и методологические подходы к разработке инструментов управления персоналом в контексте обеспечения эффективности и конкурентоспособности МУП «Северный торговый комплекс города Курска».</a:t>
            </a:r>
          </a:p>
          <a:p>
            <a:pPr algn="just">
              <a:spcAft>
                <a:spcPts val="60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КАДРОВОГО ПОТЕНЦИАЛА МУП «СЕВЕРНЫЙ ТОРГОВЫЙ КОМПЛЕКС ГОРОДА КУРСКА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КАК ОСНОВЫ ЕГО ЭФФЕКТИВНОСТИ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КОНКУРЕНТОСПОСОБНОСТИ</a:t>
            </a:r>
          </a:p>
          <a:p>
            <a:pPr algn="ctr">
              <a:spcAft>
                <a:spcPts val="600"/>
              </a:spcAf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Рисунок 1 – Организационная структура МУП «Северный торговый комплекс города Курска»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3" y="764704"/>
            <a:ext cx="840629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44046" y="6270093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1 – Состав персонала МУП «Северный торговый комплекс г. Курска»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42778"/>
              </p:ext>
            </p:extLst>
          </p:nvPr>
        </p:nvGraphicFramePr>
        <p:xfrm>
          <a:off x="986973" y="836712"/>
          <a:ext cx="8496946" cy="532655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710931"/>
                <a:gridCol w="865650"/>
                <a:gridCol w="866498"/>
                <a:gridCol w="866498"/>
                <a:gridCol w="867347"/>
                <a:gridCol w="867347"/>
                <a:gridCol w="865650"/>
                <a:gridCol w="865650"/>
                <a:gridCol w="721375"/>
              </a:tblGrid>
              <a:tr h="7058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год от 2017 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(+ / –)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 к итогу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 к итогу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 к итогу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 к итогу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 том числе: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Работники основного производства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50,77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43,55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41,67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- 9,10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ИТР и служащие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из них: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49,23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56,45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58,33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9,10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руководители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7,69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9,68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11,67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3,98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специалисты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36,92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41,93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41,66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4,74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другие служащие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4,62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4,84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5,00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0,38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2 – Основные показатели финансово-хозяйственной деятельности МУП «Северный торговый комплекс г. Курска»</a:t>
            </a:r>
          </a:p>
          <a:p>
            <a:pPr algn="ctr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7253"/>
              </p:ext>
            </p:extLst>
          </p:nvPr>
        </p:nvGraphicFramePr>
        <p:xfrm>
          <a:off x="1095446" y="1052736"/>
          <a:ext cx="8280000" cy="513858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222288"/>
                <a:gridCol w="842952"/>
                <a:gridCol w="842952"/>
                <a:gridCol w="842952"/>
                <a:gridCol w="842952"/>
                <a:gridCol w="842952"/>
                <a:gridCol w="842952"/>
              </a:tblGrid>
              <a:tr h="2553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Годы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Темп роста, 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/ 2017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/ 2018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/ 2017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Выручка от реализации продукции, работ, услуг,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91 156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89 997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91 613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98,73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101,80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100,50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Себестоимость реализованной продукции, работ, услуг,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36 115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41 152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40 010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113,95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97,22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110,78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Прибыль (убыток) от продаж,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55 041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48 845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51 603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88,74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105,65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93,75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Прочие доходы,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627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1 191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1 083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189,95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90,93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172,73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Прочие расходы,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20 228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15 715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11 592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77,69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73,76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57,31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Прибыль до налогообложения,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35 440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34 321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41 094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96,84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119,73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115,95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Чистая прибыль,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31 675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30 721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36 942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96,99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120,25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116,63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3 – Показатели рентабельности МУП «Северный торговый комплекс г. Курска»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4 </a:t>
            </a:r>
            <a:r>
              <a:rPr lang="ru-RU" dirty="0">
                <a:solidFill>
                  <a:schemeClr val="bg1"/>
                </a:solidFill>
              </a:rPr>
              <a:t>– Коэффициенты ликвидности МУП «Северный торговый комплекс г. Курска»</a:t>
            </a: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80423"/>
              </p:ext>
            </p:extLst>
          </p:nvPr>
        </p:nvGraphicFramePr>
        <p:xfrm>
          <a:off x="1005446" y="908720"/>
          <a:ext cx="8459999" cy="183026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852680"/>
                <a:gridCol w="1535773"/>
                <a:gridCol w="1535773"/>
                <a:gridCol w="1535773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На начало периода, 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На конец периода, 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Абсолютное изменение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Рентабельность продаж (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</a:rPr>
                        <a:t>П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54,27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56,33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2,06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Рентабельность производственной деятельности (окупаемость затрат) (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ru-RU" sz="1600" b="0" baseline="-25000" dirty="0">
                          <a:solidFill>
                            <a:schemeClr val="bg1"/>
                          </a:solidFill>
                          <a:effectLst/>
                        </a:rPr>
                        <a:t>З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118,69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128,97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10,28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45451"/>
              </p:ext>
            </p:extLst>
          </p:nvPr>
        </p:nvGraphicFramePr>
        <p:xfrm>
          <a:off x="978663" y="3438311"/>
          <a:ext cx="8513566" cy="301434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40000"/>
                <a:gridCol w="1798411"/>
                <a:gridCol w="2340000"/>
                <a:gridCol w="956471"/>
                <a:gridCol w="956471"/>
                <a:gridCol w="1022213"/>
              </a:tblGrid>
              <a:tr h="215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Рекомендованное значение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Формула расчета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Годы</a:t>
                      </a:r>
                      <a:endParaRPr lang="ru-RU" sz="16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Темп роста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Коэффициент быстрой ликвидности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от 0,5 до 1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(Денежные средства + Краткосрочные финансовые вложения + Дебиторская задолженность) / Текущие обязательства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1,22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0,57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47,0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Коэффициент текущей ликвидности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от 1 до 2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Текущие активы / Текущие обязательства</a:t>
                      </a:r>
                      <a:endParaRPr lang="ru-RU" sz="15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1,11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0,54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49,0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44046" y="6381328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5 – Анализ основных производственных фондов МУП «Северный торговый комплекс г. </a:t>
            </a:r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урска»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49689"/>
              </p:ext>
            </p:extLst>
          </p:nvPr>
        </p:nvGraphicFramePr>
        <p:xfrm>
          <a:off x="992560" y="1124744"/>
          <a:ext cx="8460000" cy="522344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547020"/>
                <a:gridCol w="976932"/>
                <a:gridCol w="1312016"/>
                <a:gridCol w="1312016"/>
                <a:gridCol w="1312016"/>
              </a:tblGrid>
              <a:tr h="38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Годы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Изменение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Абсолютное отклонение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(+ / –)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Темп прироста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численность, 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- 3,33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Основные производственные фонды,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191 237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188 252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- 2 985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- 1,59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Фондоотдача,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47,06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48,66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1,60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3,29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</a:rPr>
                        <a:t>Фондоемкость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2,12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- 0,07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- 3,41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</a:rPr>
                        <a:t>Фондовооруженность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3 084,47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3 137,53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53,06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1,69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Производительность труда, тыс. рублей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1 451,56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1 526,88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75,32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4,93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33702" y="6270093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447" y="332656"/>
            <a:ext cx="8639999" cy="61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Таблица 6 – Структура персонала МУП «Северный торговый комплекс г. Курска» по возрасту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Таблица </a:t>
            </a:r>
            <a:r>
              <a:rPr lang="ru-RU" dirty="0" smtClean="0">
                <a:solidFill>
                  <a:schemeClr val="bg1"/>
                </a:solidFill>
              </a:rPr>
              <a:t>7 </a:t>
            </a:r>
            <a:r>
              <a:rPr lang="ru-RU" dirty="0">
                <a:solidFill>
                  <a:schemeClr val="bg1"/>
                </a:solidFill>
              </a:rPr>
              <a:t>– Структура персонала МУП «Северный торговый комплекс г. Курска» по полу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2619"/>
              </p:ext>
            </p:extLst>
          </p:nvPr>
        </p:nvGraphicFramePr>
        <p:xfrm>
          <a:off x="915447" y="980728"/>
          <a:ext cx="8532005" cy="218567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96405"/>
                <a:gridCol w="866950"/>
                <a:gridCol w="866950"/>
                <a:gridCol w="866950"/>
                <a:gridCol w="866950"/>
                <a:gridCol w="866950"/>
                <a:gridCol w="866950"/>
                <a:gridCol w="866950"/>
                <a:gridCol w="866950"/>
              </a:tblGrid>
              <a:tr h="4705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год от 2017 года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до 30 лет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9,23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3,22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3,33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- 5,90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 30 до 40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21,54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4,84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5,00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- 11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- 16,54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 40 до 50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41,54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25,81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23,33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- 13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- 18,21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 50 до 60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18,46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51,61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51,67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33,21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свыше 60 лет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9,23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14,52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16,67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7,44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04266"/>
              </p:ext>
            </p:extLst>
          </p:nvPr>
        </p:nvGraphicFramePr>
        <p:xfrm>
          <a:off x="915447" y="3933056"/>
          <a:ext cx="8459999" cy="21822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24399"/>
                <a:gridCol w="866950"/>
                <a:gridCol w="866950"/>
                <a:gridCol w="866950"/>
                <a:gridCol w="866950"/>
                <a:gridCol w="866950"/>
                <a:gridCol w="866950"/>
                <a:gridCol w="866950"/>
                <a:gridCol w="866950"/>
              </a:tblGrid>
              <a:tr h="9013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Отклонение 2019 год от 2017 года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36,92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35,48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31,67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- 5,25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Женщины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63,08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64,52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68,33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5,25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2">
      <a:dk1>
        <a:sysClr val="windowText" lastClr="000000"/>
      </a:dk1>
      <a:lt1>
        <a:sysClr val="window" lastClr="FFFFFF"/>
      </a:lt1>
      <a:dk2>
        <a:srgbClr val="E6B681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832</TotalTime>
  <Words>1620</Words>
  <Application>Microsoft Office PowerPoint</Application>
  <PresentationFormat>Лист A4 (210x297 мм)</PresentationFormat>
  <Paragraphs>823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МИНИСТЕРСТВО ОБРАЗОВАНИЯ И НАУКИ РОССИЙСКОЙ ФЕДЕРАЦИИ ФЕДЕРАЛЬНОЕ ГОСУДАРСТВЕННОЕ БЮДЖЕТНОЕ ОБРАЗОВАТЕЛЬНОЕ УЧРЕЖДЕНИЕ ВЫСШЕГО ОБРАЗОВАНИЯ «КУРСКИЙ ГОСУДАРСТВЕННЫЙ УНИВЕРСИТЕТ»  КУРСКАЯ РЕГИОНАЛЬНАЯ БИЗНЕС-ШКОЛА  АТТЕСТАЦИОННАЯ РАБОТА «РОЛЬ ПЕРСОНАЛА В ПОВЫШЕНИЕ ЭФФЕКТИВНОСТИ И КОНКУРЕНТОСПОСОБНОСТИ МУП «СЕВЕРНЫЙ ТОРГОВЫЙ КОМПЛЕКС ГОРОДА КУРСКА»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91</cp:revision>
  <dcterms:created xsi:type="dcterms:W3CDTF">2020-10-18T08:13:14Z</dcterms:created>
  <dcterms:modified xsi:type="dcterms:W3CDTF">2020-11-17T08:07:18Z</dcterms:modified>
</cp:coreProperties>
</file>